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53"/>
  </p:notesMasterIdLst>
  <p:handoutMasterIdLst>
    <p:handoutMasterId r:id="rId54"/>
  </p:handoutMasterIdLst>
  <p:sldIdLst>
    <p:sldId id="427" r:id="rId5"/>
    <p:sldId id="428" r:id="rId6"/>
    <p:sldId id="461" r:id="rId7"/>
    <p:sldId id="490" r:id="rId8"/>
    <p:sldId id="459" r:id="rId9"/>
    <p:sldId id="460" r:id="rId10"/>
    <p:sldId id="482" r:id="rId11"/>
    <p:sldId id="430" r:id="rId12"/>
    <p:sldId id="493" r:id="rId13"/>
    <p:sldId id="431" r:id="rId14"/>
    <p:sldId id="432" r:id="rId15"/>
    <p:sldId id="433" r:id="rId16"/>
    <p:sldId id="434" r:id="rId17"/>
    <p:sldId id="435" r:id="rId18"/>
    <p:sldId id="436" r:id="rId19"/>
    <p:sldId id="440" r:id="rId20"/>
    <p:sldId id="439" r:id="rId21"/>
    <p:sldId id="483" r:id="rId22"/>
    <p:sldId id="470" r:id="rId23"/>
    <p:sldId id="473" r:id="rId24"/>
    <p:sldId id="471" r:id="rId25"/>
    <p:sldId id="472" r:id="rId26"/>
    <p:sldId id="474" r:id="rId27"/>
    <p:sldId id="484" r:id="rId28"/>
    <p:sldId id="466" r:id="rId29"/>
    <p:sldId id="491" r:id="rId30"/>
    <p:sldId id="485" r:id="rId31"/>
    <p:sldId id="441" r:id="rId32"/>
    <p:sldId id="442" r:id="rId33"/>
    <p:sldId id="492" r:id="rId34"/>
    <p:sldId id="449" r:id="rId35"/>
    <p:sldId id="486" r:id="rId36"/>
    <p:sldId id="488" r:id="rId37"/>
    <p:sldId id="468" r:id="rId38"/>
    <p:sldId id="469" r:id="rId39"/>
    <p:sldId id="467" r:id="rId40"/>
    <p:sldId id="487" r:id="rId41"/>
    <p:sldId id="443" r:id="rId42"/>
    <p:sldId id="444" r:id="rId43"/>
    <p:sldId id="445" r:id="rId44"/>
    <p:sldId id="446" r:id="rId45"/>
    <p:sldId id="479" r:id="rId46"/>
    <p:sldId id="480" r:id="rId47"/>
    <p:sldId id="481" r:id="rId48"/>
    <p:sldId id="447" r:id="rId49"/>
    <p:sldId id="448" r:id="rId50"/>
    <p:sldId id="450" r:id="rId51"/>
    <p:sldId id="404" r:id="rId52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 snapToObjects="1">
      <p:cViewPr varScale="1">
        <p:scale>
          <a:sx n="91" d="100"/>
          <a:sy n="91" d="100"/>
        </p:scale>
        <p:origin x="-125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170238" cy="48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84" tIns="48041" rIns="96084" bIns="48041" numCol="1" anchor="t" anchorCtr="0" compatLnSpc="1">
            <a:prstTxWarp prst="textNoShape">
              <a:avLst/>
            </a:prstTxWarp>
          </a:bodyPr>
          <a:lstStyle>
            <a:lvl1pPr defTabSz="47964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84" tIns="48041" rIns="96084" bIns="48041" numCol="1" anchor="t" anchorCtr="0" compatLnSpc="1">
            <a:prstTxWarp prst="textNoShape">
              <a:avLst/>
            </a:prstTxWarp>
          </a:bodyPr>
          <a:lstStyle>
            <a:lvl1pPr algn="r" defTabSz="479645">
              <a:defRPr sz="1100"/>
            </a:lvl1pPr>
          </a:lstStyle>
          <a:p>
            <a:pPr>
              <a:defRPr/>
            </a:pPr>
            <a:fld id="{8B494516-CF39-44A8-8904-557A9ED3601A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118601"/>
            <a:ext cx="3170238" cy="48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84" tIns="48041" rIns="96084" bIns="48041" numCol="1" anchor="b" anchorCtr="0" compatLnSpc="1">
            <a:prstTxWarp prst="textNoShape">
              <a:avLst/>
            </a:prstTxWarp>
          </a:bodyPr>
          <a:lstStyle>
            <a:lvl1pPr defTabSz="47964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1"/>
            <a:ext cx="3170238" cy="48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84" tIns="48041" rIns="96084" bIns="48041" numCol="1" anchor="b" anchorCtr="0" compatLnSpc="1">
            <a:prstTxWarp prst="textNoShape">
              <a:avLst/>
            </a:prstTxWarp>
          </a:bodyPr>
          <a:lstStyle>
            <a:lvl1pPr algn="r" defTabSz="479645">
              <a:defRPr sz="1100"/>
            </a:lvl1pPr>
          </a:lstStyle>
          <a:p>
            <a:pPr>
              <a:defRPr/>
            </a:pPr>
            <a:fld id="{D9BA9FF7-8D57-4934-9DB1-E295CA1F0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24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170238" cy="48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84" tIns="48041" rIns="96084" bIns="48041" numCol="1" anchor="t" anchorCtr="0" compatLnSpc="1">
            <a:prstTxWarp prst="textNoShape">
              <a:avLst/>
            </a:prstTxWarp>
          </a:bodyPr>
          <a:lstStyle>
            <a:lvl1pPr defTabSz="47964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84" tIns="48041" rIns="96084" bIns="48041" numCol="1" anchor="t" anchorCtr="0" compatLnSpc="1">
            <a:prstTxWarp prst="textNoShape">
              <a:avLst/>
            </a:prstTxWarp>
          </a:bodyPr>
          <a:lstStyle>
            <a:lvl1pPr algn="r" defTabSz="479645">
              <a:defRPr sz="1100"/>
            </a:lvl1pPr>
          </a:lstStyle>
          <a:p>
            <a:pPr>
              <a:defRPr/>
            </a:pPr>
            <a:fld id="{CAD2AC3F-5E78-4F13-AF56-D35FE5CF6F20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90"/>
            <a:ext cx="5851526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84" tIns="48041" rIns="96084" bIns="480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118601"/>
            <a:ext cx="3170238" cy="48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84" tIns="48041" rIns="96084" bIns="48041" numCol="1" anchor="b" anchorCtr="0" compatLnSpc="1">
            <a:prstTxWarp prst="textNoShape">
              <a:avLst/>
            </a:prstTxWarp>
          </a:bodyPr>
          <a:lstStyle>
            <a:lvl1pPr defTabSz="47964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1"/>
            <a:ext cx="3170238" cy="48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84" tIns="48041" rIns="96084" bIns="48041" numCol="1" anchor="b" anchorCtr="0" compatLnSpc="1">
            <a:prstTxWarp prst="textNoShape">
              <a:avLst/>
            </a:prstTxWarp>
          </a:bodyPr>
          <a:lstStyle>
            <a:lvl1pPr algn="r" defTabSz="479645">
              <a:defRPr sz="1100"/>
            </a:lvl1pPr>
          </a:lstStyle>
          <a:p>
            <a:pPr>
              <a:defRPr/>
            </a:pPr>
            <a:fld id="{9FE38DF8-08B7-40AC-800F-238164FD8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259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38572" indent="-284066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36265" indent="-22725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590770" indent="-22725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45276" indent="-22725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499782" indent="-22725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54287" indent="-22725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08793" indent="-22725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63298" indent="-22725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D0E77CBA-D815-4BF1-AAD1-D974930BF4A3}" type="slidenum">
              <a:rPr lang="en-US" altLang="en-US" sz="1100"/>
              <a:pPr/>
              <a:t>1</a:t>
            </a:fld>
            <a:endParaRPr lang="en-US" altLang="en-US" sz="11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20775"/>
            <a:ext cx="7772400" cy="1470025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098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6AE3C8-41A9-4DC9-865F-1A59E4E99AED}" type="datetime1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BD3D2-2C21-4D0E-88B5-3EC34A9AF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72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14A24-4704-4028-A99E-731C9A18D2F2}" type="datetime1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82905-DA64-4AC3-AC7A-F35EACB0A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99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E24CA-B5D6-442C-B9E0-18F94292A4E9}" type="datetime1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5BB63-9D84-4C1D-AFFB-241D0080C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92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887464-A060-4C6B-8866-389316E74A87}" type="datetime1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2895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356350"/>
            <a:ext cx="1066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AD363-ACEC-4E12-93FC-A3051305D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3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8DCC5-E8D2-429E-82E0-9B7A84CEC0B8}" type="datetime1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6BCDA-6E05-4B14-AA4E-928B924E7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00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B3C43-B321-41D5-9F32-40AA4C55C7F8}" type="datetime1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5BFB0-ADA7-49D4-BC26-E8ACF899B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3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1B145-9AA9-4225-B014-192DBEB65AA0}" type="datetime1">
              <a:rPr lang="en-US" smtClean="0"/>
              <a:t>2/6/2024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1B8C8-8EAE-4DBA-85E7-611484602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85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990AC-8A3E-486A-8388-1FA2489BEF40}" type="datetime1">
              <a:rPr lang="en-US" smtClean="0"/>
              <a:t>2/6/2024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D9604-5253-41C7-AF6B-C8EF1778F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9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4D0F5-A843-43A3-BDFE-480B2229ACBE}" type="datetime1">
              <a:rPr lang="en-US" smtClean="0"/>
              <a:t>2/6/2024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E1A67-43A6-442B-BC59-64A188A51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28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518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EB196-1119-4037-BD78-18FF50B88384}" type="datetime1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40F37-7D2B-48C7-8A44-C34233590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8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189F4-C71E-49D2-B89E-31F923D1F07F}" type="datetime1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C6CC8-AA99-460B-9138-FECBFB86A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0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432258-1B66-4566-8754-43307C6B9291}" type="datetime1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31BEA5-0DBA-487C-95E5-E215D7B0E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eorgia"/>
          <a:ea typeface="Georgia" pitchFamily="18" charset="0"/>
          <a:cs typeface="Georgi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Georgia" pitchFamily="18" charset="0"/>
          <a:cs typeface="Georgia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Georgia" pitchFamily="18" charset="0"/>
          <a:cs typeface="Georgia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Georgia" pitchFamily="18" charset="0"/>
          <a:cs typeface="Georgia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Georgia" pitchFamily="18" charset="0"/>
          <a:cs typeface="Georgia" pitchFamily="18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eorgia"/>
          <a:ea typeface="Georgia" pitchFamily="18" charset="0"/>
          <a:cs typeface="Georg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eorgia"/>
          <a:ea typeface="Georgia" pitchFamily="18" charset="0"/>
          <a:cs typeface="Georg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eorgia"/>
          <a:ea typeface="Georgia" pitchFamily="18" charset="0"/>
          <a:cs typeface="Georgi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eorgia"/>
          <a:ea typeface="Georgia" pitchFamily="18" charset="0"/>
          <a:cs typeface="Georgi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eorgia"/>
          <a:ea typeface="Georgia" pitchFamily="18" charset="0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oebarich.com/ip-clinic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oebarich.com/ip-clinic.html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oebarich.com/ip-clinic.html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oebarich.com/ip-clinic.html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81000"/>
            <a:ext cx="7772400" cy="2133600"/>
          </a:xfrm>
        </p:spPr>
        <p:txBody>
          <a:bodyPr/>
          <a:lstStyle/>
          <a:p>
            <a:pPr eaLnBrk="1" hangingPunct="1"/>
            <a:r>
              <a:rPr lang="en-US" altLang="en-US" sz="6000" dirty="0" smtClean="0"/>
              <a:t>The IP Clinic</a:t>
            </a:r>
            <a:br>
              <a:rPr lang="en-US" altLang="en-US" sz="6000" dirty="0" smtClean="0"/>
            </a:br>
            <a:r>
              <a:rPr lang="en-US" altLang="en-US" sz="2800" dirty="0" smtClean="0"/>
              <a:t>(And What </a:t>
            </a:r>
            <a:r>
              <a:rPr lang="en-US" altLang="en-US" sz="2800" dirty="0"/>
              <a:t>W</a:t>
            </a:r>
            <a:r>
              <a:rPr lang="en-US" altLang="en-US" sz="2800" dirty="0" smtClean="0"/>
              <a:t>e </a:t>
            </a:r>
            <a:r>
              <a:rPr lang="en-US" altLang="en-US" sz="2800" dirty="0"/>
              <a:t>C</a:t>
            </a:r>
            <a:r>
              <a:rPr lang="en-US" altLang="en-US" sz="2800" dirty="0" smtClean="0"/>
              <a:t>an </a:t>
            </a:r>
            <a:r>
              <a:rPr lang="en-US" altLang="en-US" sz="2800" dirty="0"/>
              <a:t>D</a:t>
            </a:r>
            <a:r>
              <a:rPr lang="en-US" altLang="en-US" sz="2800" dirty="0" smtClean="0"/>
              <a:t>o For You!)</a:t>
            </a: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152400" y="2133600"/>
            <a:ext cx="4800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1"/>
              </a:buClr>
              <a:buSzPct val="80000"/>
              <a:buChar char="•"/>
              <a:defRPr sz="2600">
                <a:solidFill>
                  <a:schemeClr val="bg1"/>
                </a:solidFill>
                <a:latin typeface="Georg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" pitchFamily="18" charset="0"/>
              <a:buChar char="–"/>
              <a:defRPr sz="2400">
                <a:solidFill>
                  <a:schemeClr val="bg1"/>
                </a:solidFill>
                <a:latin typeface="Georg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80000"/>
              <a:buChar char="•"/>
              <a:defRPr sz="2000" i="1">
                <a:solidFill>
                  <a:schemeClr val="bg1"/>
                </a:solidFill>
                <a:latin typeface="Georgi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 sz="2000" i="1">
                <a:solidFill>
                  <a:schemeClr val="bg1"/>
                </a:solidFill>
                <a:latin typeface="Georgi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»"/>
              <a:defRPr sz="2000" i="1">
                <a:solidFill>
                  <a:schemeClr val="bg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i="1">
                <a:solidFill>
                  <a:schemeClr val="bg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i="1">
                <a:solidFill>
                  <a:schemeClr val="bg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i="1">
                <a:solidFill>
                  <a:schemeClr val="bg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i="1">
                <a:solidFill>
                  <a:schemeClr val="bg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smtClean="0">
                <a:solidFill>
                  <a:schemeClr val="tx1"/>
                </a:solidFill>
              </a:rPr>
              <a:t>Professor Joe </a:t>
            </a:r>
            <a:r>
              <a:rPr lang="en-US" altLang="en-US" sz="2800" dirty="0" smtClean="0">
                <a:solidFill>
                  <a:schemeClr val="tx1"/>
                </a:solidFill>
              </a:rPr>
              <a:t>Barich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8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What is a Patent Application? -1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524000"/>
            <a:ext cx="8305800" cy="42672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Formal document filed with the Patent and Trademark Office (PTO) in an attempt to obtain a patent for an invention  </a:t>
            </a:r>
          </a:p>
          <a:p>
            <a:pPr eaLnBrk="1" hangingPunct="1"/>
            <a:r>
              <a:rPr lang="en-US" altLang="en-US" sz="2800" dirty="0" smtClean="0"/>
              <a:t>Highly detailed and technical legal document</a:t>
            </a:r>
          </a:p>
          <a:p>
            <a:pPr eaLnBrk="1" hangingPunct="1"/>
            <a:r>
              <a:rPr lang="en-US" altLang="en-US" sz="2800" dirty="0" smtClean="0"/>
              <a:t>Typically about 40 pages long, includes drawings</a:t>
            </a:r>
          </a:p>
          <a:p>
            <a:pPr eaLnBrk="1" hangingPunct="1"/>
            <a:r>
              <a:rPr lang="en-US" altLang="en-US" sz="2800" dirty="0" smtClean="0"/>
              <a:t>Very easy for non-lawyers to make </a:t>
            </a:r>
            <a:r>
              <a:rPr lang="en-US" altLang="en-US" sz="2800" u="sng" dirty="0"/>
              <a:t>u</a:t>
            </a:r>
            <a:r>
              <a:rPr lang="en-US" altLang="en-US" sz="2800" u="sng" dirty="0" smtClean="0"/>
              <a:t>ncorrectable</a:t>
            </a:r>
            <a:r>
              <a:rPr lang="en-US" altLang="en-US" sz="2800" dirty="0" smtClean="0"/>
              <a:t> errors and lose their rights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latin typeface="Albertus" pitchFamily="34" charset="0"/>
              </a:rPr>
              <a:t> </a:t>
            </a:r>
            <a:r>
              <a:rPr lang="en-US" altLang="en-US" sz="4000" dirty="0" smtClean="0"/>
              <a:t>What is a Patent Application? -2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Includes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 smtClean="0"/>
              <a:t>Description/specification (your invention)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 smtClean="0"/>
              <a:t>Claims (the legal protection that you want for your invention)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“A </a:t>
            </a:r>
            <a:r>
              <a:rPr lang="en-US" altLang="en-US" sz="2800" u="sng" dirty="0" smtClean="0"/>
              <a:t>written description</a:t>
            </a:r>
            <a:r>
              <a:rPr lang="en-US" altLang="en-US" sz="2800" dirty="0" smtClean="0"/>
              <a:t> sufficient to </a:t>
            </a:r>
            <a:r>
              <a:rPr lang="en-US" altLang="en-US" sz="2800" u="sng" dirty="0" smtClean="0"/>
              <a:t>enable</a:t>
            </a:r>
            <a:r>
              <a:rPr lang="en-US" altLang="en-US" sz="2800" dirty="0" smtClean="0"/>
              <a:t> one of ordinary skill in the art to practice the invention without undue experimentation and showing the inventor’s </a:t>
            </a:r>
            <a:r>
              <a:rPr lang="en-US" altLang="en-US" sz="2800" u="sng" dirty="0" smtClean="0"/>
              <a:t>best mode</a:t>
            </a:r>
            <a:r>
              <a:rPr lang="en-US" altLang="en-US" sz="2800" dirty="0" smtClean="0"/>
              <a:t>.”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0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latin typeface="Albertus" pitchFamily="34" charset="0"/>
              </a:rPr>
              <a:t> </a:t>
            </a:r>
            <a:r>
              <a:rPr lang="en-US" altLang="en-US" sz="4000" dirty="0" smtClean="0"/>
              <a:t>What is a Patent Application? -3</a:t>
            </a:r>
            <a:r>
              <a:rPr lang="en-US" altLang="en-US" sz="4000" dirty="0" smtClean="0">
                <a:latin typeface="Albertus" pitchFamily="34" charset="0"/>
              </a:rPr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9624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As soon as filed =“Patent Pending” </a:t>
            </a:r>
          </a:p>
          <a:p>
            <a:pPr eaLnBrk="1" hangingPunct="1"/>
            <a:r>
              <a:rPr lang="en-US" altLang="en-US" sz="2800" dirty="0" smtClean="0"/>
              <a:t>Someone who has filed a patent application with the PTO is said to be “prosecuting a patent” and the process is often called “patent prosecution.”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0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 Warning! - BAR DATES!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U.S. has One Year Grace Period from date of first disclosure </a:t>
            </a:r>
            <a:r>
              <a:rPr lang="en-US" altLang="en-US" sz="2400" u="sng" dirty="0" smtClean="0"/>
              <a:t>OR</a:t>
            </a:r>
            <a:r>
              <a:rPr lang="en-US" altLang="en-US" sz="2400" dirty="0" smtClean="0"/>
              <a:t> commercialization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Must file within the year or rights are permanently lost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Foreign = </a:t>
            </a:r>
            <a:r>
              <a:rPr lang="en-US" altLang="en-US" sz="2400" dirty="0"/>
              <a:t>O</a:t>
            </a:r>
            <a:r>
              <a:rPr lang="en-US" altLang="en-US" sz="2400" dirty="0" smtClean="0"/>
              <a:t>ften No Grace Period – disclose/ commercialize before filing and you blew it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Foreign rights can be preserved by filing an application in the U.S. before disclosure and then later filing foreign app claiming priority to U.S. app within one year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Disclosures in confidence (to attorney, under agreement of confidentiality), without commercialization, are typically OK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7709"/>
            <a:ext cx="6205824" cy="683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46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Requirements For Patentability</a:t>
            </a:r>
            <a:r>
              <a:rPr lang="en-US" altLang="en-US" sz="4000" smtClean="0">
                <a:latin typeface="Albertus" pitchFamily="34" charset="0"/>
              </a:rPr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eaLnBrk="1" hangingPunct="1"/>
            <a:r>
              <a:rPr lang="en-US" altLang="en-US" sz="2200" dirty="0" smtClean="0"/>
              <a:t>Statutory Subject Matter</a:t>
            </a:r>
          </a:p>
          <a:p>
            <a:pPr lvl="1" eaLnBrk="1" hangingPunct="1"/>
            <a:r>
              <a:rPr lang="en-US" altLang="en-US" sz="2000" dirty="0" smtClean="0"/>
              <a:t>35 U.S.C. § 101</a:t>
            </a:r>
          </a:p>
          <a:p>
            <a:pPr lvl="1" eaLnBrk="1" hangingPunct="1"/>
            <a:r>
              <a:rPr lang="en-US" altLang="en-US" sz="2000" dirty="0" smtClean="0"/>
              <a:t>An invention/machine/system, not just an idea</a:t>
            </a:r>
          </a:p>
          <a:p>
            <a:pPr lvl="1" eaLnBrk="1" hangingPunct="1"/>
            <a:r>
              <a:rPr lang="en-US" altLang="en-US" sz="2000" dirty="0" smtClean="0"/>
              <a:t>No abstract algorithms or principles of science</a:t>
            </a:r>
          </a:p>
          <a:p>
            <a:pPr eaLnBrk="1" hangingPunct="1"/>
            <a:r>
              <a:rPr lang="en-US" altLang="en-US" sz="2200" dirty="0" smtClean="0"/>
              <a:t>Novelty </a:t>
            </a:r>
          </a:p>
          <a:p>
            <a:pPr lvl="1" eaLnBrk="1" hangingPunct="1"/>
            <a:r>
              <a:rPr lang="en-US" altLang="en-US" sz="2000" dirty="0" smtClean="0"/>
              <a:t>35 U.S.C. § 102</a:t>
            </a:r>
          </a:p>
          <a:p>
            <a:pPr lvl="1" eaLnBrk="1" hangingPunct="1"/>
            <a:r>
              <a:rPr lang="en-US" altLang="en-US" sz="2000" dirty="0" smtClean="0"/>
              <a:t>No single Prior Art reference teaches all claim limitations</a:t>
            </a:r>
          </a:p>
          <a:p>
            <a:pPr eaLnBrk="1" hangingPunct="1"/>
            <a:r>
              <a:rPr lang="en-US" altLang="en-US" sz="2200" dirty="0" smtClean="0"/>
              <a:t>Non-Obviousness</a:t>
            </a:r>
          </a:p>
          <a:p>
            <a:pPr lvl="1" eaLnBrk="1" hangingPunct="1"/>
            <a:r>
              <a:rPr lang="en-US" altLang="en-US" sz="2000" dirty="0" smtClean="0"/>
              <a:t>35 U.S.C. § 103</a:t>
            </a:r>
          </a:p>
          <a:p>
            <a:pPr lvl="1" eaLnBrk="1" hangingPunct="1"/>
            <a:r>
              <a:rPr lang="en-US" altLang="en-US" sz="2000" dirty="0" smtClean="0"/>
              <a:t>Generally, the claim limitations are not found in 2 or more Prior Art references or in the knowledge of one of ordinary skill in the art</a:t>
            </a:r>
          </a:p>
          <a:p>
            <a:pPr eaLnBrk="1" hangingPunct="1"/>
            <a:endParaRPr lang="en-US" altLang="en-US" sz="22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2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Sample Applications 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 smtClean="0"/>
              <a:t>U.S. Pat. App. No. 2012/0238319 “System and Method For Combined Alarm Detection and Emergency Signaling”</a:t>
            </a:r>
          </a:p>
          <a:p>
            <a:pPr eaLnBrk="1" hangingPunct="1">
              <a:defRPr/>
            </a:pPr>
            <a:r>
              <a:rPr lang="en-US" altLang="en-US" sz="2800" dirty="0"/>
              <a:t>U.S. Pat. App. No. </a:t>
            </a:r>
            <a:r>
              <a:rPr lang="en-US" altLang="en-US" sz="2800" dirty="0" smtClean="0"/>
              <a:t>2012/0010844 “Sensors, Systems, and Methods For Measuring Fluid Perturbation”</a:t>
            </a:r>
          </a:p>
          <a:p>
            <a:pPr lvl="1" eaLnBrk="1" hangingPunct="1">
              <a:defRPr/>
            </a:pPr>
            <a:r>
              <a:rPr lang="en-US" altLang="en-US" sz="2400" dirty="0" smtClean="0"/>
              <a:t>IP Clinic drafted patent applications </a:t>
            </a:r>
          </a:p>
          <a:p>
            <a:pPr lvl="1" eaLnBrk="1" hangingPunct="1">
              <a:defRPr/>
            </a:pPr>
            <a:r>
              <a:rPr lang="en-US" altLang="en-US" sz="2400" dirty="0" smtClean="0"/>
              <a:t>Available at </a:t>
            </a:r>
            <a:r>
              <a:rPr lang="en-US" altLang="en-US" sz="2400" dirty="0" smtClean="0">
                <a:hlinkClick r:id="rId2"/>
              </a:rPr>
              <a:t>www.joebarich.com/ip-clinic.html</a:t>
            </a:r>
            <a:r>
              <a:rPr lang="en-US" altLang="en-US" sz="2400" dirty="0" smtClean="0"/>
              <a:t>  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sz="3200" dirty="0" smtClean="0">
              <a:latin typeface="Albertus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5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 What does a business do with a patent?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3735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Enforceable from date of issuance to 20 years from effective filing or “priority” date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Often the primary asset of a start-up company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Most of the value of the company is in their IP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Can boost corporate valuation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Bar competitors from your market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#1 Use - Preserve your market share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Sue infringers for money/injunction</a:t>
            </a: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Use as leverage for a joint venture or tech swap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>
              <a:latin typeface="Albertus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9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Patent Basics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Trademark Basics</a:t>
            </a:r>
          </a:p>
          <a:p>
            <a:pPr eaLnBrk="1" hangingPunct="1">
              <a:defRPr/>
            </a:pPr>
            <a:r>
              <a:rPr lang="en-US" dirty="0"/>
              <a:t>The IP Clinic</a:t>
            </a:r>
          </a:p>
          <a:p>
            <a:pPr lvl="1" eaLnBrk="1" hangingPunct="1">
              <a:defRPr/>
            </a:pPr>
            <a:r>
              <a:rPr lang="en-US" dirty="0"/>
              <a:t>Patent Track</a:t>
            </a:r>
          </a:p>
          <a:p>
            <a:pPr lvl="1" eaLnBrk="1" hangingPunct="1">
              <a:defRPr/>
            </a:pPr>
            <a:r>
              <a:rPr lang="en-US" dirty="0"/>
              <a:t>Trademark </a:t>
            </a:r>
            <a:r>
              <a:rPr lang="en-US" dirty="0" smtClean="0"/>
              <a:t>Track</a:t>
            </a:r>
          </a:p>
          <a:p>
            <a:pPr eaLnBrk="1" hangingPunct="1">
              <a:defRPr/>
            </a:pPr>
            <a:r>
              <a:rPr lang="en-US" dirty="0"/>
              <a:t>Working With The IP Clinic</a:t>
            </a:r>
          </a:p>
          <a:p>
            <a:pPr marL="457200" lvl="1" indent="0" eaLnBrk="1" hangingPunct="1">
              <a:buNone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 What Is A Trademark?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idx="4294967295"/>
          </p:nvPr>
        </p:nvSpPr>
        <p:spPr>
          <a:xfrm>
            <a:off x="535935" y="1219200"/>
            <a:ext cx="8229600" cy="472439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An identifier that identifies the origin of goods or services in commerce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Typically a word or logo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Trademark lasts as long as it is used </a:t>
            </a:r>
            <a:endParaRPr lang="en-US" sz="2400" dirty="0">
              <a:latin typeface="Georgia" pitchFamily="18" charset="0"/>
            </a:endParaRP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Can last forever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Two Types of Trademarks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Unregistered, common-law trademarks - </a:t>
            </a:r>
            <a:r>
              <a:rPr lang="en-US" sz="2400" baseline="30000" dirty="0" smtClean="0">
                <a:latin typeface="Georgia" pitchFamily="18" charset="0"/>
              </a:rPr>
              <a:t>TM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Federally registered trademarks – ®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Georgia" pitchFamily="18" charset="0"/>
              </a:rPr>
              <a:t>Infringement </a:t>
            </a:r>
            <a:r>
              <a:rPr lang="en-US" sz="2800" dirty="0" smtClean="0">
                <a:latin typeface="Georgia" pitchFamily="18" charset="0"/>
              </a:rPr>
              <a:t>Standard– </a:t>
            </a:r>
            <a:r>
              <a:rPr lang="en-US" sz="2800" dirty="0">
                <a:latin typeface="Georgia" pitchFamily="18" charset="0"/>
              </a:rPr>
              <a:t>Consumer confusion</a:t>
            </a:r>
          </a:p>
          <a:p>
            <a:pPr lvl="1"/>
            <a:r>
              <a:rPr lang="en-US" sz="2000" dirty="0">
                <a:latin typeface="Georgia" pitchFamily="18" charset="0"/>
              </a:rPr>
              <a:t>If a consumer would think that goods from a second company actually originated from the company owning the trademark, then there may be infringement</a:t>
            </a:r>
          </a:p>
          <a:p>
            <a:pPr lvl="1">
              <a:lnSpc>
                <a:spcPct val="90000"/>
              </a:lnSpc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D81AD-DB02-4AE2-99BC-5D7C309468C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8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Albertus" pitchFamily="34" charset="0"/>
              </a:rPr>
              <a:t>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3810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Intro</a:t>
            </a:r>
          </a:p>
          <a:p>
            <a:pPr eaLnBrk="1" hangingPunct="1">
              <a:defRPr/>
            </a:pPr>
            <a:r>
              <a:rPr lang="en-US" dirty="0" smtClean="0"/>
              <a:t>Patent Basics</a:t>
            </a:r>
          </a:p>
          <a:p>
            <a:pPr eaLnBrk="1" hangingPunct="1">
              <a:defRPr/>
            </a:pPr>
            <a:r>
              <a:rPr lang="en-US" sz="3200" dirty="0" smtClean="0"/>
              <a:t>Trademark Basics</a:t>
            </a:r>
          </a:p>
          <a:p>
            <a:pPr eaLnBrk="1" hangingPunct="1">
              <a:defRPr/>
            </a:pPr>
            <a:r>
              <a:rPr lang="en-US" dirty="0" smtClean="0"/>
              <a:t>The IP (Intellectual Property) Clinic</a:t>
            </a:r>
          </a:p>
          <a:p>
            <a:pPr lvl="1" eaLnBrk="1" hangingPunct="1">
              <a:defRPr/>
            </a:pPr>
            <a:r>
              <a:rPr lang="en-US" sz="2800" dirty="0" smtClean="0"/>
              <a:t>Patent Track</a:t>
            </a:r>
          </a:p>
          <a:p>
            <a:pPr lvl="1" eaLnBrk="1" hangingPunct="1">
              <a:defRPr/>
            </a:pPr>
            <a:r>
              <a:rPr lang="en-US" dirty="0" smtClean="0"/>
              <a:t>Trademark Track</a:t>
            </a:r>
          </a:p>
          <a:p>
            <a:pPr eaLnBrk="1" hangingPunct="1">
              <a:defRPr/>
            </a:pPr>
            <a:r>
              <a:rPr lang="en-US" dirty="0"/>
              <a:t>Working With The IP Clinic</a:t>
            </a:r>
          </a:p>
          <a:p>
            <a:pPr marL="457200" lvl="1" indent="0" eaLnBrk="1" hangingPunct="1">
              <a:buNone/>
              <a:defRPr/>
            </a:pPr>
            <a:endParaRPr lang="en-US" sz="2800" dirty="0" smtClean="0"/>
          </a:p>
          <a:p>
            <a:pPr marL="0" indent="0" eaLnBrk="1" hangingPunct="1">
              <a:buFontTx/>
              <a:buNone/>
              <a:defRPr/>
            </a:pPr>
            <a:endParaRPr lang="en-US" sz="32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5334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Georgia"/>
                <a:ea typeface="Georgia" pitchFamily="18" charset="0"/>
                <a:cs typeface="Georgi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altLang="en-US" sz="3600" dirty="0" smtClean="0"/>
              <a:t>Today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7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Law TM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352780"/>
          </a:xfrm>
        </p:spPr>
        <p:txBody>
          <a:bodyPr/>
          <a:lstStyle/>
          <a:p>
            <a:r>
              <a:rPr lang="en-US" sz="2800" dirty="0" smtClean="0"/>
              <a:t>Has some serious limitations</a:t>
            </a:r>
          </a:p>
          <a:p>
            <a:pPr lvl="1"/>
            <a:r>
              <a:rPr lang="en-US" sz="2400" dirty="0" smtClean="0"/>
              <a:t>State law – not uniform nationwide</a:t>
            </a:r>
            <a:endParaRPr lang="en-US" sz="2400" dirty="0"/>
          </a:p>
          <a:p>
            <a:pPr lvl="1"/>
            <a:r>
              <a:rPr lang="en-US" sz="2400" dirty="0" smtClean="0"/>
              <a:t>Limited in geographic area</a:t>
            </a:r>
          </a:p>
          <a:p>
            <a:pPr lvl="1"/>
            <a:r>
              <a:rPr lang="en-US" sz="2400" dirty="0" smtClean="0"/>
              <a:t>Must have consumer association</a:t>
            </a:r>
          </a:p>
          <a:p>
            <a:pPr lvl="1"/>
            <a:r>
              <a:rPr lang="en-US" sz="2400" dirty="0" smtClean="0"/>
              <a:t>Must prove actual damages </a:t>
            </a:r>
          </a:p>
          <a:p>
            <a:pPr lvl="1"/>
            <a:r>
              <a:rPr lang="en-US" sz="2400" dirty="0" smtClean="0"/>
              <a:t>No registration process, so you can’t be sure that a court will enforce your TM</a:t>
            </a:r>
          </a:p>
          <a:p>
            <a:pPr lvl="1"/>
            <a:r>
              <a:rPr lang="en-US" sz="2400" dirty="0" smtClean="0"/>
              <a:t>Tough to enforce on internet sales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1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/>
          <p:cNvSpPr>
            <a:spLocks noGrp="1"/>
          </p:cNvSpPr>
          <p:nvPr>
            <p:ph type="title" idx="4294967295"/>
          </p:nvPr>
        </p:nvSpPr>
        <p:spPr>
          <a:xfrm>
            <a:off x="4445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Registered Trademarks</a:t>
            </a:r>
          </a:p>
        </p:txBody>
      </p:sp>
      <p:sp>
        <p:nvSpPr>
          <p:cNvPr id="28676" name="Content Placeholder 2"/>
          <p:cNvSpPr>
            <a:spLocks noGrp="1"/>
          </p:cNvSpPr>
          <p:nvPr>
            <p:ph idx="4294967295"/>
          </p:nvPr>
        </p:nvSpPr>
        <p:spPr>
          <a:xfrm>
            <a:off x="549275" y="1066800"/>
            <a:ext cx="82296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Georgia" pitchFamily="18" charset="0"/>
              </a:rPr>
              <a:t>Must be registered with the Patent and Trademark Office (PTO)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Provides registration so you can be reasonably sure of your mark’s enforceability before suing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Federal law, not state law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Can file Intent-To-Use application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Georgia" pitchFamily="18" charset="0"/>
              </a:rPr>
              <a:t>Only mark that can use ®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Georgia" pitchFamily="18" charset="0"/>
              </a:rPr>
              <a:t>Geographic exclusivity is the entire US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Georgia" pitchFamily="18" charset="0"/>
              </a:rPr>
              <a:t>Can use the same mark in different fields of goods without confusion 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Georgia" pitchFamily="18" charset="0"/>
              </a:rPr>
              <a:t>Can still last forever if used </a:t>
            </a:r>
            <a:endParaRPr lang="en-US" sz="2400" dirty="0" smtClean="0">
              <a:latin typeface="Georgia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Georgia" pitchFamily="18" charset="0"/>
              </a:rPr>
              <a:t>Can get statutory damages – like registered ©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No longer need to prove actual damages</a:t>
            </a:r>
          </a:p>
          <a:p>
            <a:pPr lvl="1">
              <a:lnSpc>
                <a:spcPct val="80000"/>
              </a:lnSpc>
            </a:pPr>
            <a:endParaRPr lang="en-US" sz="2400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D81AD-DB02-4AE2-99BC-5D7C309468C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6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"/>
          <p:cNvSpPr>
            <a:spLocks noGrp="1"/>
          </p:cNvSpPr>
          <p:nvPr>
            <p:ph type="title" idx="4294967295"/>
          </p:nvPr>
        </p:nvSpPr>
        <p:spPr>
          <a:xfrm>
            <a:off x="4445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Registering A Trademark</a:t>
            </a:r>
          </a:p>
        </p:txBody>
      </p:sp>
      <p:sp>
        <p:nvSpPr>
          <p:cNvPr id="30724" name="Content Placeholder 2"/>
          <p:cNvSpPr>
            <a:spLocks noGrp="1"/>
          </p:cNvSpPr>
          <p:nvPr>
            <p:ph idx="4294967295"/>
          </p:nvPr>
        </p:nvSpPr>
        <p:spPr>
          <a:xfrm>
            <a:off x="549275" y="990599"/>
            <a:ext cx="8229600" cy="536575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Georgia" pitchFamily="18" charset="0"/>
              </a:rPr>
              <a:t>File TM application with PTO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Word/Phrase or Logo Mark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One or more classes of goods – pay per class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Georgia" pitchFamily="18" charset="0"/>
              </a:rPr>
              <a:t>Application goes to Examiner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Examiner searches mark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Office Action if rejected – typically due to potential consumer confusion with other registered marks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Otherwise, mark is allowed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Georgia" pitchFamily="18" charset="0"/>
              </a:rPr>
              <a:t>Mark is published for opposition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Companies monitor new marks and file oppositions if they regard the new mark as too close to their own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If opposition, then lawsuit or abandon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Georgia" pitchFamily="18" charset="0"/>
              </a:rPr>
              <a:t>Mark is registered on Principal Register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Mark can now be enforced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800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D81AD-DB02-4AE2-99BC-5D7C309468C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6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 What does a business do with a TM?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TMs are used to identify your goods/company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You want to create a strong and identifiable brand for the consumer – and then be able to defend your brand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Once you start marketing, you don’t want to have to change your name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Cumulative effect of advertising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Can enforce against counterfeiters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Block them from market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Seize and destroy their goods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Sue for statutory damages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Enforceable forever if continually used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>
              <a:latin typeface="Albertus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4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Patent Basics</a:t>
            </a:r>
          </a:p>
          <a:p>
            <a:pPr eaLnBrk="1" hangingPunct="1">
              <a:defRPr/>
            </a:pPr>
            <a:r>
              <a:rPr lang="en-US" dirty="0"/>
              <a:t>Trademark Basics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IP Clinic</a:t>
            </a:r>
          </a:p>
          <a:p>
            <a:pPr lvl="1" eaLnBrk="1" hangingPunct="1">
              <a:defRPr/>
            </a:pPr>
            <a:r>
              <a:rPr lang="en-US" dirty="0"/>
              <a:t>Patent Track</a:t>
            </a:r>
          </a:p>
          <a:p>
            <a:pPr lvl="1" eaLnBrk="1" hangingPunct="1">
              <a:defRPr/>
            </a:pPr>
            <a:r>
              <a:rPr lang="en-US" dirty="0"/>
              <a:t>Trademark </a:t>
            </a:r>
            <a:r>
              <a:rPr lang="en-US" dirty="0" smtClean="0"/>
              <a:t>Track</a:t>
            </a:r>
          </a:p>
          <a:p>
            <a:pPr eaLnBrk="1" hangingPunct="1">
              <a:defRPr/>
            </a:pPr>
            <a:r>
              <a:rPr lang="en-US" dirty="0"/>
              <a:t>Working With The IP Clinic</a:t>
            </a:r>
          </a:p>
          <a:p>
            <a:pPr marL="457200" lvl="1" indent="0" eaLnBrk="1" hangingPunct="1">
              <a:buNone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10600" cy="7620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 What is the IP Clinic?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TEC/College of Law Joint Effort – </a:t>
            </a:r>
            <a:r>
              <a:rPr lang="en-US" altLang="en-US" sz="2800" dirty="0" smtClean="0"/>
              <a:t>17</a:t>
            </a:r>
            <a:r>
              <a:rPr lang="en-US" altLang="en-US" sz="2800" baseline="30000" dirty="0" smtClean="0"/>
              <a:t>th</a:t>
            </a:r>
            <a:r>
              <a:rPr lang="en-US" altLang="en-US" sz="2800" dirty="0" smtClean="0"/>
              <a:t> </a:t>
            </a:r>
            <a:r>
              <a:rPr lang="en-US" altLang="en-US" sz="2800" dirty="0" smtClean="0"/>
              <a:t>year!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We thank TEC for sponsorship!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Patent Track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You can get a Patent Application prepared for you!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But - Only if your company has an invention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Trademark Track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You can get </a:t>
            </a:r>
            <a:r>
              <a:rPr lang="en-US" altLang="en-US" sz="2400" dirty="0"/>
              <a:t>advice with regard to trademark </a:t>
            </a:r>
            <a:r>
              <a:rPr lang="en-US" altLang="en-US" sz="2400" dirty="0" smtClean="0"/>
              <a:t>strategy and a Trademark application prepared for you!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All companies use trademarks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Both tracks – companies are independently chosen by law students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Want to make a meaningful contribution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8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IP Clinic Value (As of </a:t>
            </a:r>
            <a:r>
              <a:rPr lang="en-US" dirty="0" smtClean="0"/>
              <a:t>2023)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077200" cy="5257800"/>
          </a:xfrm>
        </p:spPr>
        <p:txBody>
          <a:bodyPr/>
          <a:lstStyle/>
          <a:p>
            <a:r>
              <a:rPr lang="en-US" sz="2800" dirty="0" smtClean="0"/>
              <a:t>63 </a:t>
            </a:r>
            <a:r>
              <a:rPr lang="en-US" sz="2800" dirty="0" smtClean="0"/>
              <a:t>patent applications</a:t>
            </a:r>
          </a:p>
          <a:p>
            <a:pPr lvl="1"/>
            <a:r>
              <a:rPr lang="en-US" sz="2400" dirty="0" smtClean="0"/>
              <a:t>Typical cost $</a:t>
            </a:r>
            <a:r>
              <a:rPr lang="en-US" sz="2400" dirty="0"/>
              <a:t>10,000-$12,000 </a:t>
            </a:r>
            <a:endParaRPr lang="en-US" sz="2400" dirty="0" smtClean="0"/>
          </a:p>
          <a:p>
            <a:pPr lvl="1"/>
            <a:r>
              <a:rPr lang="en-US" sz="2400" dirty="0" smtClean="0"/>
              <a:t>Total = $</a:t>
            </a:r>
            <a:r>
              <a:rPr lang="en-US" sz="2400" dirty="0" smtClean="0"/>
              <a:t>630K </a:t>
            </a:r>
            <a:r>
              <a:rPr lang="en-US" sz="2400" dirty="0" smtClean="0"/>
              <a:t>- $</a:t>
            </a:r>
            <a:r>
              <a:rPr lang="en-US" sz="2400" dirty="0" smtClean="0"/>
              <a:t>756K</a:t>
            </a:r>
            <a:endParaRPr lang="en-US" sz="2400" dirty="0" smtClean="0"/>
          </a:p>
          <a:p>
            <a:r>
              <a:rPr lang="en-US" sz="2800" dirty="0" smtClean="0"/>
              <a:t>350+ </a:t>
            </a:r>
            <a:r>
              <a:rPr lang="en-US" sz="2800" dirty="0" smtClean="0"/>
              <a:t>trademark strategy and applications</a:t>
            </a:r>
          </a:p>
          <a:p>
            <a:pPr lvl="1"/>
            <a:r>
              <a:rPr lang="en-US" sz="2400" dirty="0" smtClean="0"/>
              <a:t>Typical cost $2,000-$2,500</a:t>
            </a:r>
          </a:p>
          <a:p>
            <a:pPr lvl="1"/>
            <a:r>
              <a:rPr lang="en-US" sz="2400" dirty="0"/>
              <a:t>Total = </a:t>
            </a:r>
            <a:r>
              <a:rPr lang="en-US" sz="2400" dirty="0" smtClean="0"/>
              <a:t>$</a:t>
            </a:r>
            <a:r>
              <a:rPr lang="en-US" sz="2400" dirty="0" smtClean="0"/>
              <a:t>700</a:t>
            </a:r>
            <a:r>
              <a:rPr lang="en-US" sz="2400" dirty="0" smtClean="0"/>
              <a:t>K </a:t>
            </a:r>
            <a:r>
              <a:rPr lang="en-US" sz="2400" dirty="0"/>
              <a:t>- </a:t>
            </a:r>
            <a:r>
              <a:rPr lang="en-US" sz="2400" dirty="0" smtClean="0"/>
              <a:t>$</a:t>
            </a:r>
            <a:r>
              <a:rPr lang="en-US" sz="2400" dirty="0" smtClean="0"/>
              <a:t>875</a:t>
            </a:r>
            <a:r>
              <a:rPr lang="en-US" sz="2400" dirty="0" smtClean="0"/>
              <a:t>K</a:t>
            </a:r>
            <a:endParaRPr lang="en-US" sz="2400" dirty="0" smtClean="0"/>
          </a:p>
          <a:p>
            <a:r>
              <a:rPr lang="en-US" sz="2400" dirty="0" smtClean="0"/>
              <a:t>Total value provided to University ecosystem by IP Clinic = </a:t>
            </a:r>
            <a:r>
              <a:rPr lang="en-US" sz="2400" dirty="0"/>
              <a:t>$</a:t>
            </a:r>
            <a:r>
              <a:rPr lang="en-US" sz="2400" dirty="0" smtClean="0"/>
              <a:t>1,330,000-</a:t>
            </a:r>
            <a:r>
              <a:rPr lang="en-US" sz="2400" dirty="0"/>
              <a:t>$</a:t>
            </a:r>
            <a:r>
              <a:rPr lang="en-US" sz="2400" dirty="0" smtClean="0"/>
              <a:t>1,631,000 </a:t>
            </a:r>
            <a:r>
              <a:rPr lang="en-US" sz="2400" dirty="0" smtClean="0"/>
              <a:t>(~$</a:t>
            </a:r>
            <a:r>
              <a:rPr lang="en-US" sz="2400" dirty="0" smtClean="0"/>
              <a:t>1.5 </a:t>
            </a:r>
            <a:r>
              <a:rPr lang="en-US" sz="2400" dirty="0" smtClean="0"/>
              <a:t>million)</a:t>
            </a:r>
          </a:p>
          <a:p>
            <a:r>
              <a:rPr lang="en-US" sz="2800" dirty="0" smtClean="0"/>
              <a:t>This year </a:t>
            </a:r>
            <a:r>
              <a:rPr lang="en-US" sz="2800" dirty="0" smtClean="0"/>
              <a:t> </a:t>
            </a:r>
            <a:r>
              <a:rPr lang="en-US" sz="2800" dirty="0" smtClean="0"/>
              <a:t>~$130,000 in value </a:t>
            </a:r>
          </a:p>
          <a:p>
            <a:pPr lvl="1"/>
            <a:r>
              <a:rPr lang="en-US" sz="2400" dirty="0"/>
              <a:t>4</a:t>
            </a:r>
            <a:r>
              <a:rPr lang="en-US" sz="2400" dirty="0" smtClean="0"/>
              <a:t> </a:t>
            </a:r>
            <a:r>
              <a:rPr lang="en-US" sz="2400" dirty="0" smtClean="0"/>
              <a:t>patent applications </a:t>
            </a:r>
          </a:p>
          <a:p>
            <a:pPr marL="457200" lvl="1" indent="0">
              <a:buNone/>
            </a:pPr>
            <a:r>
              <a:rPr lang="en-US" dirty="0" smtClean="0"/>
              <a:t>-</a:t>
            </a:r>
            <a:r>
              <a:rPr lang="en-US" sz="2400" dirty="0" smtClean="0"/>
              <a:t> </a:t>
            </a:r>
            <a:r>
              <a:rPr lang="en-US" sz="2400" dirty="0" smtClean="0"/>
              <a:t>40 </a:t>
            </a:r>
            <a:r>
              <a:rPr lang="en-US" sz="2400" dirty="0" smtClean="0"/>
              <a:t>TM applications 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6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Patent Basics</a:t>
            </a:r>
          </a:p>
          <a:p>
            <a:pPr eaLnBrk="1" hangingPunct="1">
              <a:defRPr/>
            </a:pPr>
            <a:r>
              <a:rPr lang="en-US" dirty="0"/>
              <a:t>Trademark Basics</a:t>
            </a:r>
          </a:p>
          <a:p>
            <a:pPr eaLnBrk="1" hangingPunct="1">
              <a:defRPr/>
            </a:pPr>
            <a:r>
              <a:rPr lang="en-US" dirty="0"/>
              <a:t>The IP Clinic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Patent Track</a:t>
            </a:r>
          </a:p>
          <a:p>
            <a:pPr lvl="1" eaLnBrk="1" hangingPunct="1">
              <a:defRPr/>
            </a:pPr>
            <a:r>
              <a:rPr lang="en-US" dirty="0" smtClean="0"/>
              <a:t>Trademark Track</a:t>
            </a:r>
          </a:p>
          <a:p>
            <a:pPr eaLnBrk="1" hangingPunct="1">
              <a:defRPr/>
            </a:pPr>
            <a:r>
              <a:rPr lang="en-US" dirty="0"/>
              <a:t>Working With The IP Clinic</a:t>
            </a:r>
          </a:p>
          <a:p>
            <a:pPr marL="457200" lvl="1" indent="0" eaLnBrk="1" hangingPunct="1">
              <a:buNone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10600" cy="7620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 What is the Patent Track?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Law students draft patent applications for selected inventors for free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Inventors file drafted patent app themselves (we show how in a presentation) and pay fee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Inventors will have to obtain OTM (University Office of Technology Management) clearance before filing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Must sign OTM agreement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Must sign IP Clinic Agreement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6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 Who writes the patent applications?</a:t>
            </a:r>
            <a:endParaRPr lang="en-US" altLang="en-US" sz="28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Law students in their 3L (final) year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Have taken Patent Law and Patent Prosecution and earned a B+ or better (tough professor – Me!)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Have already drafted at least one full patent application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Often have law firm experience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Will be expected to draft patent applications professionally in the fall, typically without additional instruction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0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33400" y="1778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5400">
                <a:latin typeface="Georgia" pitchFamily="18" charset="0"/>
              </a:rPr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001000" cy="635000"/>
          </a:xfrm>
        </p:spPr>
        <p:txBody>
          <a:bodyPr/>
          <a:lstStyle/>
          <a:p>
            <a:r>
              <a:rPr lang="en-US" altLang="en-US" sz="4000" dirty="0" smtClean="0">
                <a:latin typeface="Georgia" pitchFamily="18" charset="0"/>
                <a:cs typeface="Georgia" pitchFamily="18" charset="0"/>
              </a:rPr>
              <a:t>About Joe Barich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066800"/>
            <a:ext cx="8458200" cy="528955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University of Illinois ECE grad – 94 BS, 96 MS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en-US" sz="2400" dirty="0">
                <a:latin typeface="Georgia" pitchFamily="18" charset="0"/>
                <a:cs typeface="Georgia" pitchFamily="18" charset="0"/>
              </a:rPr>
              <a:t>M</a:t>
            </a: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ore than 20 years as a Patent/Trademark Attorney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>
                <a:cs typeface="Georgia" pitchFamily="18" charset="0"/>
              </a:rPr>
              <a:t>15 years at large Chicago IP-specialty firm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>
                <a:cs typeface="Georgia" pitchFamily="18" charset="0"/>
              </a:rPr>
              <a:t>Founded Barich IP Law Group in 2013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 smtClean="0"/>
              <a:t>2019-2024 </a:t>
            </a:r>
            <a:r>
              <a:rPr lang="en-US" altLang="en-US" sz="2400" dirty="0"/>
              <a:t>Illinois </a:t>
            </a:r>
            <a:r>
              <a:rPr lang="en-US" altLang="en-US" sz="2400" i="1" dirty="0" err="1"/>
              <a:t>SuperLawyer</a:t>
            </a:r>
            <a:r>
              <a:rPr lang="en-US" altLang="en-US" sz="2400" dirty="0"/>
              <a:t> (top 5% of practicing attorneys) and 4 time </a:t>
            </a:r>
            <a:r>
              <a:rPr lang="en-US" altLang="en-US" sz="2400" i="1" dirty="0"/>
              <a:t>Illinois Rising Star</a:t>
            </a:r>
            <a:r>
              <a:rPr lang="en-US" altLang="en-US" sz="2400" dirty="0"/>
              <a:t> on the </a:t>
            </a:r>
            <a:r>
              <a:rPr lang="en-US" altLang="en-US" sz="2400" i="1" dirty="0"/>
              <a:t>Super Lawyers</a:t>
            </a:r>
            <a:r>
              <a:rPr lang="en-US" altLang="en-US" sz="2400" dirty="0"/>
              <a:t> list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400" i="1" dirty="0"/>
              <a:t>Patent Buddy</a:t>
            </a:r>
            <a:r>
              <a:rPr lang="en-US" altLang="en-US" sz="2400" baseline="30000" dirty="0"/>
              <a:t>®</a:t>
            </a:r>
            <a:r>
              <a:rPr lang="en-US" altLang="en-US" sz="2400" dirty="0"/>
              <a:t> List of Top Patent Prosecutors (top 2%) in the areas of "Computer, Electrical, Software, and Business Methods“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/>
              <a:t>Prosecuted 1700+ patents, 500+ trademarks, and numerous copyrights in the US and internationally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/>
              <a:t>Totally humble and never </a:t>
            </a:r>
            <a:r>
              <a:rPr lang="en-US" altLang="en-US" sz="2400" dirty="0" smtClean="0"/>
              <a:t>sarcastic </a:t>
            </a:r>
            <a:r>
              <a:rPr lang="en-US" altLang="en-US" sz="2400" dirty="0" smtClean="0">
                <a:sym typeface="Wingdings" panose="05000000000000000000" pitchFamily="2" charset="2"/>
              </a:rPr>
              <a:t></a:t>
            </a:r>
            <a:endParaRPr lang="en-US" altLang="en-US" sz="2400" dirty="0"/>
          </a:p>
        </p:txBody>
      </p:sp>
      <p:sp>
        <p:nvSpPr>
          <p:cNvPr id="6149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4419600" y="63944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t>© Joe Barich, 2024.</a:t>
            </a:r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CE386-6C8A-41E7-BB4E-7C71310E373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54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Would the Law Students in the Patent Track please introduce themselves?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5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Patent Drawing Drafting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Nick </a:t>
            </a:r>
            <a:r>
              <a:rPr lang="en-US" altLang="en-US" sz="2800" dirty="0" err="1" smtClean="0"/>
              <a:t>Lenzen</a:t>
            </a:r>
            <a:r>
              <a:rPr lang="en-US" altLang="en-US" sz="2800" dirty="0" smtClean="0"/>
              <a:t> – Patent Drawing Draftsman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err="1" smtClean="0"/>
              <a:t>LenzenIP</a:t>
            </a:r>
            <a:r>
              <a:rPr lang="en-US" altLang="en-US" sz="2800" dirty="0" smtClean="0"/>
              <a:t> - lenzenip.com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Will draft formal patent drawings for all patent applications drafted by the IP Clinic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PTO typically requires drawings to be formalized before issuance of the patent, and it usually costs about $500-$1,000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Now, your patent can look professional even at filing – and filed drawings typically become published drawings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An additional benefit to your company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3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Patent Basics</a:t>
            </a:r>
          </a:p>
          <a:p>
            <a:pPr eaLnBrk="1" hangingPunct="1">
              <a:defRPr/>
            </a:pPr>
            <a:r>
              <a:rPr lang="en-US" dirty="0"/>
              <a:t>Trademark Basics</a:t>
            </a:r>
          </a:p>
          <a:p>
            <a:pPr eaLnBrk="1" hangingPunct="1">
              <a:defRPr/>
            </a:pPr>
            <a:r>
              <a:rPr lang="en-US" dirty="0"/>
              <a:t>The IP Clinic</a:t>
            </a:r>
          </a:p>
          <a:p>
            <a:pPr lvl="1" eaLnBrk="1" hangingPunct="1">
              <a:defRPr/>
            </a:pPr>
            <a:r>
              <a:rPr lang="en-US" dirty="0"/>
              <a:t>Patent Track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Trademark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Track</a:t>
            </a:r>
          </a:p>
          <a:p>
            <a:pPr eaLnBrk="1" hangingPunct="1">
              <a:defRPr/>
            </a:pPr>
            <a:r>
              <a:rPr lang="en-US" dirty="0"/>
              <a:t>Working With The IP Clinic</a:t>
            </a:r>
          </a:p>
          <a:p>
            <a:pPr marL="457200" lvl="1" indent="0" eaLnBrk="1" hangingPunct="1"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10600" cy="7620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 What is the Trademark Track?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Law students </a:t>
            </a:r>
            <a:r>
              <a:rPr lang="en-US" altLang="en-US" sz="2800" dirty="0"/>
              <a:t>assist companies in choosing their trademark and prepare </a:t>
            </a:r>
            <a:r>
              <a:rPr lang="en-US" altLang="en-US" sz="2800" dirty="0" smtClean="0"/>
              <a:t>a trademark application for free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Companies </a:t>
            </a:r>
            <a:r>
              <a:rPr lang="en-US" altLang="en-US" sz="2800" dirty="0"/>
              <a:t>file </a:t>
            </a:r>
            <a:r>
              <a:rPr lang="en-US" altLang="en-US" sz="2800" dirty="0" smtClean="0"/>
              <a:t>prepared </a:t>
            </a:r>
            <a:r>
              <a:rPr lang="en-US" altLang="en-US" sz="2800" dirty="0"/>
              <a:t>trademark </a:t>
            </a:r>
            <a:r>
              <a:rPr lang="en-US" altLang="en-US" sz="2800" dirty="0" smtClean="0"/>
              <a:t>applications </a:t>
            </a:r>
            <a:r>
              <a:rPr lang="en-US" altLang="en-US" sz="2800" dirty="0"/>
              <a:t>themselves (we show how) and pay fee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No need for OTM </a:t>
            </a:r>
            <a:r>
              <a:rPr lang="en-US" altLang="en-US" sz="2800" dirty="0" smtClean="0"/>
              <a:t>permission</a:t>
            </a:r>
            <a:endParaRPr lang="en-US" altLang="en-US" sz="2800" dirty="0"/>
          </a:p>
          <a:p>
            <a:pPr marL="742950" lvl="2" indent="-342900" eaLnBrk="1" hangingPunct="1">
              <a:lnSpc>
                <a:spcPct val="90000"/>
              </a:lnSpc>
            </a:pPr>
            <a:r>
              <a:rPr lang="en-US" altLang="en-US" dirty="0"/>
              <a:t>Must </a:t>
            </a:r>
            <a:r>
              <a:rPr lang="en-US" altLang="en-US" dirty="0" smtClean="0"/>
              <a:t>still sign </a:t>
            </a:r>
            <a:r>
              <a:rPr lang="en-US" altLang="en-US" dirty="0"/>
              <a:t>IP Clinic Agreement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10600" cy="7620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Trademark Track Work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Entrepreneurs erroneously think trademark searching is a straightforward text search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It’s not enough that your exact proposed mark is not in use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Trademarks are NOT like a domain name </a:t>
            </a:r>
            <a:r>
              <a:rPr lang="en-US" altLang="en-US" sz="2400" dirty="0" smtClean="0"/>
              <a:t>registry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PTO can reject your mark based on the legal principles of consumer confusion and/or descriptiveness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Law students provide insight into your odds of success and can research alternative marks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Check </a:t>
            </a:r>
            <a:r>
              <a:rPr lang="en-US" sz="2800" dirty="0"/>
              <a:t>corporate name or name of product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Check corporate state registry (available?)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Check domain name availability (available?)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 Who prepares the TM apps?</a:t>
            </a:r>
            <a:endParaRPr lang="en-US" altLang="en-US" sz="28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984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Law students in their 2L or 3L years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Background in Trademark Law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Often have law firm experience or will be working at a law firm in a few months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Often will be expected to prepare trademark applications professionally in the summer or after graduation, typically without additional instruction </a:t>
            </a:r>
          </a:p>
          <a:p>
            <a:pPr>
              <a:spcBef>
                <a:spcPts val="0"/>
              </a:spcBef>
            </a:pPr>
            <a:r>
              <a:rPr lang="en-US" sz="2800" dirty="0">
                <a:latin typeface="Georgia" pitchFamily="18" charset="0"/>
              </a:rPr>
              <a:t>Using a lawyer greatly increases your odds 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latin typeface="Georgia" pitchFamily="18" charset="0"/>
              </a:rPr>
              <a:t>2013 study – 83% chance of success with lawyer, 46% greater than without a lawyer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8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Would the Law Students in the Trademark Track please introduce themselves?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7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Patent Basics</a:t>
            </a:r>
          </a:p>
          <a:p>
            <a:pPr eaLnBrk="1" hangingPunct="1">
              <a:defRPr/>
            </a:pPr>
            <a:r>
              <a:rPr lang="en-US" dirty="0"/>
              <a:t>Trademark Basics</a:t>
            </a:r>
          </a:p>
          <a:p>
            <a:pPr eaLnBrk="1" hangingPunct="1">
              <a:defRPr/>
            </a:pPr>
            <a:r>
              <a:rPr lang="en-US" dirty="0"/>
              <a:t>The IP Clinic</a:t>
            </a:r>
          </a:p>
          <a:p>
            <a:pPr lvl="1" eaLnBrk="1" hangingPunct="1">
              <a:defRPr/>
            </a:pPr>
            <a:r>
              <a:rPr lang="en-US" dirty="0"/>
              <a:t>Patent Track</a:t>
            </a:r>
          </a:p>
          <a:p>
            <a:pPr lvl="1" eaLnBrk="1" hangingPunct="1">
              <a:defRPr/>
            </a:pPr>
            <a:r>
              <a:rPr lang="en-US" dirty="0"/>
              <a:t>Trademark </a:t>
            </a:r>
            <a:r>
              <a:rPr lang="en-US" dirty="0" smtClean="0"/>
              <a:t>Track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Working With The IP Clinic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1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IP Clinic </a:t>
            </a:r>
            <a:r>
              <a:rPr lang="en-US" altLang="en-US" sz="4000" dirty="0"/>
              <a:t>- Patent Track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373562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Inventor (for example, Cozad participant) has an innovation (or may not be sure they have an innovation)</a:t>
            </a:r>
          </a:p>
          <a:p>
            <a:pPr eaLnBrk="1" hangingPunct="1"/>
            <a:r>
              <a:rPr lang="en-US" altLang="en-US" sz="2800" dirty="0" smtClean="0"/>
              <a:t>Agrees to participate in IP Clinic – Indicate agreement on TEC form</a:t>
            </a:r>
          </a:p>
          <a:p>
            <a:pPr eaLnBrk="1" hangingPunct="1"/>
            <a:r>
              <a:rPr lang="en-US" altLang="en-US" sz="2800" dirty="0" smtClean="0"/>
              <a:t>Turns over business plan/description of innovation to the IP Clinic for evaluation </a:t>
            </a:r>
          </a:p>
          <a:p>
            <a:pPr lvl="1" eaLnBrk="1" hangingPunct="1"/>
            <a:r>
              <a:rPr lang="en-US" altLang="en-US" sz="2400" dirty="0" smtClean="0"/>
              <a:t>The more detailed the better </a:t>
            </a:r>
          </a:p>
          <a:p>
            <a:pPr lvl="1" eaLnBrk="1" hangingPunct="1"/>
            <a:r>
              <a:rPr lang="en-US" altLang="en-US" sz="2400" dirty="0" smtClean="0"/>
              <a:t>All disclosures to IP Clinic are in confidence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Patent Track </a:t>
            </a:r>
            <a:r>
              <a:rPr lang="en-US" altLang="en-US" sz="4000" dirty="0" smtClean="0"/>
              <a:t>-2</a:t>
            </a:r>
            <a:r>
              <a:rPr lang="en-US" altLang="en-US" sz="4000" dirty="0" smtClean="0">
                <a:latin typeface="Albertus" pitchFamily="34" charset="0"/>
              </a:rPr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IP Clinic performs novelty search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 smtClean="0"/>
              <a:t>Search </a:t>
            </a:r>
            <a:r>
              <a:rPr lang="en-US" altLang="en-US" sz="2600" dirty="0" smtClean="0"/>
              <a:t>11+ </a:t>
            </a:r>
            <a:r>
              <a:rPr lang="en-US" altLang="en-US" sz="2600" dirty="0" smtClean="0"/>
              <a:t>million issued patents and other references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 smtClean="0"/>
              <a:t>Searches are for internal IP Clinic use only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Law students rank and select innovations (one each) to be drafted as patent applications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We will have more inventions than law students, so what can you do to increase your odds?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Better disclosure</a:t>
            </a:r>
            <a:endParaRPr lang="en-US" alt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Be farther along the development chain – Funding? Incorporated? Grants?  Website already set up?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Be readily available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2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en-US" dirty="0">
                <a:cs typeface="Georgia" pitchFamily="18" charset="0"/>
              </a:rPr>
              <a:t>Academics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924800" cy="5181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en-US" sz="2400" dirty="0">
                <a:cs typeface="Georgia" pitchFamily="18" charset="0"/>
              </a:rPr>
              <a:t>Adjunct Professor, </a:t>
            </a:r>
            <a:r>
              <a:rPr lang="en-US" altLang="en-US" sz="2400" dirty="0" smtClean="0">
                <a:cs typeface="Georgia" pitchFamily="18" charset="0"/>
              </a:rPr>
              <a:t>U. </a:t>
            </a:r>
            <a:r>
              <a:rPr lang="en-US" altLang="en-US" sz="2400" dirty="0">
                <a:cs typeface="Georgia" pitchFamily="18" charset="0"/>
              </a:rPr>
              <a:t>of Illinois College of Law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altLang="en-US" sz="2000" dirty="0" smtClean="0">
                <a:cs typeface="Georgia" pitchFamily="18" charset="0"/>
              </a:rPr>
              <a:t>Taught </a:t>
            </a:r>
            <a:r>
              <a:rPr lang="en-US" altLang="en-US" sz="2000" dirty="0">
                <a:cs typeface="Georgia" pitchFamily="18" charset="0"/>
              </a:rPr>
              <a:t>Patent Prosecution since </a:t>
            </a:r>
            <a:r>
              <a:rPr lang="en-US" altLang="en-US" sz="2000" dirty="0" smtClean="0">
                <a:cs typeface="Georgia" pitchFamily="18" charset="0"/>
              </a:rPr>
              <a:t>2005</a:t>
            </a:r>
            <a:endParaRPr lang="en-US" altLang="en-US" sz="2000" dirty="0">
              <a:cs typeface="Georgia" pitchFamily="18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altLang="en-US" sz="2000" dirty="0">
                <a:cs typeface="Georgia" pitchFamily="18" charset="0"/>
              </a:rPr>
              <a:t>Founded IP Clinic in </a:t>
            </a:r>
            <a:r>
              <a:rPr lang="en-US" altLang="en-US" sz="2000" dirty="0" smtClean="0">
                <a:cs typeface="Georgia" pitchFamily="18" charset="0"/>
              </a:rPr>
              <a:t>2008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en-US" sz="2400" dirty="0" smtClean="0">
                <a:cs typeface="Georgia" pitchFamily="18" charset="0"/>
              </a:rPr>
              <a:t>Lecturer - U </a:t>
            </a:r>
            <a:r>
              <a:rPr lang="en-US" altLang="en-US" sz="2400" dirty="0">
                <a:cs typeface="Georgia" pitchFamily="18" charset="0"/>
              </a:rPr>
              <a:t>of I College of Engineering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altLang="en-US" sz="2000" dirty="0">
                <a:cs typeface="Georgia" pitchFamily="18" charset="0"/>
              </a:rPr>
              <a:t>Engineering Law since 2010 (mostly undergrad)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altLang="en-US" sz="2000" dirty="0" smtClean="0">
                <a:cs typeface="Georgia" pitchFamily="18" charset="0"/>
              </a:rPr>
              <a:t>TEC class! - Startups</a:t>
            </a:r>
            <a:r>
              <a:rPr lang="en-US" altLang="en-US" sz="2000" dirty="0">
                <a:cs typeface="Georgia" pitchFamily="18" charset="0"/>
              </a:rPr>
              <a:t>: Incorporation, Funding, Contracts, and IP since 2014 </a:t>
            </a:r>
            <a:r>
              <a:rPr lang="en-US" altLang="en-US" sz="2000" dirty="0" smtClean="0">
                <a:cs typeface="Georgia" pitchFamily="18" charset="0"/>
              </a:rPr>
              <a:t> (great for entrepreneurs!)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en-US" sz="2400" dirty="0" smtClean="0">
                <a:cs typeface="Georgia" pitchFamily="18" charset="0"/>
              </a:rPr>
              <a:t>Awards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altLang="en-US" sz="2000" dirty="0" smtClean="0">
                <a:cs typeface="Georgia" pitchFamily="18" charset="0"/>
              </a:rPr>
              <a:t>Campus Award for Undergrad Teaching Excellence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altLang="en-US" sz="2000" dirty="0">
                <a:cs typeface="Georgia" pitchFamily="18" charset="0"/>
              </a:rPr>
              <a:t>Department Head Teaching Award </a:t>
            </a:r>
            <a:r>
              <a:rPr lang="en-US" altLang="en-US" sz="2000" dirty="0" smtClean="0">
                <a:cs typeface="Georgia" pitchFamily="18" charset="0"/>
              </a:rPr>
              <a:t>x2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altLang="en-US" sz="1800" dirty="0" smtClean="0">
                <a:cs typeface="Georgia" pitchFamily="18" charset="0"/>
              </a:rPr>
              <a:t>Alpha </a:t>
            </a:r>
            <a:r>
              <a:rPr lang="en-US" altLang="en-US" sz="1800" dirty="0">
                <a:cs typeface="Georgia" pitchFamily="18" charset="0"/>
              </a:rPr>
              <a:t>Pi Mu &amp; Gamma Epsilon Excellence in Teaching </a:t>
            </a:r>
            <a:r>
              <a:rPr lang="en-US" altLang="en-US" sz="1800" dirty="0" smtClean="0">
                <a:cs typeface="Georgia" pitchFamily="18" charset="0"/>
              </a:rPr>
              <a:t>Award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altLang="en-US" sz="1800" dirty="0">
                <a:cs typeface="Georgia" pitchFamily="18" charset="0"/>
              </a:rPr>
              <a:t>List of Teachers Ranked as </a:t>
            </a:r>
            <a:r>
              <a:rPr lang="en-US" altLang="en-US" sz="1800" dirty="0" smtClean="0">
                <a:cs typeface="Georgia" pitchFamily="18" charset="0"/>
              </a:rPr>
              <a:t>Excellent/Outstanding </a:t>
            </a:r>
            <a:endParaRPr lang="en-US" altLang="en-US" sz="1800" dirty="0">
              <a:cs typeface="Georgia" pitchFamily="18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en-US" sz="2000" dirty="0" smtClean="0">
                <a:cs typeface="Georgia" pitchFamily="18" charset="0"/>
              </a:rPr>
              <a:t>Guest </a:t>
            </a:r>
            <a:r>
              <a:rPr lang="en-US" altLang="en-US" sz="2000" dirty="0">
                <a:cs typeface="Georgia" pitchFamily="18" charset="0"/>
              </a:rPr>
              <a:t>Lecturer for Notre Dame Executive MBA on IP </a:t>
            </a:r>
            <a:endParaRPr lang="en-US" altLang="en-US" sz="2000" dirty="0" smtClean="0">
              <a:cs typeface="Georgia" pitchFamily="18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en-US" sz="2000" dirty="0" smtClean="0">
                <a:cs typeface="Georgia" pitchFamily="18" charset="0"/>
              </a:rPr>
              <a:t>Senior Lecturer, U. of Wisconsin, Masters of Engineering Management Program – 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altLang="en-US" sz="2000" dirty="0" smtClean="0">
                <a:cs typeface="Georgia" pitchFamily="18" charset="0"/>
              </a:rPr>
              <a:t>Taught Engineering Law since summer 2018</a:t>
            </a:r>
            <a:endParaRPr lang="en-US" altLang="en-US" sz="2000" dirty="0">
              <a:cs typeface="Georgi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© Joe Barich, 2024.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24B0-282E-EC48-80B5-09DDA2294FA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96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Patent Track -3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8001000" cy="46482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IP Clinic contacts inventor to obtain additional information </a:t>
            </a:r>
            <a:r>
              <a:rPr lang="en-US" altLang="en-US" sz="2800" dirty="0"/>
              <a:t>and </a:t>
            </a:r>
            <a:r>
              <a:rPr lang="en-US" altLang="en-US" sz="2800" dirty="0" smtClean="0"/>
              <a:t>signed OTM and IP Clinic forms</a:t>
            </a:r>
          </a:p>
          <a:p>
            <a:pPr eaLnBrk="1" hangingPunct="1"/>
            <a:r>
              <a:rPr lang="en-US" altLang="en-US" sz="2800" dirty="0" smtClean="0"/>
              <a:t>IP Clinic works with inventor to draft patent application</a:t>
            </a:r>
          </a:p>
          <a:p>
            <a:pPr eaLnBrk="1" hangingPunct="1"/>
            <a:r>
              <a:rPr lang="en-US" altLang="en-US" sz="2800" dirty="0" smtClean="0"/>
              <a:t>IP Clinic interviews inventor and collects needed documents/figures</a:t>
            </a:r>
          </a:p>
          <a:p>
            <a:pPr eaLnBrk="1" hangingPunct="1"/>
            <a:r>
              <a:rPr lang="en-US" altLang="en-US" sz="2800" u="sng" dirty="0" smtClean="0"/>
              <a:t>Inventor must be available and help out!</a:t>
            </a:r>
          </a:p>
          <a:p>
            <a:pPr eaLnBrk="1" hangingPunct="1"/>
            <a:r>
              <a:rPr lang="en-US" altLang="en-US" sz="2800" dirty="0" smtClean="0"/>
              <a:t>IP Clinic Drafts patent application</a:t>
            </a:r>
          </a:p>
          <a:p>
            <a:pPr lvl="1" eaLnBrk="1" hangingPunct="1"/>
            <a:r>
              <a:rPr lang="en-US" altLang="en-US" sz="2600" dirty="0" smtClean="0"/>
              <a:t>Law students draft – Prof. Barich reviews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6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Patent Track </a:t>
            </a:r>
            <a:r>
              <a:rPr lang="en-US" altLang="en-US" sz="4000" dirty="0" smtClean="0"/>
              <a:t>-4</a:t>
            </a:r>
            <a:r>
              <a:rPr lang="en-US" altLang="en-US" sz="4000" dirty="0" smtClean="0">
                <a:latin typeface="Albertus" pitchFamily="34" charset="0"/>
              </a:rPr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Completed Patent Application given to both inventor and OTM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Inventor MUST receive clearance letter from  OTM </a:t>
            </a:r>
            <a:r>
              <a:rPr lang="en-US" altLang="en-US" sz="2800" u="sng" dirty="0" smtClean="0"/>
              <a:t>before filing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Advise OTM if timing is an issue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Inventor files in their own name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Presentation on how to file your </a:t>
            </a:r>
            <a:r>
              <a:rPr lang="en-US" altLang="en-US" sz="2800" dirty="0"/>
              <a:t>P</a:t>
            </a:r>
            <a:r>
              <a:rPr lang="en-US" altLang="en-US" sz="2800" dirty="0" smtClean="0"/>
              <a:t>atent/TM application with the PTO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Fri, April </a:t>
            </a:r>
            <a:r>
              <a:rPr lang="en-US" altLang="en-US" sz="2400" dirty="0" smtClean="0"/>
              <a:t>26, </a:t>
            </a:r>
            <a:r>
              <a:rPr lang="en-US" altLang="en-US" sz="2400" dirty="0" smtClean="0"/>
              <a:t>1pm, Law School Room F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 smtClean="0"/>
              <a:t>See </a:t>
            </a:r>
            <a:r>
              <a:rPr lang="en-US" altLang="en-US" sz="2400" dirty="0" smtClean="0">
                <a:hlinkClick r:id="rId2"/>
              </a:rPr>
              <a:t>www.joebarich.com/ip-clinic.html</a:t>
            </a:r>
            <a:r>
              <a:rPr lang="en-US" altLang="en-US" sz="2400" dirty="0" smtClean="0"/>
              <a:t> </a:t>
            </a:r>
            <a:endParaRPr lang="en-US" altLang="en-US" sz="26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  PTO fee – as low as $364 for Micro Entity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7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Trademark Track -1</a:t>
            </a:r>
            <a:endParaRPr lang="en-US" altLang="en-US" sz="4000" dirty="0" smtClean="0">
              <a:latin typeface="Albertus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373562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All companies have brands/marks/corporate or product names that they can use trademark information with regard to</a:t>
            </a:r>
          </a:p>
          <a:p>
            <a:pPr eaLnBrk="1" hangingPunct="1"/>
            <a:r>
              <a:rPr lang="en-US" altLang="en-US" sz="2800" dirty="0" smtClean="0"/>
              <a:t>Company agrees to participate in IP Clinic and signs IP Clinic Participation </a:t>
            </a:r>
            <a:r>
              <a:rPr lang="en-US" altLang="en-US" sz="2800" dirty="0"/>
              <a:t>and Consent Form</a:t>
            </a:r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Each law student is assigned 5 companies to assist</a:t>
            </a:r>
            <a:endParaRPr lang="en-US" altLang="en-US" sz="2400" dirty="0"/>
          </a:p>
          <a:p>
            <a:pPr lvl="1" eaLnBrk="1" hangingPunct="1"/>
            <a:r>
              <a:rPr lang="en-US" altLang="en-US" sz="2400" dirty="0" smtClean="0"/>
              <a:t>We will service as many companies as we can</a:t>
            </a:r>
          </a:p>
          <a:p>
            <a:pPr marL="457200" lvl="1" indent="0" eaLnBrk="1" hangingPunct="1">
              <a:buNone/>
            </a:pPr>
            <a:endParaRPr lang="en-US" alt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Trademark Track -2</a:t>
            </a:r>
            <a:endParaRPr lang="en-US" altLang="en-US" sz="4000" dirty="0" smtClean="0">
              <a:latin typeface="Albertus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958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Law students meet with companies to discuss their current marks and strategy</a:t>
            </a:r>
          </a:p>
          <a:p>
            <a:pPr lvl="1" eaLnBrk="1" hangingPunct="1"/>
            <a:r>
              <a:rPr lang="en-US" altLang="en-US" sz="2400" dirty="0" smtClean="0"/>
              <a:t>Search their names/marks and discuss results with companies</a:t>
            </a:r>
          </a:p>
          <a:p>
            <a:pPr lvl="1" eaLnBrk="1" hangingPunct="1"/>
            <a:r>
              <a:rPr lang="en-US" altLang="en-US" sz="2400" dirty="0" smtClean="0"/>
              <a:t>Help formulate trademark </a:t>
            </a:r>
            <a:r>
              <a:rPr lang="en-US" altLang="en-US" sz="2400" u="sng" dirty="0" smtClean="0"/>
              <a:t>procurement</a:t>
            </a:r>
            <a:r>
              <a:rPr lang="en-US" altLang="en-US" sz="2400" dirty="0" smtClean="0"/>
              <a:t> strategy</a:t>
            </a:r>
          </a:p>
          <a:p>
            <a:pPr lvl="2" eaLnBrk="1" hangingPunct="1"/>
            <a:r>
              <a:rPr lang="en-US" altLang="en-US" sz="2000" dirty="0" smtClean="0"/>
              <a:t>NOT trademark clearance/non-infringement guarantee</a:t>
            </a:r>
          </a:p>
          <a:p>
            <a:pPr lvl="1" eaLnBrk="1" hangingPunct="1"/>
            <a:r>
              <a:rPr lang="en-US" altLang="en-US" sz="2400" dirty="0" smtClean="0"/>
              <a:t>Select at least one mark per company and prepare a federal trademark application</a:t>
            </a:r>
          </a:p>
          <a:p>
            <a:pPr lvl="2" eaLnBrk="1" hangingPunct="1"/>
            <a:r>
              <a:rPr lang="en-US" altLang="en-US" dirty="0" smtClean="0"/>
              <a:t>Prof Barich reviews applications</a:t>
            </a:r>
          </a:p>
          <a:p>
            <a:pPr lvl="1" eaLnBrk="1" hangingPunct="1"/>
            <a:r>
              <a:rPr lang="en-US" altLang="en-US" sz="2400" dirty="0" smtClean="0"/>
              <a:t>Again, companies MUST make themselves available and work with the law student or they may be dropped from the clinic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0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Trademark Track -3</a:t>
            </a:r>
            <a:endParaRPr lang="en-US" altLang="en-US" sz="4000" dirty="0" smtClean="0">
              <a:latin typeface="Albertus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7638"/>
            <a:ext cx="7772400" cy="42211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No need to work out rights with OTM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Company files TM in their own name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Presentation on how to file your trademark application with the PTO (same as patent presentation)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Fri, April </a:t>
            </a:r>
            <a:r>
              <a:rPr lang="en-US" altLang="en-US" sz="2400" dirty="0" smtClean="0"/>
              <a:t>26, </a:t>
            </a:r>
            <a:r>
              <a:rPr lang="en-US" altLang="en-US" sz="2400" dirty="0" smtClean="0"/>
              <a:t>1pm</a:t>
            </a:r>
            <a:r>
              <a:rPr lang="en-US" altLang="en-US" sz="2400" dirty="0"/>
              <a:t>, Law School Room </a:t>
            </a:r>
            <a:r>
              <a:rPr lang="en-US" altLang="en-US" sz="2400" dirty="0" smtClean="0"/>
              <a:t>F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 smtClean="0"/>
              <a:t>See </a:t>
            </a:r>
            <a:r>
              <a:rPr lang="en-US" altLang="en-US" sz="2400" dirty="0">
                <a:hlinkClick r:id="rId2"/>
              </a:rPr>
              <a:t>www.joebarich.com/ip-clinic.html</a:t>
            </a:r>
            <a:r>
              <a:rPr lang="en-US" altLang="en-US" sz="2400" dirty="0"/>
              <a:t> </a:t>
            </a:r>
            <a:endParaRPr lang="en-US" altLang="en-US" sz="32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PTO fee – could be as low as $250, likely $350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0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IP Clinic Participation and Consent Form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066801"/>
            <a:ext cx="8077200" cy="5654674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altLang="en-US" sz="2800" dirty="0" smtClean="0"/>
              <a:t>Good law students - not legal experts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 smtClean="0"/>
              <a:t>No guarantees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2400" dirty="0" smtClean="0"/>
              <a:t>The PTO may not allow your patent or trademark</a:t>
            </a:r>
          </a:p>
          <a:p>
            <a:pPr lvl="2" eaLnBrk="1" hangingPunct="1">
              <a:spcBef>
                <a:spcPts val="0"/>
              </a:spcBef>
            </a:pP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W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 are only writing the application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</a:t>
            </a:r>
            <a:r>
              <a:rPr lang="en-US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 don’t consider patent or trademark infringement, just novelty/</a:t>
            </a:r>
            <a:r>
              <a:rPr lang="en-US" alt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registrability</a:t>
            </a:r>
            <a:r>
              <a:rPr lang="en-US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 guarantees that your mark will be free from infringing another’s mark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/>
              <a:t>O</a:t>
            </a:r>
            <a:r>
              <a:rPr lang="en-US" altLang="en-US" sz="2800" dirty="0" smtClean="0"/>
              <a:t>ur client is the University, not you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 smtClean="0"/>
              <a:t>You won’t put us or our firms out of business by asserting a conflict of interest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 smtClean="0"/>
              <a:t>You won’t sue the U of I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 smtClean="0"/>
              <a:t>See Form for details and/or consult a lawyer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1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OTM/IP Clinic Agreement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Patent Track Only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Only OTM (Not IP Clinic) can make rights determination for the University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Participation in IP Clinic does not impact rights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If OTM asserts rights, standard revenue sharing terms apply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Copies of completed application are given to both inventor and OTM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u="sng" dirty="0" smtClean="0"/>
              <a:t>INVENTORS MUST CLEAR RIGHTS WITH OTM ON THEIR OWN BEFORE FILING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3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Why be in the IP Clinic?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Patent or Trademark Application = respect &amp; value for your venture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Preference to serious entrepreneurs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Learn about patents and trademarks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Maybe get your own patent or TM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Seriously, how cool is that!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Business plan “Intellectual Property” section?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“Patent Pending” looks good on a resume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Not required to actually file the patent or trademark application, but we prefer to work with people who are more serious</a:t>
            </a:r>
          </a:p>
          <a:p>
            <a:pPr marL="742950" lvl="2" indent="-342900" eaLnBrk="1" hangingPunct="1">
              <a:lnSpc>
                <a:spcPct val="90000"/>
              </a:lnSpc>
            </a:pPr>
            <a:r>
              <a:rPr lang="en-US" altLang="en-US" sz="2000" dirty="0" smtClean="0"/>
              <a:t>See </a:t>
            </a:r>
            <a:r>
              <a:rPr lang="en-US" altLang="en-US" sz="2000" dirty="0">
                <a:hlinkClick r:id="rId2"/>
              </a:rPr>
              <a:t>www.joebarich.com/ip-clinic.html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for more info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7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t>© Joe Barich, 2024.</a:t>
            </a:r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Georgia" pitchFamily="18" charset="0"/>
                <a:cs typeface="Georgia" pitchFamily="18" charset="0"/>
              </a:rPr>
              <a:t> 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077200" cy="5105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5400" dirty="0">
                <a:solidFill>
                  <a:srgbClr val="F58622"/>
                </a:solidFill>
                <a:latin typeface="Georgia" panose="02040502050405020303" pitchFamily="18" charset="0"/>
              </a:rPr>
              <a:t>Questions?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000" dirty="0">
                <a:solidFill>
                  <a:srgbClr val="F58622"/>
                </a:solidFill>
                <a:latin typeface="Georgia" panose="02040502050405020303" pitchFamily="18" charset="0"/>
              </a:rPr>
              <a:t>Thank You!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US" sz="2400" dirty="0">
              <a:latin typeface="Georgia" panose="02040502050405020303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600" dirty="0">
                <a:latin typeface="Georgia" panose="02040502050405020303" pitchFamily="18" charset="0"/>
              </a:rPr>
              <a:t>Joe Barich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400" dirty="0">
                <a:latin typeface="Georgia" panose="02040502050405020303" pitchFamily="18" charset="0"/>
              </a:rPr>
              <a:t>Academic Website: </a:t>
            </a:r>
            <a:r>
              <a:rPr lang="en-US" sz="2400" u="sng" dirty="0">
                <a:solidFill>
                  <a:srgbClr val="0070C0"/>
                </a:solidFill>
                <a:latin typeface="Georgia" panose="02040502050405020303" pitchFamily="18" charset="0"/>
              </a:rPr>
              <a:t>JoeBarich.com</a:t>
            </a:r>
            <a:endParaRPr lang="en-US" sz="2400" dirty="0">
              <a:latin typeface="Georgia" panose="02040502050405020303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US" sz="2400" dirty="0">
              <a:latin typeface="Georgia" panose="02040502050405020303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400" dirty="0">
                <a:latin typeface="Georgia" panose="02040502050405020303" pitchFamily="18" charset="0"/>
              </a:rPr>
              <a:t>Professional Website: </a:t>
            </a:r>
            <a:r>
              <a:rPr lang="en-US" sz="2400" u="sng" dirty="0" smtClean="0">
                <a:solidFill>
                  <a:srgbClr val="0070C0"/>
                </a:solidFill>
                <a:latin typeface="Georgia" panose="02040502050405020303" pitchFamily="18" charset="0"/>
              </a:rPr>
              <a:t>BarichIP.com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400" dirty="0" smtClean="0">
                <a:latin typeface="Georgia" panose="02040502050405020303" pitchFamily="18" charset="0"/>
              </a:rPr>
              <a:t>Barich IP Law Group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400" dirty="0" smtClean="0">
                <a:latin typeface="Georgia" panose="02040502050405020303" pitchFamily="18" charset="0"/>
              </a:rPr>
              <a:t>312-620-2471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400" dirty="0" smtClean="0">
                <a:latin typeface="Georgia" panose="02040502050405020303" pitchFamily="18" charset="0"/>
              </a:rPr>
              <a:t>joebarich@barichip.com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C9855E-5275-4545-87CB-1C6151FC5883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4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843959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Georgia" pitchFamily="18" charset="0"/>
              </a:rPr>
              <a:t>Intellectual Property (IP) Rights - 1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685800" y="1072559"/>
            <a:ext cx="80010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Georgia" pitchFamily="18" charset="0"/>
              </a:rPr>
              <a:t>“Big 3”</a:t>
            </a:r>
            <a:endParaRPr lang="en-US" sz="2800" b="1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Georgia" pitchFamily="18" charset="0"/>
              </a:rPr>
              <a:t>Patents - (P)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Functionality</a:t>
            </a:r>
            <a:endParaRPr lang="en-US" sz="2400" dirty="0">
              <a:latin typeface="Georgia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How something works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Georgia" pitchFamily="18" charset="0"/>
              </a:rPr>
              <a:t>Copyrights - ©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Expression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What something looks like, sounds like, etc.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Georgia" pitchFamily="18" charset="0"/>
              </a:rPr>
              <a:t>Trademarks – TM, ®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Origin of goods in trade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What company a product comes from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Georgia" pitchFamily="18" charset="0"/>
              </a:rPr>
              <a:t>Can have (P), ©, and TM/® in same product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Georgia" pitchFamily="18" charset="0"/>
              </a:rPr>
              <a:t>Many other IP rights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1BC384-155B-439D-8ED7-3A58EE3C54E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9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Georgia" pitchFamily="18" charset="0"/>
              </a:rPr>
              <a:t>IP Rights - 2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7"/>
            <a:ext cx="8229600" cy="496304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Patents, Copyrights, and Trademarks operate very differently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Rules for one typically do not apply to the others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Term “IP” is a very loose grouping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Massive misunderstanding and confusion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Most businesses do not understand IP rights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Popular press often gets it wrong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But! Estimate of value of IP held by SP500 is in excess of $4 trillion</a:t>
            </a:r>
            <a:endParaRPr lang="en-US" sz="2400" dirty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IP can be a powerful asset for a startup company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1BC384-155B-439D-8ED7-3A58EE3C54E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3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Patent Basics</a:t>
            </a:r>
          </a:p>
          <a:p>
            <a:pPr eaLnBrk="1" hangingPunct="1">
              <a:defRPr/>
            </a:pPr>
            <a:r>
              <a:rPr lang="en-US" dirty="0"/>
              <a:t>Trademark Basics</a:t>
            </a:r>
          </a:p>
          <a:p>
            <a:pPr eaLnBrk="1" hangingPunct="1">
              <a:defRPr/>
            </a:pPr>
            <a:r>
              <a:rPr lang="en-US" dirty="0"/>
              <a:t>The IP Clinic</a:t>
            </a:r>
          </a:p>
          <a:p>
            <a:pPr lvl="1" eaLnBrk="1" hangingPunct="1">
              <a:defRPr/>
            </a:pPr>
            <a:r>
              <a:rPr lang="en-US" dirty="0"/>
              <a:t>Patent Track</a:t>
            </a:r>
          </a:p>
          <a:p>
            <a:pPr lvl="1" eaLnBrk="1" hangingPunct="1">
              <a:defRPr/>
            </a:pPr>
            <a:r>
              <a:rPr lang="en-US" dirty="0"/>
              <a:t>Trademark </a:t>
            </a:r>
            <a:r>
              <a:rPr lang="en-US" dirty="0" smtClean="0"/>
              <a:t>Track</a:t>
            </a:r>
          </a:p>
          <a:p>
            <a:pPr eaLnBrk="1" hangingPunct="1">
              <a:defRPr/>
            </a:pPr>
            <a:r>
              <a:rPr lang="en-US" dirty="0"/>
              <a:t>Working With The IP Clinic</a:t>
            </a:r>
          </a:p>
          <a:p>
            <a:pPr marL="457200" lvl="1" indent="0" eaLnBrk="1" hangingPunct="1">
              <a:buNone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4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What is a Patent?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001000" cy="51054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sz="2400" dirty="0" smtClean="0"/>
              <a:t>Legal right to </a:t>
            </a:r>
            <a:r>
              <a:rPr lang="en-US" altLang="en-US" sz="2400" u="sng" dirty="0" smtClean="0"/>
              <a:t>exclude others</a:t>
            </a:r>
            <a:r>
              <a:rPr lang="en-US" altLang="en-US" sz="2400" dirty="0" smtClean="0"/>
              <a:t> from practicing your invention 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400" dirty="0"/>
              <a:t>After March 15, 2013, patent is awarded to the </a:t>
            </a:r>
            <a:r>
              <a:rPr lang="en-US" altLang="en-US" sz="2400" u="sng" dirty="0"/>
              <a:t>first to file</a:t>
            </a:r>
            <a:r>
              <a:rPr lang="en-US" altLang="en-US" sz="2400" dirty="0"/>
              <a:t> their patent application, not the </a:t>
            </a:r>
            <a:r>
              <a:rPr lang="en-US" altLang="en-US" sz="2400" u="sng" dirty="0"/>
              <a:t>first to invent </a:t>
            </a:r>
            <a:endParaRPr lang="en-US" altLang="en-US" sz="2400" dirty="0" smtClean="0"/>
          </a:p>
          <a:p>
            <a:pPr lvl="1" eaLnBrk="1" hangingPunct="1">
              <a:spcBef>
                <a:spcPts val="600"/>
              </a:spcBef>
            </a:pPr>
            <a:r>
              <a:rPr lang="en-US" altLang="en-US" sz="2400" dirty="0" smtClean="0"/>
              <a:t>Excluded: Make, Use, Sell, Offer for Sale, or Import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400" dirty="0" smtClean="0"/>
              <a:t>Not a </a:t>
            </a:r>
            <a:r>
              <a:rPr lang="en-US" altLang="en-US" sz="2400" u="sng" dirty="0" smtClean="0"/>
              <a:t>right for you</a:t>
            </a:r>
            <a:r>
              <a:rPr lang="en-US" altLang="en-US" sz="2400" dirty="0" smtClean="0"/>
              <a:t> to use, make, sell, etc.</a:t>
            </a:r>
          </a:p>
          <a:p>
            <a:pPr lvl="1" eaLnBrk="1" hangingPunct="1">
              <a:spcBef>
                <a:spcPts val="600"/>
              </a:spcBef>
            </a:pPr>
            <a:endParaRPr lang="en-US" altLang="en-US" sz="2400" dirty="0" smtClean="0"/>
          </a:p>
          <a:p>
            <a:pPr eaLnBrk="1" hangingPunct="1">
              <a:spcBef>
                <a:spcPts val="600"/>
              </a:spcBef>
            </a:pPr>
            <a:r>
              <a:rPr lang="en-US" altLang="en-US" sz="2400" dirty="0" smtClean="0"/>
              <a:t>Corollary</a:t>
            </a:r>
            <a:r>
              <a:rPr lang="en-US" altLang="en-US" sz="2400" dirty="0"/>
              <a:t>: Getting your patent does not mean that your product is free from infringing the patent of another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400" dirty="0"/>
              <a:t>Only </a:t>
            </a:r>
            <a:r>
              <a:rPr lang="en-US" altLang="en-US" sz="2400" dirty="0" smtClean="0"/>
              <a:t>examined </a:t>
            </a:r>
            <a:r>
              <a:rPr lang="en-US" altLang="en-US" sz="2400" dirty="0"/>
              <a:t>for novelty, not infringement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400" dirty="0"/>
              <a:t>Car + radio example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u="sng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D363-ACEC-4E12-93FC-A3051305D11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7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94295" cy="430923"/>
          </a:xfrm>
        </p:spPr>
        <p:txBody>
          <a:bodyPr/>
          <a:lstStyle/>
          <a:p>
            <a:r>
              <a:rPr lang="en-US" sz="4000" dirty="0" smtClean="0"/>
              <a:t>Novelty (PTO) ≠ Infringement (Sales)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81F3-3DA8-6F42-A390-0C40DA989C53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09311" y="2409899"/>
            <a:ext cx="1487277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CAR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558926" y="2091074"/>
            <a:ext cx="1828800" cy="19389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CAR</a:t>
            </a:r>
          </a:p>
          <a:p>
            <a:pPr algn="ctr"/>
            <a:r>
              <a:rPr lang="en-US" sz="4000" dirty="0" smtClean="0"/>
              <a:t>+</a:t>
            </a:r>
          </a:p>
          <a:p>
            <a:pPr algn="ctr"/>
            <a:r>
              <a:rPr lang="en-US" sz="4000" dirty="0" smtClean="0"/>
              <a:t>RADIO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338549" y="1371600"/>
            <a:ext cx="1828800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Inventor #1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558926" y="1371599"/>
            <a:ext cx="1828800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Inventor #2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363949" y="4186410"/>
            <a:ext cx="1828800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Patent #1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546226" y="4186410"/>
            <a:ext cx="1828800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Patent #2</a:t>
            </a:r>
            <a:endParaRPr lang="en-US" sz="2400" dirty="0"/>
          </a:p>
        </p:txBody>
      </p:sp>
      <p:sp>
        <p:nvSpPr>
          <p:cNvPr id="12" name="Left Arrow 11"/>
          <p:cNvSpPr/>
          <p:nvPr/>
        </p:nvSpPr>
        <p:spPr>
          <a:xfrm>
            <a:off x="7565792" y="3525397"/>
            <a:ext cx="508533" cy="440675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14400" y="5039582"/>
            <a:ext cx="2278349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Can’t </a:t>
            </a:r>
            <a:r>
              <a:rPr lang="en-US" u="sng" dirty="0" smtClean="0"/>
              <a:t>sell</a:t>
            </a:r>
            <a:r>
              <a:rPr lang="en-US" dirty="0" smtClean="0"/>
              <a:t> a car with a radio in it without infringing  Patent #2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46226" y="5031699"/>
            <a:ext cx="3140574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Can’t </a:t>
            </a:r>
            <a:r>
              <a:rPr lang="en-US" u="sng" dirty="0" smtClean="0"/>
              <a:t>sell</a:t>
            </a:r>
            <a:r>
              <a:rPr lang="en-US" dirty="0" smtClean="0"/>
              <a:t> a car with a radio in it without infringing Patent #1 (can’t sell </a:t>
            </a:r>
            <a:r>
              <a:rPr lang="en-US" u="sng" dirty="0" smtClean="0"/>
              <a:t>ANY</a:t>
            </a:r>
            <a:r>
              <a:rPr lang="en-US" dirty="0" smtClean="0"/>
              <a:t> car without infringing Patent #1)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53635" y="4186410"/>
            <a:ext cx="18288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- Novelty-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167349" y="5401032"/>
            <a:ext cx="2308034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- Infringement- 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6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3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3005E1B6946A49860AC028463CB5B4" ma:contentTypeVersion="0" ma:contentTypeDescription="Create a new document." ma:contentTypeScope="" ma:versionID="06e9223f9de236c00a74fa9015bd689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509BB7-68DB-47DA-8647-FFFB2B8BB6A7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  <ds:schemaRef ds:uri="http://purl.org/dc/dcmitype/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472E11A-BDDB-4049-B791-4696ABDF5B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FCFF300-AB57-4699-872C-DB308A07AA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11663</TotalTime>
  <Words>3134</Words>
  <Application>Microsoft Office PowerPoint</Application>
  <PresentationFormat>On-screen Show (4:3)</PresentationFormat>
  <Paragraphs>472</Paragraphs>
  <Slides>48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The IP Clinic (And What We Can Do For You!)</vt:lpstr>
      <vt:lpstr> </vt:lpstr>
      <vt:lpstr>About Joe Barich</vt:lpstr>
      <vt:lpstr>Academics</vt:lpstr>
      <vt:lpstr>Intellectual Property (IP) Rights - 1</vt:lpstr>
      <vt:lpstr>IP Rights - 2</vt:lpstr>
      <vt:lpstr> </vt:lpstr>
      <vt:lpstr>What is a Patent?</vt:lpstr>
      <vt:lpstr>Novelty (PTO) ≠ Infringement (Sales)</vt:lpstr>
      <vt:lpstr>What is a Patent Application? -1</vt:lpstr>
      <vt:lpstr> What is a Patent Application? -2</vt:lpstr>
      <vt:lpstr> What is a Patent Application? -3 </vt:lpstr>
      <vt:lpstr> Warning! - BAR DATES!</vt:lpstr>
      <vt:lpstr> </vt:lpstr>
      <vt:lpstr>Requirements For Patentability </vt:lpstr>
      <vt:lpstr>Sample Applications  </vt:lpstr>
      <vt:lpstr> What does a business do with a patent? </vt:lpstr>
      <vt:lpstr> </vt:lpstr>
      <vt:lpstr> What Is A Trademark?</vt:lpstr>
      <vt:lpstr>Common Law TM</vt:lpstr>
      <vt:lpstr>Registered Trademarks</vt:lpstr>
      <vt:lpstr>Registering A Trademark</vt:lpstr>
      <vt:lpstr> What does a business do with a TM? </vt:lpstr>
      <vt:lpstr> </vt:lpstr>
      <vt:lpstr> What is the IP Clinic?</vt:lpstr>
      <vt:lpstr>IP Clinic Value (As of 2023)</vt:lpstr>
      <vt:lpstr> </vt:lpstr>
      <vt:lpstr> What is the Patent Track?</vt:lpstr>
      <vt:lpstr> Who writes the patent applications?</vt:lpstr>
      <vt:lpstr> </vt:lpstr>
      <vt:lpstr>Patent Drawing Drafting</vt:lpstr>
      <vt:lpstr> </vt:lpstr>
      <vt:lpstr> What is the Trademark Track?</vt:lpstr>
      <vt:lpstr>Trademark Track Work</vt:lpstr>
      <vt:lpstr> Who prepares the TM apps?</vt:lpstr>
      <vt:lpstr> </vt:lpstr>
      <vt:lpstr> </vt:lpstr>
      <vt:lpstr>IP Clinic - Patent Track</vt:lpstr>
      <vt:lpstr>Patent Track -2 </vt:lpstr>
      <vt:lpstr>Patent Track -3</vt:lpstr>
      <vt:lpstr>Patent Track -4 </vt:lpstr>
      <vt:lpstr>Trademark Track -1</vt:lpstr>
      <vt:lpstr>Trademark Track -2</vt:lpstr>
      <vt:lpstr>Trademark Track -3</vt:lpstr>
      <vt:lpstr>IP Clinic Participation and Consent Form</vt:lpstr>
      <vt:lpstr>OTM/IP Clinic Agreement</vt:lpstr>
      <vt:lpstr>Why be in the IP Clinic?</vt:lpstr>
      <vt:lpstr> </vt:lpstr>
    </vt:vector>
  </TitlesOfParts>
  <Company>University of Illinois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Claire Napier</dc:creator>
  <cp:lastModifiedBy>Joe Barich</cp:lastModifiedBy>
  <cp:revision>159</cp:revision>
  <cp:lastPrinted>2018-01-29T06:03:10Z</cp:lastPrinted>
  <dcterms:created xsi:type="dcterms:W3CDTF">2009-09-14T01:06:34Z</dcterms:created>
  <dcterms:modified xsi:type="dcterms:W3CDTF">2024-02-06T06:31:45Z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0x010100313005E1B6946A49860AC028463CB5B4</vt:lpwstr>
  </property>
</Properties>
</file>