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428" r:id="rId5"/>
    <p:sldId id="429" r:id="rId6"/>
    <p:sldId id="430" r:id="rId7"/>
  </p:sldIdLst>
  <p:sldSz cx="9144000" cy="6858000" type="screen4x3"/>
  <p:notesSz cx="68580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Objects="1">
      <p:cViewPr>
        <p:scale>
          <a:sx n="99" d="100"/>
          <a:sy n="99" d="100"/>
        </p:scale>
        <p:origin x="-114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2098" cy="465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94" tIns="46147" rIns="92294" bIns="46147" numCol="1" anchor="t" anchorCtr="0" compatLnSpc="1">
            <a:prstTxWarp prst="textNoShape">
              <a:avLst/>
            </a:prstTxWarp>
          </a:bodyPr>
          <a:lstStyle>
            <a:lvl1pPr defTabSz="460728">
              <a:defRPr sz="11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414" y="0"/>
            <a:ext cx="2972098" cy="465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94" tIns="46147" rIns="92294" bIns="46147" numCol="1" anchor="t" anchorCtr="0" compatLnSpc="1">
            <a:prstTxWarp prst="textNoShape">
              <a:avLst/>
            </a:prstTxWarp>
          </a:bodyPr>
          <a:lstStyle>
            <a:lvl1pPr algn="r" defTabSz="460728">
              <a:defRPr sz="1100"/>
            </a:lvl1pPr>
          </a:lstStyle>
          <a:p>
            <a:pPr>
              <a:defRPr/>
            </a:pPr>
            <a:fld id="{8B494516-CF39-44A8-8904-557A9ED3601A}" type="datetimeFigureOut">
              <a:rPr lang="en-US"/>
              <a:pPr>
                <a:defRPr/>
              </a:pPr>
              <a:t>1/29/2019</a:t>
            </a:fld>
            <a:endParaRPr lang="en-US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121"/>
            <a:ext cx="2972098" cy="465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94" tIns="46147" rIns="92294" bIns="46147" numCol="1" anchor="b" anchorCtr="0" compatLnSpc="1">
            <a:prstTxWarp prst="textNoShape">
              <a:avLst/>
            </a:prstTxWarp>
          </a:bodyPr>
          <a:lstStyle>
            <a:lvl1pPr defTabSz="460728">
              <a:defRPr sz="11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414" y="8829121"/>
            <a:ext cx="2972098" cy="465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94" tIns="46147" rIns="92294" bIns="46147" numCol="1" anchor="b" anchorCtr="0" compatLnSpc="1">
            <a:prstTxWarp prst="textNoShape">
              <a:avLst/>
            </a:prstTxWarp>
          </a:bodyPr>
          <a:lstStyle>
            <a:lvl1pPr algn="r" defTabSz="460728">
              <a:defRPr sz="1100"/>
            </a:lvl1pPr>
          </a:lstStyle>
          <a:p>
            <a:pPr>
              <a:defRPr/>
            </a:pPr>
            <a:fld id="{D9BA9FF7-8D57-4934-9DB1-E295CA1F08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2242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2098" cy="465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94" tIns="46147" rIns="92294" bIns="46147" numCol="1" anchor="t" anchorCtr="0" compatLnSpc="1">
            <a:prstTxWarp prst="textNoShape">
              <a:avLst/>
            </a:prstTxWarp>
          </a:bodyPr>
          <a:lstStyle>
            <a:lvl1pPr defTabSz="460728">
              <a:defRPr sz="11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414" y="0"/>
            <a:ext cx="2972098" cy="465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94" tIns="46147" rIns="92294" bIns="46147" numCol="1" anchor="t" anchorCtr="0" compatLnSpc="1">
            <a:prstTxWarp prst="textNoShape">
              <a:avLst/>
            </a:prstTxWarp>
          </a:bodyPr>
          <a:lstStyle>
            <a:lvl1pPr algn="r" defTabSz="460728">
              <a:defRPr sz="1100"/>
            </a:lvl1pPr>
          </a:lstStyle>
          <a:p>
            <a:pPr>
              <a:defRPr/>
            </a:pPr>
            <a:fld id="{CAD2AC3F-5E78-4F13-AF56-D35FE5CF6F20}" type="datetimeFigureOut">
              <a:rPr lang="en-US"/>
              <a:pPr>
                <a:defRPr/>
              </a:pPr>
              <a:t>1/29/2019</a:t>
            </a:fld>
            <a:endParaRPr lang="en-US"/>
          </a:p>
        </p:txBody>
      </p:sp>
      <p:sp>
        <p:nvSpPr>
          <p:cNvPr id="686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6488" y="696913"/>
            <a:ext cx="4646612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6098" y="4416098"/>
            <a:ext cx="5485805" cy="4183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94" tIns="46147" rIns="92294" bIns="4614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12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121"/>
            <a:ext cx="2972098" cy="465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94" tIns="46147" rIns="92294" bIns="46147" numCol="1" anchor="b" anchorCtr="0" compatLnSpc="1">
            <a:prstTxWarp prst="textNoShape">
              <a:avLst/>
            </a:prstTxWarp>
          </a:bodyPr>
          <a:lstStyle>
            <a:lvl1pPr defTabSz="460728">
              <a:defRPr sz="11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414" y="8829121"/>
            <a:ext cx="2972098" cy="465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94" tIns="46147" rIns="92294" bIns="46147" numCol="1" anchor="b" anchorCtr="0" compatLnSpc="1">
            <a:prstTxWarp prst="textNoShape">
              <a:avLst/>
            </a:prstTxWarp>
          </a:bodyPr>
          <a:lstStyle>
            <a:lvl1pPr algn="r" defTabSz="460728">
              <a:defRPr sz="1100"/>
            </a:lvl1pPr>
          </a:lstStyle>
          <a:p>
            <a:pPr>
              <a:defRPr/>
            </a:pPr>
            <a:fld id="{9FE38DF8-08B7-40AC-800F-238164FD8F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5259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120775"/>
            <a:ext cx="7772400" cy="1470025"/>
          </a:xfrm>
        </p:spPr>
        <p:txBody>
          <a:bodyPr>
            <a:normAutofit/>
          </a:bodyPr>
          <a:lstStyle>
            <a:lvl1pPr algn="l">
              <a:defRPr sz="30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2209800"/>
            <a:ext cx="6400800" cy="1752600"/>
          </a:xfrm>
        </p:spPr>
        <p:txBody>
          <a:bodyPr>
            <a:normAutofit/>
          </a:bodyPr>
          <a:lstStyle>
            <a:lvl1pPr marL="0" indent="0" algn="l">
              <a:buNone/>
              <a:defRPr sz="1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E19DF8E-1075-43A7-95F0-E46214278DB3}" type="datetime1">
              <a:rPr lang="en-US" smtClean="0"/>
              <a:t>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© Joe Barich, 2016.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1BD3D2-2C21-4D0E-88B5-3EC34A9AFE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972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FCDD75-476F-4FA8-ADDB-D67C6A9D94F2}" type="datetime1">
              <a:rPr lang="en-US" smtClean="0"/>
              <a:t>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Joe Barich, 2016.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282905-DA64-4AC3-AC7A-F35EACB0A7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299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592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5927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0A19EE-D207-4A52-A371-E0C6B1DA18EE}" type="datetime1">
              <a:rPr lang="en-US" smtClean="0"/>
              <a:t>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Joe Barich, 2016.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A5BB63-9D84-4C1D-AFFB-241D0080C0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792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86000" y="6356350"/>
            <a:ext cx="21336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390EEBA-CAF9-40D9-831F-C54945232DFF}" type="datetime1">
              <a:rPr lang="en-US" smtClean="0"/>
              <a:t>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0" y="6356350"/>
            <a:ext cx="28956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© Joe Barich, 2016.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6356350"/>
            <a:ext cx="1066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1AD363-ACEC-4E12-93FC-A3051305D1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133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6C20C3-E8BD-4E2B-9727-9DA03BEE2F1A}" type="datetime1">
              <a:rPr lang="en-US" smtClean="0"/>
              <a:t>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Joe Barich, 2016.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56BCDA-6E05-4B14-AA4E-928B924E77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100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26720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07CB1F-4C73-41BE-9CC3-F2B8349C0C16}" type="datetime1">
              <a:rPr lang="en-US" smtClean="0"/>
              <a:t>1/29/2019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Joe Barich, 2016.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05BFB0-ADA7-49D4-BC26-E8ACF899BA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433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6925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6925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2BEDDF-C210-46EA-91A6-B4625AD1C6E2}" type="datetime1">
              <a:rPr lang="en-US" smtClean="0"/>
              <a:t>1/29/2019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Joe Barich, 2016.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A1B8C8-8EAE-4DBA-85E7-611484602A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585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31CC41-544F-4A20-A909-16760981421F}" type="datetime1">
              <a:rPr lang="en-US" smtClean="0"/>
              <a:t>1/29/2019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Joe Barich, 2016.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ED9604-5253-41C7-AF6B-C8EF1778FC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79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558DD3-8831-4876-8D42-F20DA549B079}" type="datetime1">
              <a:rPr lang="en-US" smtClean="0"/>
              <a:t>1/29/2019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Joe Barich, 2016.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8E1A67-43A6-442B-BC59-64A188A51D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028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518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43561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5F9B0E-435A-44B1-AE43-A7D1D3579C53}" type="datetime1">
              <a:rPr lang="en-US" smtClean="0"/>
              <a:t>1/29/2019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Joe Barich, 2016.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E40F37-7D2B-48C7-8A44-C342335900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383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5000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B45039-35EC-43DF-AB74-A51FE9A50C3C}" type="datetime1">
              <a:rPr lang="en-US" smtClean="0"/>
              <a:t>1/29/2019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Joe Barich, 2016.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4C6CC8-AA99-460B-9138-FECBFB86AF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706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1ED9BF9-99B8-416A-A94D-085C9DC2D2F4}" type="datetime1">
              <a:rPr lang="en-US" smtClean="0"/>
              <a:t>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en-US"/>
              <a:t>© Joe Barich, 2016.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B31BEA5-0DBA-487C-95E5-E215D7B0EA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Georgia"/>
          <a:ea typeface="Georgia" pitchFamily="18" charset="0"/>
          <a:cs typeface="Georgia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  <a:ea typeface="Georgia" pitchFamily="18" charset="0"/>
          <a:cs typeface="Georgia" pitchFamily="18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  <a:ea typeface="Georgia" pitchFamily="18" charset="0"/>
          <a:cs typeface="Georgia" pitchFamily="18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  <a:ea typeface="Georgia" pitchFamily="18" charset="0"/>
          <a:cs typeface="Georgia" pitchFamily="18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  <a:ea typeface="Georgia" pitchFamily="18" charset="0"/>
          <a:cs typeface="Georgia" pitchFamily="18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Georgia"/>
          <a:ea typeface="Georgia" pitchFamily="18" charset="0"/>
          <a:cs typeface="Georgia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Georgia"/>
          <a:ea typeface="Georgia" pitchFamily="18" charset="0"/>
          <a:cs typeface="Georgia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Georgia"/>
          <a:ea typeface="Georgia" pitchFamily="18" charset="0"/>
          <a:cs typeface="Georgia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Georgia"/>
          <a:ea typeface="Georgia" pitchFamily="18" charset="0"/>
          <a:cs typeface="Georgia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Georgia"/>
          <a:ea typeface="Georgia" pitchFamily="18" charset="0"/>
          <a:cs typeface="Georgi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600" dirty="0">
                <a:latin typeface="Georgia" pitchFamily="18" charset="0"/>
              </a:rPr>
              <a:t>Incorporation and Funding Project -1</a:t>
            </a:r>
          </a:p>
        </p:txBody>
      </p:sp>
      <p:sp>
        <p:nvSpPr>
          <p:cNvPr id="15364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41950"/>
          </a:xfrm>
        </p:spPr>
        <p:txBody>
          <a:bodyPr/>
          <a:lstStyle/>
          <a:p>
            <a:pPr eaLnBrk="1" hangingPunct="1"/>
            <a:r>
              <a:rPr lang="en-US" altLang="en-US" sz="2400" dirty="0">
                <a:latin typeface="Georgia" pitchFamily="18" charset="0"/>
                <a:cs typeface="Georgia" pitchFamily="18" charset="0"/>
              </a:rPr>
              <a:t>Team #</a:t>
            </a:r>
          </a:p>
          <a:p>
            <a:pPr lvl="1" eaLnBrk="1" hangingPunct="1"/>
            <a:r>
              <a:rPr lang="en-US" altLang="en-US" sz="2000" dirty="0">
                <a:latin typeface="Georgia" pitchFamily="18" charset="0"/>
                <a:cs typeface="Georgia" pitchFamily="18" charset="0"/>
              </a:rPr>
              <a:t>Team Member 1 – Assigned A  </a:t>
            </a:r>
            <a:r>
              <a:rPr lang="en-US" altLang="en-US" sz="2000" i="1" dirty="0">
                <a:solidFill>
                  <a:srgbClr val="FF0000"/>
                </a:solidFill>
                <a:latin typeface="Georgia" pitchFamily="18" charset="0"/>
                <a:cs typeface="Georgia" pitchFamily="18" charset="0"/>
              </a:rPr>
              <a:t>(Indicate if grad student)</a:t>
            </a:r>
          </a:p>
          <a:p>
            <a:pPr lvl="1" eaLnBrk="1" hangingPunct="1"/>
            <a:r>
              <a:rPr lang="en-US" altLang="en-US" sz="2000" dirty="0">
                <a:latin typeface="Georgia" pitchFamily="18" charset="0"/>
                <a:cs typeface="Georgia" pitchFamily="18" charset="0"/>
              </a:rPr>
              <a:t>Team Member 2 – Assigned B</a:t>
            </a:r>
          </a:p>
          <a:p>
            <a:pPr lvl="1" eaLnBrk="1" hangingPunct="1"/>
            <a:r>
              <a:rPr lang="en-US" altLang="en-US" sz="2000" dirty="0">
                <a:latin typeface="Georgia" pitchFamily="18" charset="0"/>
                <a:cs typeface="Georgia" pitchFamily="18" charset="0"/>
              </a:rPr>
              <a:t>Team Member 3 – Assigned C</a:t>
            </a:r>
          </a:p>
          <a:p>
            <a:pPr eaLnBrk="1" hangingPunct="1"/>
            <a:r>
              <a:rPr lang="en-US" altLang="en-US" sz="2000" dirty="0" smtClean="0">
                <a:latin typeface="Georgia" pitchFamily="18" charset="0"/>
                <a:cs typeface="Georgia" pitchFamily="18" charset="0"/>
              </a:rPr>
              <a:t>Please describe how your negotiation </a:t>
            </a:r>
            <a:r>
              <a:rPr lang="en-US" altLang="en-US" sz="2000" smtClean="0">
                <a:latin typeface="Georgia" pitchFamily="18" charset="0"/>
                <a:cs typeface="Georgia" pitchFamily="18" charset="0"/>
              </a:rPr>
              <a:t>proceeded:</a:t>
            </a:r>
          </a:p>
          <a:p>
            <a:pPr lvl="1" eaLnBrk="1" hangingPunct="1"/>
            <a:r>
              <a:rPr lang="en-US" altLang="en-US" sz="1600" i="1" smtClean="0">
                <a:solidFill>
                  <a:srgbClr val="FF0000"/>
                </a:solidFill>
                <a:latin typeface="Georgia" pitchFamily="18" charset="0"/>
                <a:cs typeface="Georgia" pitchFamily="18" charset="0"/>
              </a:rPr>
              <a:t>(</a:t>
            </a:r>
            <a:r>
              <a:rPr lang="en-US" altLang="en-US" sz="1600" i="1">
                <a:solidFill>
                  <a:srgbClr val="FF0000"/>
                </a:solidFill>
                <a:latin typeface="Georgia" pitchFamily="18" charset="0"/>
                <a:cs typeface="Georgia" pitchFamily="18" charset="0"/>
              </a:rPr>
              <a:t>Note: For each of the questions below, please include how the negotiations proceeded in addition to the final choice.)</a:t>
            </a:r>
          </a:p>
          <a:p>
            <a:pPr marL="0" indent="0" eaLnBrk="1" hangingPunct="1">
              <a:buNone/>
            </a:pPr>
            <a:endParaRPr lang="en-US" altLang="en-US" sz="2000" dirty="0">
              <a:latin typeface="Georgia" pitchFamily="18" charset="0"/>
              <a:cs typeface="Georgia" pitchFamily="18" charset="0"/>
            </a:endParaRPr>
          </a:p>
          <a:p>
            <a:pPr marL="0" indent="0" eaLnBrk="1" hangingPunct="1">
              <a:buNone/>
            </a:pPr>
            <a:endParaRPr lang="en-US" altLang="en-US" sz="2000" dirty="0" smtClean="0">
              <a:latin typeface="Georgia" pitchFamily="18" charset="0"/>
              <a:cs typeface="Georgia" pitchFamily="18" charset="0"/>
            </a:endParaRPr>
          </a:p>
          <a:p>
            <a:pPr marL="0" indent="0" eaLnBrk="1" hangingPunct="1">
              <a:buNone/>
            </a:pPr>
            <a:endParaRPr lang="en-US" altLang="en-US" sz="2000" dirty="0">
              <a:latin typeface="Georgia" pitchFamily="18" charset="0"/>
              <a:cs typeface="Georgia" pitchFamily="18" charset="0"/>
            </a:endParaRPr>
          </a:p>
          <a:p>
            <a:pPr eaLnBrk="1" hangingPunct="1"/>
            <a:r>
              <a:rPr lang="en-US" altLang="en-US" sz="2000" dirty="0">
                <a:latin typeface="Georgia" pitchFamily="18" charset="0"/>
                <a:cs typeface="Georgia" pitchFamily="18" charset="0"/>
              </a:rPr>
              <a:t>What value are you assigning to Ultra at this time?  How do you value your respective contributions?</a:t>
            </a:r>
          </a:p>
          <a:p>
            <a:pPr lvl="1" eaLnBrk="1" hangingPunct="1"/>
            <a:endParaRPr lang="en-US" altLang="en-US" sz="1600" dirty="0">
              <a:latin typeface="Georgia" pitchFamily="18" charset="0"/>
              <a:cs typeface="Georgia" pitchFamily="18" charset="0"/>
            </a:endParaRPr>
          </a:p>
          <a:p>
            <a:pPr eaLnBrk="1" hangingPunct="1"/>
            <a:endParaRPr lang="en-US" altLang="en-US" dirty="0">
              <a:latin typeface="Georgia" pitchFamily="18" charset="0"/>
              <a:cs typeface="Georgia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C9855E-5275-4545-87CB-1C6151FC5883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6517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600" dirty="0">
                <a:latin typeface="Georgia" pitchFamily="18" charset="0"/>
              </a:rPr>
              <a:t>Incorporation and Funding Project -2</a:t>
            </a:r>
          </a:p>
        </p:txBody>
      </p:sp>
      <p:sp>
        <p:nvSpPr>
          <p:cNvPr id="15364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41950"/>
          </a:xfrm>
        </p:spPr>
        <p:txBody>
          <a:bodyPr/>
          <a:lstStyle/>
          <a:p>
            <a:pPr eaLnBrk="1" hangingPunct="1"/>
            <a:r>
              <a:rPr lang="en-US" altLang="en-US" sz="2000" dirty="0">
                <a:latin typeface="Georgia" pitchFamily="18" charset="0"/>
                <a:cs typeface="Georgia" pitchFamily="18" charset="0"/>
              </a:rPr>
              <a:t>Who gets what percentage of ownership of Ultra?  Any ownership arrangements like vesting or voting modifications?</a:t>
            </a:r>
          </a:p>
          <a:p>
            <a:pPr eaLnBrk="1" hangingPunct="1"/>
            <a:endParaRPr lang="en-US" altLang="en-US" sz="2000" dirty="0">
              <a:latin typeface="Georgia" pitchFamily="18" charset="0"/>
              <a:cs typeface="Georgia" pitchFamily="18" charset="0"/>
            </a:endParaRPr>
          </a:p>
          <a:p>
            <a:pPr eaLnBrk="1" hangingPunct="1"/>
            <a:endParaRPr lang="en-US" altLang="en-US" sz="2000" dirty="0">
              <a:latin typeface="Georgia" pitchFamily="18" charset="0"/>
              <a:cs typeface="Georgia" pitchFamily="18" charset="0"/>
            </a:endParaRPr>
          </a:p>
          <a:p>
            <a:pPr eaLnBrk="1" hangingPunct="1"/>
            <a:endParaRPr lang="en-US" altLang="en-US" sz="2000" dirty="0">
              <a:latin typeface="Georgia" pitchFamily="18" charset="0"/>
              <a:cs typeface="Georgia" pitchFamily="18" charset="0"/>
            </a:endParaRPr>
          </a:p>
          <a:p>
            <a:pPr eaLnBrk="1" hangingPunct="1"/>
            <a:endParaRPr lang="en-US" altLang="en-US" sz="2000" dirty="0">
              <a:latin typeface="Georgia" pitchFamily="18" charset="0"/>
              <a:cs typeface="Georgia" pitchFamily="18" charset="0"/>
            </a:endParaRPr>
          </a:p>
          <a:p>
            <a:pPr eaLnBrk="1" hangingPunct="1"/>
            <a:endParaRPr lang="en-US" altLang="en-US" sz="2000" dirty="0">
              <a:latin typeface="Georgia" pitchFamily="18" charset="0"/>
              <a:cs typeface="Georgia" pitchFamily="18" charset="0"/>
            </a:endParaRPr>
          </a:p>
          <a:p>
            <a:pPr eaLnBrk="1" hangingPunct="1"/>
            <a:r>
              <a:rPr lang="en-US" altLang="en-US" sz="2000" dirty="0">
                <a:latin typeface="Georgia" pitchFamily="18" charset="0"/>
                <a:cs typeface="Georgia" pitchFamily="18" charset="0"/>
              </a:rPr>
              <a:t>How do you structure the company? Partnership?  LLC?  C or S-Corp?</a:t>
            </a:r>
          </a:p>
          <a:p>
            <a:pPr eaLnBrk="1" hangingPunct="1"/>
            <a:endParaRPr lang="en-US" altLang="en-US" sz="2000" dirty="0">
              <a:latin typeface="Georgia" pitchFamily="18" charset="0"/>
              <a:cs typeface="Georgia" pitchFamily="18" charset="0"/>
            </a:endParaRPr>
          </a:p>
          <a:p>
            <a:pPr eaLnBrk="1" hangingPunct="1"/>
            <a:endParaRPr lang="en-US" altLang="en-US" sz="2000" dirty="0">
              <a:latin typeface="Georgia" pitchFamily="18" charset="0"/>
              <a:cs typeface="Georgia" pitchFamily="18" charset="0"/>
            </a:endParaRPr>
          </a:p>
          <a:p>
            <a:pPr eaLnBrk="1" hangingPunct="1"/>
            <a:endParaRPr lang="en-US" altLang="en-US" dirty="0">
              <a:latin typeface="Georgia" pitchFamily="18" charset="0"/>
              <a:cs typeface="Georgia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C9855E-5275-4545-87CB-1C6151FC5883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3739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600" dirty="0">
                <a:latin typeface="Georgia" pitchFamily="18" charset="0"/>
              </a:rPr>
              <a:t>Incorporation and Funding Project -3</a:t>
            </a:r>
          </a:p>
        </p:txBody>
      </p:sp>
      <p:sp>
        <p:nvSpPr>
          <p:cNvPr id="15364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41950"/>
          </a:xfrm>
        </p:spPr>
        <p:txBody>
          <a:bodyPr/>
          <a:lstStyle/>
          <a:p>
            <a:pPr eaLnBrk="1" hangingPunct="1"/>
            <a:r>
              <a:rPr lang="en-US" altLang="en-US" sz="2000" dirty="0">
                <a:latin typeface="Georgia" pitchFamily="18" charset="0"/>
                <a:cs typeface="Georgia" pitchFamily="18" charset="0"/>
              </a:rPr>
              <a:t>How does control work?  Will there be a CEO – if so, who?  Also, if there is a central leader like a CEO, what actions can the CEO perform without a vote of the equity owners and what actions must the equity owners decide?  Will acts be decided by a majority of the share owners?  A majority of the people owning shares?  Unanimous consent?</a:t>
            </a:r>
            <a:endParaRPr lang="en-US" altLang="en-US" sz="1600" dirty="0">
              <a:latin typeface="Georgia" pitchFamily="18" charset="0"/>
              <a:cs typeface="Georgia" pitchFamily="18" charset="0"/>
            </a:endParaRPr>
          </a:p>
          <a:p>
            <a:pPr eaLnBrk="1" hangingPunct="1"/>
            <a:endParaRPr lang="en-US" altLang="en-US" sz="2000" dirty="0">
              <a:latin typeface="Georgia" pitchFamily="18" charset="0"/>
              <a:cs typeface="Georgia" pitchFamily="18" charset="0"/>
            </a:endParaRPr>
          </a:p>
          <a:p>
            <a:pPr eaLnBrk="1" hangingPunct="1"/>
            <a:endParaRPr lang="en-US" altLang="en-US" sz="2000" dirty="0">
              <a:latin typeface="Georgia" pitchFamily="18" charset="0"/>
              <a:cs typeface="Georgia" pitchFamily="18" charset="0"/>
            </a:endParaRPr>
          </a:p>
          <a:p>
            <a:pPr eaLnBrk="1" hangingPunct="1"/>
            <a:endParaRPr lang="en-US" altLang="en-US" sz="2000" dirty="0">
              <a:latin typeface="Georgia" pitchFamily="18" charset="0"/>
              <a:cs typeface="Georgia" pitchFamily="18" charset="0"/>
            </a:endParaRPr>
          </a:p>
          <a:p>
            <a:pPr eaLnBrk="1" hangingPunct="1"/>
            <a:endParaRPr lang="en-US" altLang="en-US" sz="2000" dirty="0">
              <a:latin typeface="Georgia" pitchFamily="18" charset="0"/>
              <a:cs typeface="Georgia" pitchFamily="18" charset="0"/>
            </a:endParaRPr>
          </a:p>
          <a:p>
            <a:pPr eaLnBrk="1" hangingPunct="1"/>
            <a:endParaRPr lang="en-US" altLang="en-US" sz="2000" dirty="0">
              <a:latin typeface="Georgia" pitchFamily="18" charset="0"/>
              <a:cs typeface="Georgia" pitchFamily="18" charset="0"/>
            </a:endParaRPr>
          </a:p>
          <a:p>
            <a:pPr eaLnBrk="1" hangingPunct="1"/>
            <a:r>
              <a:rPr lang="en-US" altLang="en-US" sz="2000" dirty="0">
                <a:latin typeface="Georgia" pitchFamily="18" charset="0"/>
                <a:cs typeface="Georgia" pitchFamily="18" charset="0"/>
              </a:rPr>
              <a:t>What other negotiated features will your business entity contain? </a:t>
            </a:r>
          </a:p>
          <a:p>
            <a:pPr eaLnBrk="1" hangingPunct="1"/>
            <a:endParaRPr lang="en-US" altLang="en-US" sz="2000" dirty="0">
              <a:latin typeface="Georgia" pitchFamily="18" charset="0"/>
              <a:cs typeface="Georgia" pitchFamily="18" charset="0"/>
            </a:endParaRPr>
          </a:p>
          <a:p>
            <a:pPr eaLnBrk="1" hangingPunct="1"/>
            <a:endParaRPr lang="en-US" altLang="en-US" sz="2000" dirty="0">
              <a:latin typeface="Georgia" pitchFamily="18" charset="0"/>
              <a:cs typeface="Georgia" pitchFamily="18" charset="0"/>
            </a:endParaRPr>
          </a:p>
          <a:p>
            <a:pPr eaLnBrk="1" hangingPunct="1"/>
            <a:endParaRPr lang="en-US" altLang="en-US" dirty="0">
              <a:latin typeface="Georgia" pitchFamily="18" charset="0"/>
              <a:cs typeface="Georgia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C9855E-5275-4545-87CB-1C6151FC5883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3739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13005E1B6946A49860AC028463CB5B4" ma:contentTypeVersion="0" ma:contentTypeDescription="Create a new document." ma:contentTypeScope="" ma:versionID="06e9223f9de236c00a74fa9015bd6899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FCFF300-AB57-4699-872C-DB308A07AAE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C509BB7-68DB-47DA-8647-FFFB2B8BB6A7}">
  <ds:schemaRefs>
    <ds:schemaRef ds:uri="http://schemas.microsoft.com/office/infopath/2007/PartnerControls"/>
    <ds:schemaRef ds:uri="http://purl.org/dc/dcmitype/"/>
    <ds:schemaRef ds:uri="http://schemas.microsoft.com/office/2006/documentManagement/types"/>
    <ds:schemaRef ds:uri="http://purl.org/dc/elements/1.1/"/>
    <ds:schemaRef ds:uri="http://www.w3.org/XML/1998/namespace"/>
    <ds:schemaRef ds:uri="http://purl.org/dc/terms/"/>
    <ds:schemaRef ds:uri="http://schemas.openxmlformats.org/package/2006/metadata/core-properties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F472E11A-BDDB-4049-B791-4696ABDF5BC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8681</TotalTime>
  <Words>212</Words>
  <Application>Microsoft Office PowerPoint</Application>
  <PresentationFormat>On-screen Show (4:3)</PresentationFormat>
  <Paragraphs>32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Incorporation and Funding Project -1</vt:lpstr>
      <vt:lpstr>Incorporation and Funding Project -2</vt:lpstr>
      <vt:lpstr>Incorporation and Funding Project -3</vt:lpstr>
    </vt:vector>
  </TitlesOfParts>
  <Company>University of Illinois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Claire Napier</dc:creator>
  <cp:lastModifiedBy>Joe Barich</cp:lastModifiedBy>
  <cp:revision>120</cp:revision>
  <cp:lastPrinted>2014-08-28T02:36:02Z</cp:lastPrinted>
  <dcterms:created xsi:type="dcterms:W3CDTF">2009-09-14T01:06:34Z</dcterms:created>
  <dcterms:modified xsi:type="dcterms:W3CDTF">2019-01-29T08:43:14Z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0x010100313005E1B6946A49860AC028463CB5B4</vt:lpwstr>
  </property>
</Properties>
</file>