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4" r:id="rId3"/>
    <p:sldId id="305" r:id="rId4"/>
    <p:sldId id="424" r:id="rId5"/>
    <p:sldId id="368" r:id="rId6"/>
    <p:sldId id="306" r:id="rId7"/>
    <p:sldId id="313" r:id="rId8"/>
    <p:sldId id="372" r:id="rId9"/>
    <p:sldId id="376" r:id="rId10"/>
    <p:sldId id="377" r:id="rId11"/>
    <p:sldId id="375" r:id="rId12"/>
    <p:sldId id="373" r:id="rId13"/>
    <p:sldId id="374" r:id="rId14"/>
    <p:sldId id="391" r:id="rId15"/>
    <p:sldId id="425" r:id="rId16"/>
    <p:sldId id="392" r:id="rId17"/>
    <p:sldId id="364" r:id="rId18"/>
    <p:sldId id="344" r:id="rId19"/>
    <p:sldId id="445" r:id="rId20"/>
    <p:sldId id="363" r:id="rId21"/>
    <p:sldId id="362" r:id="rId22"/>
    <p:sldId id="352" r:id="rId23"/>
    <p:sldId id="353" r:id="rId24"/>
    <p:sldId id="347" r:id="rId25"/>
    <p:sldId id="359" r:id="rId26"/>
    <p:sldId id="354" r:id="rId27"/>
    <p:sldId id="356" r:id="rId28"/>
    <p:sldId id="369" r:id="rId29"/>
    <p:sldId id="360" r:id="rId30"/>
    <p:sldId id="350" r:id="rId31"/>
    <p:sldId id="396" r:id="rId32"/>
    <p:sldId id="413" r:id="rId33"/>
    <p:sldId id="414" r:id="rId34"/>
    <p:sldId id="443" r:id="rId35"/>
    <p:sldId id="308" r:id="rId36"/>
    <p:sldId id="361"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22" autoAdjust="0"/>
  </p:normalViewPr>
  <p:slideViewPr>
    <p:cSldViewPr>
      <p:cViewPr varScale="1">
        <p:scale>
          <a:sx n="86" d="100"/>
          <a:sy n="86" d="100"/>
        </p:scale>
        <p:origin x="-1500" y="-84"/>
      </p:cViewPr>
      <p:guideLst>
        <p:guide orient="horz" pos="2160"/>
        <p:guide pos="2880"/>
      </p:guideLst>
    </p:cSldViewPr>
  </p:slideViewPr>
  <p:outlineViewPr>
    <p:cViewPr>
      <p:scale>
        <a:sx n="33" d="100"/>
        <a:sy n="33" d="100"/>
      </p:scale>
      <p:origin x="48" y="33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B2C82D96-802E-4579-86B8-5537DFA90754}" type="datetimeFigureOut">
              <a:rPr lang="en-US" smtClean="0"/>
              <a:t>4/11/2023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CC76E4ED-C611-4E53-B8E0-028B0B6C0870}" type="slidenum">
              <a:rPr lang="en-US" smtClean="0"/>
              <a:t>‹#›</a:t>
            </a:fld>
            <a:endParaRPr lang="en-US"/>
          </a:p>
        </p:txBody>
      </p:sp>
    </p:spTree>
    <p:extLst>
      <p:ext uri="{BB962C8B-B14F-4D97-AF65-F5344CB8AC3E}">
        <p14:creationId xmlns:p14="http://schemas.microsoft.com/office/powerpoint/2010/main" val="249092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a:t>
            </a:fld>
            <a:endParaRPr lang="en-US"/>
          </a:p>
        </p:txBody>
      </p:sp>
    </p:spTree>
    <p:extLst>
      <p:ext uri="{BB962C8B-B14F-4D97-AF65-F5344CB8AC3E}">
        <p14:creationId xmlns:p14="http://schemas.microsoft.com/office/powerpoint/2010/main" val="86671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17</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2</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34</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35</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36</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3</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4</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5</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6</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7</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 2019 Barich IP Law Group.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tx2">
                    <a:lumMod val="75000"/>
                  </a:schemeClr>
                </a:solidFill>
              </a:defRPr>
            </a:lvl1pPr>
          </a:lstStyle>
          <a:p>
            <a:fld id="{B5BFA542-0988-4A36-854C-5BEFA4BA71A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2854979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470025"/>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smtClean="0"/>
              <a:t>© 2019 Barich IP Law Group. All rights reserved.</a:t>
            </a:r>
            <a:endParaRPr lang="en-US" dirty="0"/>
          </a:p>
        </p:txBody>
      </p:sp>
      <p:sp>
        <p:nvSpPr>
          <p:cNvPr id="6" name="Slide Number Placeholder 5"/>
          <p:cNvSpPr>
            <a:spLocks noGrp="1"/>
          </p:cNvSpPr>
          <p:nvPr>
            <p:ph type="sldNum" sz="quarter" idx="12"/>
          </p:nvPr>
        </p:nvSpPr>
        <p:spPr/>
        <p:txBody>
          <a:bodyPr/>
          <a:lstStyle/>
          <a:p>
            <a:fld id="{B5BFA542-0988-4A36-854C-5BEFA4BA71A4}" type="slidenum">
              <a:rPr lang="en-US" smtClean="0"/>
              <a:t>‹#›</a:t>
            </a:fld>
            <a:endParaRPr lang="en-US" dirty="0"/>
          </a:p>
        </p:txBody>
      </p:sp>
      <p:sp>
        <p:nvSpPr>
          <p:cNvPr id="7" name="Text Placeholder 2"/>
          <p:cNvSpPr>
            <a:spLocks noGrp="1"/>
          </p:cNvSpPr>
          <p:nvPr>
            <p:ph idx="13"/>
          </p:nvPr>
        </p:nvSpPr>
        <p:spPr>
          <a:xfrm>
            <a:off x="990600" y="1600200"/>
            <a:ext cx="7696200" cy="4525963"/>
          </a:xfrm>
          <a:prstGeom prst="rect">
            <a:avLst/>
          </a:prstGeom>
        </p:spPr>
        <p:txBody>
          <a:bodyPr vert="horz" lIns="91440" tIns="45720" rIns="91440" bIns="45720" rtlCol="0">
            <a:normAutofit/>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3647336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74638"/>
            <a:ext cx="7696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1600200"/>
            <a:ext cx="7696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90600" y="6356350"/>
            <a:ext cx="5029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2019 Barich IP Law Group.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FA542-0988-4A36-854C-5BEFA4BA71A4}"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23"/>
            <a:ext cx="816864"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600" y="6114035"/>
            <a:ext cx="2286000" cy="743965"/>
          </a:xfrm>
          <a:prstGeom prst="rect">
            <a:avLst/>
          </a:prstGeom>
        </p:spPr>
      </p:pic>
    </p:spTree>
    <p:extLst>
      <p:ext uri="{BB962C8B-B14F-4D97-AF65-F5344CB8AC3E}">
        <p14:creationId xmlns:p14="http://schemas.microsoft.com/office/powerpoint/2010/main" val="313625838"/>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rgbClr val="F58622"/>
          </a:solidFill>
          <a:latin typeface="Helvetica Condensed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Helvetica Condensed"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Helvetica Condensed"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Helvetica Condensed"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Helvetica Condensed"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Helvetica Condensed"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5"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482" y="4648200"/>
            <a:ext cx="3090672" cy="1005840"/>
          </a:xfrm>
          <a:prstGeom prst="rect">
            <a:avLst/>
          </a:prstGeom>
        </p:spPr>
      </p:pic>
      <p:sp>
        <p:nvSpPr>
          <p:cNvPr id="7" name="TextBox 6"/>
          <p:cNvSpPr txBox="1"/>
          <p:nvPr/>
        </p:nvSpPr>
        <p:spPr>
          <a:xfrm>
            <a:off x="533400" y="838200"/>
            <a:ext cx="8382000" cy="2400657"/>
          </a:xfrm>
          <a:prstGeom prst="rect">
            <a:avLst/>
          </a:prstGeom>
          <a:noFill/>
        </p:spPr>
        <p:txBody>
          <a:bodyPr wrap="square" rtlCol="0">
            <a:spAutoFit/>
          </a:bodyPr>
          <a:lstStyle/>
          <a:p>
            <a:endParaRPr lang="en-US" b="1" dirty="0">
              <a:solidFill>
                <a:schemeClr val="bg1"/>
              </a:solidFill>
              <a:latin typeface="Georgia" panose="02040502050405020303" pitchFamily="18" charset="0"/>
            </a:endParaRPr>
          </a:p>
          <a:p>
            <a:r>
              <a:rPr lang="en-US" sz="4400" b="1" cap="small" dirty="0" smtClean="0">
                <a:solidFill>
                  <a:srgbClr val="F58622"/>
                </a:solidFill>
                <a:latin typeface="Georgia" panose="02040502050405020303" pitchFamily="18" charset="0"/>
              </a:rPr>
              <a:t>Patent Law and the Entrepreneur</a:t>
            </a:r>
          </a:p>
          <a:p>
            <a:r>
              <a:rPr lang="en-US" sz="2400" b="1" cap="small" dirty="0" smtClean="0">
                <a:solidFill>
                  <a:schemeClr val="bg1"/>
                </a:solidFill>
                <a:latin typeface="Georgia" panose="02040502050405020303" pitchFamily="18" charset="0"/>
              </a:rPr>
              <a:t>Notre Dame</a:t>
            </a:r>
          </a:p>
          <a:p>
            <a:r>
              <a:rPr lang="en-US" sz="2000" b="1" cap="small" dirty="0" smtClean="0">
                <a:solidFill>
                  <a:schemeClr val="bg1"/>
                </a:solidFill>
                <a:latin typeface="Georgia" panose="02040502050405020303" pitchFamily="18" charset="0"/>
              </a:rPr>
              <a:t>April </a:t>
            </a:r>
            <a:r>
              <a:rPr lang="en-US" sz="2000" b="1" cap="small" dirty="0" smtClean="0">
                <a:solidFill>
                  <a:schemeClr val="bg1"/>
                </a:solidFill>
                <a:latin typeface="Georgia" panose="02040502050405020303" pitchFamily="18" charset="0"/>
              </a:rPr>
              <a:t>11, 2023</a:t>
            </a:r>
            <a:endParaRPr lang="en-US" sz="2000" b="1" cap="small" dirty="0">
              <a:solidFill>
                <a:schemeClr val="bg1"/>
              </a:solidFill>
              <a:latin typeface="Georgia" panose="02040502050405020303" pitchFamily="18" charset="0"/>
            </a:endParaRPr>
          </a:p>
        </p:txBody>
      </p:sp>
      <p:sp>
        <p:nvSpPr>
          <p:cNvPr id="3" name="TextBox 2"/>
          <p:cNvSpPr txBox="1"/>
          <p:nvPr/>
        </p:nvSpPr>
        <p:spPr>
          <a:xfrm>
            <a:off x="5334000" y="3810000"/>
            <a:ext cx="3283009" cy="707886"/>
          </a:xfrm>
          <a:prstGeom prst="rect">
            <a:avLst/>
          </a:prstGeom>
          <a:noFill/>
        </p:spPr>
        <p:txBody>
          <a:bodyPr wrap="square" rtlCol="0">
            <a:spAutoFit/>
          </a:bodyPr>
          <a:lstStyle/>
          <a:p>
            <a:pPr algn="ctr"/>
            <a:r>
              <a:rPr lang="en-US" sz="4000" b="1" dirty="0" smtClean="0">
                <a:solidFill>
                  <a:schemeClr val="tx2">
                    <a:lumMod val="75000"/>
                  </a:schemeClr>
                </a:solidFill>
                <a:latin typeface="Georgia" panose="02040502050405020303" pitchFamily="18" charset="0"/>
              </a:rPr>
              <a:t>Joe </a:t>
            </a:r>
            <a:r>
              <a:rPr lang="en-US" sz="4000" b="1" dirty="0" err="1" smtClean="0">
                <a:solidFill>
                  <a:schemeClr val="tx2">
                    <a:lumMod val="75000"/>
                  </a:schemeClr>
                </a:solidFill>
                <a:latin typeface="Georgia" panose="02040502050405020303" pitchFamily="18" charset="0"/>
              </a:rPr>
              <a:t>Barich</a:t>
            </a:r>
            <a:endParaRPr lang="en-US" sz="4000" b="1" dirty="0">
              <a:solidFill>
                <a:schemeClr val="tx2">
                  <a:lumMod val="75000"/>
                </a:schemeClr>
              </a:solidFill>
              <a:latin typeface="Georgia" panose="02040502050405020303" pitchFamily="18" charset="0"/>
            </a:endParaRPr>
          </a:p>
        </p:txBody>
      </p:sp>
    </p:spTree>
    <p:extLst>
      <p:ext uri="{BB962C8B-B14F-4D97-AF65-F5344CB8AC3E}">
        <p14:creationId xmlns:p14="http://schemas.microsoft.com/office/powerpoint/2010/main" val="306581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914399" y="1154112"/>
            <a:ext cx="8001001" cy="5094287"/>
          </a:xfrm>
        </p:spPr>
        <p:txBody>
          <a:bodyPr>
            <a:normAutofit/>
          </a:bodyPr>
          <a:lstStyle/>
          <a:p>
            <a:pPr>
              <a:lnSpc>
                <a:spcPct val="90000"/>
              </a:lnSpc>
            </a:pPr>
            <a:r>
              <a:rPr lang="en-US" sz="2400" dirty="0" smtClean="0">
                <a:latin typeface="Georgia" pitchFamily="18" charset="0"/>
              </a:rPr>
              <a:t>Hero/Heron of Alexandria ~ 100 </a:t>
            </a:r>
            <a:r>
              <a:rPr lang="en-US" sz="2400" dirty="0" smtClean="0">
                <a:latin typeface="Georgia" pitchFamily="18" charset="0"/>
              </a:rPr>
              <a:t>AD</a:t>
            </a:r>
            <a:endParaRPr lang="en-US" sz="2400" dirty="0" smtClean="0">
              <a:latin typeface="Georgia" pitchFamily="18" charset="0"/>
            </a:endParaRP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5BFA542-0988-4A36-854C-5BEFA4BA71A4}" type="slidenum">
              <a:rPr lang="en-US" smtClean="0"/>
              <a:pPr/>
              <a:t>10</a:t>
            </a:fld>
            <a:endParaRPr lang="en-US" dirty="0"/>
          </a:p>
        </p:txBody>
      </p:sp>
    </p:spTree>
    <p:extLst>
      <p:ext uri="{BB962C8B-B14F-4D97-AF65-F5344CB8AC3E}">
        <p14:creationId xmlns:p14="http://schemas.microsoft.com/office/powerpoint/2010/main" val="33824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914400" y="0"/>
            <a:ext cx="7772400" cy="1143000"/>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914400" y="1031282"/>
            <a:ext cx="7772400"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11</a:t>
            </a:fld>
            <a:endParaRPr lang="en-US" dirty="0"/>
          </a:p>
        </p:txBody>
      </p:sp>
    </p:spTree>
    <p:extLst>
      <p:ext uri="{BB962C8B-B14F-4D97-AF65-F5344CB8AC3E}">
        <p14:creationId xmlns:p14="http://schemas.microsoft.com/office/powerpoint/2010/main" val="209831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762000" y="228600"/>
            <a:ext cx="7924800" cy="609600"/>
          </a:xfrm>
        </p:spPr>
        <p:txBody>
          <a:bodyPr/>
          <a:lstStyle/>
          <a:p>
            <a:pPr algn="ct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914400" y="914400"/>
            <a:ext cx="7797800" cy="5267841"/>
          </a:xfrm>
        </p:spPr>
        <p:txBody>
          <a:bodyPr/>
          <a:lstStyle/>
          <a:p>
            <a:pPr eaLnBrk="1" hangingPunct="1">
              <a:lnSpc>
                <a:spcPct val="90000"/>
              </a:lnSpc>
              <a:spcBef>
                <a:spcPts val="0"/>
              </a:spcBef>
            </a:pPr>
            <a:r>
              <a:rPr lang="en-US" sz="2400" dirty="0" smtClean="0">
                <a:latin typeface="Georgia" pitchFamily="18" charset="0"/>
              </a:rPr>
              <a:t>A Patent is not a reward or a prize</a:t>
            </a:r>
          </a:p>
          <a:p>
            <a:pPr lvl="1" eaLnBrk="1" hangingPunct="1">
              <a:lnSpc>
                <a:spcPct val="90000"/>
              </a:lnSpc>
              <a:spcBef>
                <a:spcPts val="0"/>
              </a:spcBef>
            </a:pPr>
            <a:r>
              <a:rPr lang="en-US" sz="2400" dirty="0" smtClean="0">
                <a:latin typeface="Georgia" pitchFamily="18" charset="0"/>
              </a:rPr>
              <a:t>The IP system is not made for the benefit of the inventors – it is made for the benefit of society</a:t>
            </a:r>
          </a:p>
          <a:p>
            <a:pPr lvl="1" eaLnBrk="1" hangingPunct="1">
              <a:lnSpc>
                <a:spcPct val="90000"/>
              </a:lnSpc>
              <a:spcBef>
                <a:spcPts val="0"/>
              </a:spcBef>
            </a:pPr>
            <a:r>
              <a:rPr lang="en-US" sz="2400" dirty="0" smtClean="0">
                <a:latin typeface="Georgia" pitchFamily="18" charset="0"/>
              </a:rPr>
              <a:t>Want to incentivize development of new inventions for everyone’s benefit</a:t>
            </a:r>
          </a:p>
          <a:p>
            <a:pPr lvl="1" eaLnBrk="1" hangingPunct="1">
              <a:lnSpc>
                <a:spcPct val="90000"/>
              </a:lnSpc>
              <a:spcBef>
                <a:spcPts val="0"/>
              </a:spcBef>
            </a:pPr>
            <a:r>
              <a:rPr lang="en-US" sz="2400" dirty="0" smtClean="0">
                <a:latin typeface="Georgia" pitchFamily="18" charset="0"/>
              </a:rPr>
              <a:t>It’s a savvy deal – government can get private industry to pay for R&amp;D instead of having to pay for it with tax dollars</a:t>
            </a:r>
          </a:p>
          <a:p>
            <a:pPr lvl="2" eaLnBrk="1" hangingPunct="1">
              <a:lnSpc>
                <a:spcPct val="90000"/>
              </a:lnSpc>
              <a:spcBef>
                <a:spcPts val="0"/>
              </a:spcBef>
            </a:pPr>
            <a:r>
              <a:rPr lang="en-US" sz="2000" dirty="0" smtClean="0">
                <a:latin typeface="Georgia" pitchFamily="18" charset="0"/>
              </a:rPr>
              <a:t>Ex – It costs $1 Billion+ for new drug</a:t>
            </a:r>
          </a:p>
          <a:p>
            <a:pPr lvl="2" eaLnBrk="1" hangingPunct="1">
              <a:lnSpc>
                <a:spcPct val="90000"/>
              </a:lnSpc>
              <a:spcBef>
                <a:spcPts val="0"/>
              </a:spcBef>
            </a:pPr>
            <a:r>
              <a:rPr lang="en-US" sz="2000" dirty="0" smtClean="0">
                <a:latin typeface="Georgia" pitchFamily="18" charset="0"/>
              </a:rPr>
              <a:t>R&amp;D yearly spend in trillions - $0 to taxpayer</a:t>
            </a:r>
          </a:p>
          <a:p>
            <a:pPr marL="914400" lvl="2" indent="0" eaLnBrk="1" hangingPunct="1">
              <a:lnSpc>
                <a:spcPct val="90000"/>
              </a:lnSpc>
              <a:spcBef>
                <a:spcPts val="0"/>
              </a:spcBef>
              <a:buNone/>
            </a:pPr>
            <a:r>
              <a:rPr lang="en-US" sz="2000" dirty="0" smtClean="0">
                <a:latin typeface="Georgia" pitchFamily="18" charset="0"/>
              </a:rPr>
              <a:t>   (Although some govt. research grants in some cases)</a:t>
            </a:r>
          </a:p>
          <a:p>
            <a:pPr lvl="2" eaLnBrk="1" hangingPunct="1">
              <a:lnSpc>
                <a:spcPct val="90000"/>
              </a:lnSpc>
              <a:spcBef>
                <a:spcPts val="0"/>
              </a:spcBef>
            </a:pPr>
            <a:r>
              <a:rPr lang="en-US" sz="2000" dirty="0" smtClean="0">
                <a:latin typeface="Georgia" pitchFamily="18" charset="0"/>
              </a:rPr>
              <a:t>Voluntary investment vs. involuntary taxation</a:t>
            </a:r>
          </a:p>
          <a:p>
            <a:pPr eaLnBrk="1" hangingPunct="1">
              <a:lnSpc>
                <a:spcPct val="90000"/>
              </a:lnSpc>
              <a:spcBef>
                <a:spcPts val="0"/>
              </a:spcBef>
            </a:pPr>
            <a:r>
              <a:rPr lang="en-US" sz="2400" dirty="0" smtClean="0">
                <a:latin typeface="Georgia" pitchFamily="18" charset="0"/>
              </a:rPr>
              <a:t>Limited time of exclusivity, then everyone can use it for free – don’t want to pay a premium?  Just wait a few years</a:t>
            </a:r>
          </a:p>
          <a:p>
            <a:pPr lvl="1">
              <a:lnSpc>
                <a:spcPct val="90000"/>
              </a:lnSpc>
              <a:spcBef>
                <a:spcPts val="0"/>
              </a:spcBef>
            </a:pPr>
            <a:r>
              <a:rPr lang="en-US" sz="2000" dirty="0" smtClean="0">
                <a:latin typeface="Georgia" pitchFamily="18" charset="0"/>
              </a:rPr>
              <a:t>Exclusivity gives inventors confidence that their investment will pay off – otherwise no investment!</a:t>
            </a:r>
          </a:p>
          <a:p>
            <a:pPr lvl="1">
              <a:lnSpc>
                <a:spcPct val="90000"/>
              </a:lnSpc>
              <a:spcBef>
                <a:spcPts val="0"/>
              </a:spcBef>
            </a:pPr>
            <a:endParaRPr lang="en-US" sz="20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12</a:t>
            </a:fld>
            <a:endParaRPr lang="en-US" dirty="0"/>
          </a:p>
        </p:txBody>
      </p:sp>
    </p:spTree>
    <p:extLst>
      <p:ext uri="{BB962C8B-B14F-4D97-AF65-F5344CB8AC3E}">
        <p14:creationId xmlns:p14="http://schemas.microsoft.com/office/powerpoint/2010/main" val="85130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TM and © Economic Basis</a:t>
            </a:r>
          </a:p>
        </p:txBody>
      </p:sp>
      <p:sp>
        <p:nvSpPr>
          <p:cNvPr id="34819" name="Content Placeholder 2"/>
          <p:cNvSpPr>
            <a:spLocks noGrp="1"/>
          </p:cNvSpPr>
          <p:nvPr>
            <p:ph idx="4294967295"/>
          </p:nvPr>
        </p:nvSpPr>
        <p:spPr>
          <a:xfrm>
            <a:off x="914400" y="914400"/>
            <a:ext cx="7772400" cy="54102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a:lnSpc>
                <a:spcPct val="90000"/>
              </a:lnSpc>
            </a:pPr>
            <a:r>
              <a:rPr lang="en-US" sz="2000" dirty="0" smtClean="0">
                <a:latin typeface="Georgia" pitchFamily="18" charset="0"/>
              </a:rPr>
              <a:t>No one would invest $100M otherwise</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13</a:t>
            </a:fld>
            <a:endParaRPr lang="en-US" dirty="0"/>
          </a:p>
        </p:txBody>
      </p:sp>
    </p:spTree>
    <p:extLst>
      <p:ext uri="{BB962C8B-B14F-4D97-AF65-F5344CB8AC3E}">
        <p14:creationId xmlns:p14="http://schemas.microsoft.com/office/powerpoint/2010/main" val="282303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914400" y="1066800"/>
            <a:ext cx="77724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(company vs. company or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Corporate innovators want patent rights expanded</a:t>
            </a:r>
          </a:p>
          <a:p>
            <a:pPr lvl="2">
              <a:lnSpc>
                <a:spcPct val="90000"/>
              </a:lnSpc>
            </a:pPr>
            <a:r>
              <a:rPr lang="en-US" sz="2000" dirty="0" smtClean="0">
                <a:latin typeface="Georgia" pitchFamily="18" charset="0"/>
              </a:rPr>
              <a:t>Aggregators or those with market dominance want patent rights reduced</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2">
              <a:lnSpc>
                <a:spcPct val="90000"/>
              </a:lnSpc>
            </a:pPr>
            <a:r>
              <a:rPr lang="en-US" sz="2000" dirty="0" smtClean="0">
                <a:latin typeface="Georgia" pitchFamily="18" charset="0"/>
              </a:rPr>
              <a:t>Regular people have no lobbyist</a:t>
            </a:r>
          </a:p>
          <a:p>
            <a:pPr lvl="1">
              <a:lnSpc>
                <a:spcPct val="90000"/>
              </a:lnSpc>
            </a:pPr>
            <a:r>
              <a:rPr lang="en-US" sz="2000" dirty="0" smtClean="0">
                <a:latin typeface="Georgia" pitchFamily="18" charset="0"/>
              </a:rPr>
              <a:t>Patents are the only protection that small businesses have</a:t>
            </a:r>
          </a:p>
          <a:p>
            <a:pPr lvl="2">
              <a:lnSpc>
                <a:spcPct val="90000"/>
              </a:lnSpc>
            </a:pPr>
            <a:r>
              <a:rPr lang="en-US" sz="2000" dirty="0" smtClean="0">
                <a:latin typeface="Georgia" pitchFamily="18" charset="0"/>
              </a:rPr>
              <a:t>Can be underpriced and driven out of business by large companies with market power</a:t>
            </a:r>
          </a:p>
          <a:p>
            <a:pPr lvl="2">
              <a:lnSpc>
                <a:spcPct val="90000"/>
              </a:lnSpc>
            </a:pPr>
            <a:r>
              <a:rPr lang="en-US" sz="2000" dirty="0" smtClean="0">
                <a:latin typeface="Georgia" pitchFamily="18" charset="0"/>
              </a:rPr>
              <a:t>Less predation = better economy</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14</a:t>
            </a:fld>
            <a:endParaRPr lang="en-US" dirty="0"/>
          </a:p>
        </p:txBody>
      </p:sp>
    </p:spTree>
    <p:extLst>
      <p:ext uri="{BB962C8B-B14F-4D97-AF65-F5344CB8AC3E}">
        <p14:creationId xmlns:p14="http://schemas.microsoft.com/office/powerpoint/2010/main" val="71434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914400" y="1066800"/>
            <a:ext cx="77724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protection for famous marks</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15</a:t>
            </a:fld>
            <a:endParaRPr lang="en-US" dirty="0"/>
          </a:p>
        </p:txBody>
      </p:sp>
    </p:spTree>
    <p:extLst>
      <p:ext uri="{BB962C8B-B14F-4D97-AF65-F5344CB8AC3E}">
        <p14:creationId xmlns:p14="http://schemas.microsoft.com/office/powerpoint/2010/main" val="2991799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914400" y="914400"/>
            <a:ext cx="7772400" cy="5410200"/>
          </a:xfrm>
        </p:spPr>
        <p:txBody>
          <a:bodyPr/>
          <a:lstStyle/>
          <a:p>
            <a:pPr>
              <a:lnSpc>
                <a:spcPct val="90000"/>
              </a:lnSpc>
            </a:pPr>
            <a:r>
              <a:rPr lang="en-US" sz="2800" dirty="0" smtClean="0">
                <a:latin typeface="Georgia" pitchFamily="18" charset="0"/>
              </a:rPr>
              <a:t>Lots </a:t>
            </a:r>
            <a:r>
              <a:rPr lang="en-US" sz="2800" dirty="0">
                <a:latin typeface="Georgia" pitchFamily="18" charset="0"/>
              </a:rPr>
              <a:t>of BS-</a:t>
            </a:r>
            <a:r>
              <a:rPr lang="en-US" sz="2800" dirty="0" err="1">
                <a:latin typeface="Georgia" pitchFamily="18" charset="0"/>
              </a:rPr>
              <a:t>ing</a:t>
            </a:r>
            <a:r>
              <a:rPr lang="en-US" sz="2800" dirty="0">
                <a:latin typeface="Georgia" pitchFamily="18" charset="0"/>
              </a:rPr>
              <a:t> (or exploitable uncertainty)</a:t>
            </a:r>
          </a:p>
          <a:p>
            <a:pPr lvl="1">
              <a:lnSpc>
                <a:spcPct val="90000"/>
              </a:lnSpc>
            </a:pPr>
            <a:r>
              <a:rPr lang="en-US" sz="24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a:latin typeface="Georgia" pitchFamily="18" charset="0"/>
              </a:rPr>
              <a:t>W</a:t>
            </a:r>
            <a:r>
              <a:rPr lang="en-US" sz="2000" dirty="0" smtClean="0">
                <a:latin typeface="Georgia" pitchFamily="18" charset="0"/>
              </a:rPr>
              <a:t>rongly claiming a device infringes </a:t>
            </a:r>
            <a:r>
              <a:rPr lang="en-US" sz="2000" dirty="0">
                <a:latin typeface="Georgia" pitchFamily="18" charset="0"/>
              </a:rPr>
              <a:t>a</a:t>
            </a:r>
            <a:r>
              <a:rPr lang="en-US" sz="2000" dirty="0" smtClean="0">
                <a:latin typeface="Georgia" pitchFamily="18" charset="0"/>
              </a:rPr>
              <a:t>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800" dirty="0">
              <a:latin typeface="Georgia" pitchFamily="18" charset="0"/>
            </a:endParaRPr>
          </a:p>
          <a:p>
            <a:pPr>
              <a:lnSpc>
                <a:spcPct val="90000"/>
              </a:lnSpc>
            </a:pPr>
            <a:r>
              <a:rPr lang="en-US" sz="2800" dirty="0">
                <a:latin typeface="Georgia" pitchFamily="18" charset="0"/>
              </a:rPr>
              <a:t>Litigation costs can be outcome </a:t>
            </a:r>
            <a:r>
              <a:rPr lang="en-US" sz="2800" dirty="0" smtClean="0">
                <a:latin typeface="Georgia" pitchFamily="18" charset="0"/>
              </a:rPr>
              <a:t>determinative</a:t>
            </a:r>
          </a:p>
          <a:p>
            <a:pPr lvl="1">
              <a:lnSpc>
                <a:spcPct val="90000"/>
              </a:lnSpc>
            </a:pPr>
            <a:r>
              <a:rPr lang="en-US" sz="2400" dirty="0" smtClean="0">
                <a:latin typeface="Georgia" pitchFamily="18" charset="0"/>
              </a:rPr>
              <a:t>If you can’t afford to fight, then you have to give up</a:t>
            </a:r>
          </a:p>
          <a:p>
            <a:pPr lvl="1">
              <a:lnSpc>
                <a:spcPct val="90000"/>
              </a:lnSpc>
            </a:pPr>
            <a:r>
              <a:rPr lang="en-US" sz="2400" dirty="0" smtClean="0">
                <a:latin typeface="Georgia" pitchFamily="18" charset="0"/>
              </a:rPr>
              <a:t>Can be tough for individuals or small companies to enforce against large companies</a:t>
            </a:r>
          </a:p>
          <a:p>
            <a:pPr lvl="1">
              <a:lnSpc>
                <a:spcPct val="90000"/>
              </a:lnSpc>
            </a:pPr>
            <a:r>
              <a:rPr lang="en-US" sz="2400" dirty="0" smtClean="0">
                <a:latin typeface="Georgia" pitchFamily="18" charset="0"/>
              </a:rPr>
              <a:t>Large companies can (and will) out spend you </a:t>
            </a:r>
          </a:p>
          <a:p>
            <a:pPr lvl="1">
              <a:lnSpc>
                <a:spcPct val="90000"/>
              </a:lnSpc>
            </a:pPr>
            <a:r>
              <a:rPr lang="en-US" sz="2400" dirty="0" smtClean="0">
                <a:latin typeface="Georgia" pitchFamily="18" charset="0"/>
              </a:rPr>
              <a:t>“Might” can make “rights”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16</a:t>
            </a:fld>
            <a:endParaRPr lang="en-US" dirty="0"/>
          </a:p>
        </p:txBody>
      </p:sp>
    </p:spTree>
    <p:extLst>
      <p:ext uri="{BB962C8B-B14F-4D97-AF65-F5344CB8AC3E}">
        <p14:creationId xmlns:p14="http://schemas.microsoft.com/office/powerpoint/2010/main" val="215089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a:latin typeface="Georgia" panose="02040502050405020303" pitchFamily="18" charset="0"/>
              </a:rPr>
              <a:t>Who is Joe Barich?</a:t>
            </a:r>
          </a:p>
          <a:p>
            <a:pPr>
              <a:defRPr/>
            </a:pPr>
            <a:r>
              <a:rPr lang="en-US" sz="2600" dirty="0">
                <a:latin typeface="Georgia" panose="02040502050405020303" pitchFamily="18" charset="0"/>
              </a:rPr>
              <a:t>IP Rights In Context</a:t>
            </a:r>
          </a:p>
          <a:p>
            <a:pPr>
              <a:defRPr/>
            </a:pPr>
            <a:r>
              <a:rPr lang="en-US" sz="2600" dirty="0">
                <a:solidFill>
                  <a:srgbClr val="F58622"/>
                </a:solidFill>
                <a:latin typeface="Georgia" panose="02040502050405020303" pitchFamily="18" charset="0"/>
              </a:rPr>
              <a:t>Patents</a:t>
            </a:r>
          </a:p>
          <a:p>
            <a:pPr lvl="1">
              <a:defRPr/>
            </a:pPr>
            <a:r>
              <a:rPr lang="en-US" sz="2200" dirty="0">
                <a:solidFill>
                  <a:srgbClr val="F58622"/>
                </a:solidFill>
                <a:latin typeface="Georgia" panose="02040502050405020303" pitchFamily="18" charset="0"/>
              </a:rPr>
              <a:t>Utility Patents</a:t>
            </a:r>
          </a:p>
          <a:p>
            <a:pPr lvl="1">
              <a:defRPr/>
            </a:pPr>
            <a:r>
              <a:rPr lang="en-US" sz="2200" dirty="0">
                <a:solidFill>
                  <a:srgbClr val="F58622"/>
                </a:solidFill>
                <a:latin typeface="Georgia" panose="02040502050405020303" pitchFamily="18" charset="0"/>
              </a:rPr>
              <a:t>Provisional Patent Applications</a:t>
            </a:r>
          </a:p>
          <a:p>
            <a:pPr lvl="1">
              <a:defRPr/>
            </a:pPr>
            <a:r>
              <a:rPr lang="en-US" sz="2200" dirty="0">
                <a:solidFill>
                  <a:srgbClr val="F58622"/>
                </a:solidFill>
                <a:latin typeface="Georgia" panose="02040502050405020303" pitchFamily="18" charset="0"/>
              </a:rPr>
              <a:t>Entrepreneur Patent Advice</a:t>
            </a:r>
          </a:p>
          <a:p>
            <a:pPr>
              <a:defRPr/>
            </a:pPr>
            <a:r>
              <a:rPr lang="en-US" sz="2600" dirty="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lvl="1">
              <a:defRPr/>
            </a:pPr>
            <a:endParaRPr lang="en-US" sz="2200" dirty="0" smtClean="0">
              <a:solidFill>
                <a:srgbClr val="F58622"/>
              </a:solidFill>
              <a:latin typeface="Georgia" panose="02040502050405020303" pitchFamily="18" charset="0"/>
            </a:endParaRPr>
          </a:p>
          <a:p>
            <a:pPr marL="0" indent="0">
              <a:buNone/>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17</a:t>
            </a:fld>
            <a:endParaRPr lang="en-US" dirty="0">
              <a:solidFill>
                <a:schemeClr val="tx2">
                  <a:lumMod val="75000"/>
                </a:schemeClr>
              </a:solidFill>
            </a:endParaRPr>
          </a:p>
        </p:txBody>
      </p:sp>
    </p:spTree>
    <p:extLst>
      <p:ext uri="{BB962C8B-B14F-4D97-AF65-F5344CB8AC3E}">
        <p14:creationId xmlns:p14="http://schemas.microsoft.com/office/powerpoint/2010/main" val="301022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74638"/>
            <a:ext cx="7696200" cy="792162"/>
          </a:xfrm>
        </p:spPr>
        <p:txBody>
          <a:bodyPr/>
          <a:lstStyle/>
          <a:p>
            <a:pPr algn="ctr" eaLnBrk="1" hangingPunct="1"/>
            <a:r>
              <a:rPr lang="en-US" altLang="en-US" sz="4000" dirty="0" smtClean="0">
                <a:latin typeface="Georgia" panose="02040502050405020303" pitchFamily="18" charset="0"/>
              </a:rPr>
              <a:t> What is a Patent?</a:t>
            </a:r>
          </a:p>
        </p:txBody>
      </p:sp>
      <p:sp>
        <p:nvSpPr>
          <p:cNvPr id="5123" name="Rectangle 3"/>
          <p:cNvSpPr>
            <a:spLocks noGrp="1" noChangeArrowheads="1"/>
          </p:cNvSpPr>
          <p:nvPr>
            <p:ph type="body" idx="1"/>
          </p:nvPr>
        </p:nvSpPr>
        <p:spPr>
          <a:xfrm>
            <a:off x="990600" y="990600"/>
            <a:ext cx="7772400" cy="5029200"/>
          </a:xfrm>
        </p:spPr>
        <p:txBody>
          <a:bodyPr>
            <a:noAutofit/>
          </a:bodyPr>
          <a:lstStyle/>
          <a:p>
            <a:pPr eaLnBrk="1" hangingPunct="1">
              <a:spcBef>
                <a:spcPts val="0"/>
              </a:spcBef>
              <a:spcAft>
                <a:spcPts val="600"/>
              </a:spcAft>
            </a:pPr>
            <a:r>
              <a:rPr lang="en-US" altLang="en-US" sz="2400" dirty="0" smtClean="0">
                <a:latin typeface="Georgia" panose="02040502050405020303" pitchFamily="18" charset="0"/>
              </a:rPr>
              <a:t>Legal right to </a:t>
            </a:r>
            <a:r>
              <a:rPr lang="en-US" altLang="en-US" sz="2400" u="sng" dirty="0" smtClean="0">
                <a:latin typeface="Georgia" panose="02040502050405020303" pitchFamily="18" charset="0"/>
              </a:rPr>
              <a:t>exclude others</a:t>
            </a:r>
            <a:r>
              <a:rPr lang="en-US" altLang="en-US" sz="2400" dirty="0" smtClean="0">
                <a:latin typeface="Georgia" panose="02040502050405020303" pitchFamily="18" charset="0"/>
              </a:rPr>
              <a:t> from practicing your invention </a:t>
            </a:r>
          </a:p>
          <a:p>
            <a:pPr lvl="1" eaLnBrk="1" hangingPunct="1">
              <a:spcBef>
                <a:spcPts val="0"/>
              </a:spcBef>
              <a:spcAft>
                <a:spcPts val="600"/>
              </a:spcAft>
            </a:pPr>
            <a:r>
              <a:rPr lang="en-US" altLang="en-US" sz="2000" u="sng" dirty="0" smtClean="0">
                <a:latin typeface="Georgia" panose="02040502050405020303" pitchFamily="18" charset="0"/>
              </a:rPr>
              <a:t>Not</a:t>
            </a:r>
            <a:r>
              <a:rPr lang="en-US" altLang="en-US" sz="2000" dirty="0" smtClean="0">
                <a:latin typeface="Georgia" panose="02040502050405020303" pitchFamily="18" charset="0"/>
              </a:rPr>
              <a:t> a right for you to actually make or sell it</a:t>
            </a:r>
          </a:p>
          <a:p>
            <a:pPr lvl="1" eaLnBrk="1" hangingPunct="1">
              <a:spcBef>
                <a:spcPts val="0"/>
              </a:spcBef>
              <a:spcAft>
                <a:spcPts val="600"/>
              </a:spcAft>
            </a:pPr>
            <a:r>
              <a:rPr lang="en-US" altLang="en-US" sz="2000" dirty="0" smtClean="0">
                <a:latin typeface="Georgia" panose="02040502050405020303" pitchFamily="18" charset="0"/>
              </a:rPr>
              <a:t>Patents don’t actually “Protect an invention”, but they sort of protect a market share by granting exclusivity for a feature</a:t>
            </a:r>
          </a:p>
          <a:p>
            <a:pPr eaLnBrk="1" hangingPunct="1">
              <a:spcBef>
                <a:spcPts val="0"/>
              </a:spcBef>
              <a:spcAft>
                <a:spcPts val="600"/>
              </a:spcAft>
            </a:pPr>
            <a:r>
              <a:rPr lang="en-US" altLang="en-US" sz="2400" dirty="0" smtClean="0">
                <a:latin typeface="Georgia" panose="02040502050405020303" pitchFamily="18" charset="0"/>
              </a:rPr>
              <a:t>Having a patent does not guarantee that you are not infringing the patents of others</a:t>
            </a:r>
          </a:p>
          <a:p>
            <a:pPr lvl="1">
              <a:spcBef>
                <a:spcPts val="0"/>
              </a:spcBef>
              <a:spcAft>
                <a:spcPts val="600"/>
              </a:spcAft>
            </a:pPr>
            <a:r>
              <a:rPr lang="en-US" altLang="en-US" sz="2000" dirty="0" smtClean="0">
                <a:latin typeface="Georgia" panose="02040502050405020303" pitchFamily="18" charset="0"/>
              </a:rPr>
              <a:t>Patent and Trademark Office (PTO) examines your patent application for </a:t>
            </a:r>
            <a:r>
              <a:rPr lang="en-US" altLang="en-US" sz="2000" u="sng" dirty="0" smtClean="0">
                <a:latin typeface="Georgia" panose="02040502050405020303" pitchFamily="18" charset="0"/>
              </a:rPr>
              <a:t>novelty, not infringement</a:t>
            </a:r>
          </a:p>
          <a:p>
            <a:pPr lvl="1">
              <a:spcBef>
                <a:spcPts val="0"/>
              </a:spcBef>
              <a:spcAft>
                <a:spcPts val="600"/>
              </a:spcAft>
            </a:pPr>
            <a:r>
              <a:rPr lang="en-US" altLang="en-US" sz="2000" dirty="0" smtClean="0">
                <a:latin typeface="Georgia" panose="02040502050405020303" pitchFamily="18" charset="0"/>
              </a:rPr>
              <a:t>Car/Radio Example</a:t>
            </a:r>
          </a:p>
          <a:p>
            <a:pPr>
              <a:spcBef>
                <a:spcPts val="0"/>
              </a:spcBef>
              <a:spcAft>
                <a:spcPts val="600"/>
              </a:spcAft>
            </a:pPr>
            <a:r>
              <a:rPr lang="en-US" altLang="en-US" sz="2400" dirty="0" smtClean="0">
                <a:latin typeface="Georgia" panose="02040502050405020303" pitchFamily="18" charset="0"/>
              </a:rPr>
              <a:t>U.S</a:t>
            </a:r>
            <a:r>
              <a:rPr lang="en-US" altLang="en-US" sz="2400" dirty="0">
                <a:latin typeface="Georgia" panose="02040502050405020303" pitchFamily="18" charset="0"/>
              </a:rPr>
              <a:t>. patents are now </a:t>
            </a:r>
            <a:r>
              <a:rPr lang="en-US" altLang="en-US" sz="2400" dirty="0" smtClean="0">
                <a:latin typeface="Georgia" panose="02040502050405020303" pitchFamily="18" charset="0"/>
              </a:rPr>
              <a:t>(post 2013) awarded </a:t>
            </a:r>
            <a:r>
              <a:rPr lang="en-US" altLang="en-US" sz="2400" dirty="0">
                <a:latin typeface="Georgia" panose="02040502050405020303" pitchFamily="18" charset="0"/>
              </a:rPr>
              <a:t>to the </a:t>
            </a:r>
            <a:r>
              <a:rPr lang="en-US" altLang="en-US" sz="2400" u="sng" dirty="0">
                <a:latin typeface="Georgia" panose="02040502050405020303" pitchFamily="18" charset="0"/>
              </a:rPr>
              <a:t>first to file</a:t>
            </a:r>
            <a:r>
              <a:rPr lang="en-US" altLang="en-US" sz="2400" dirty="0">
                <a:latin typeface="Georgia" panose="02040502050405020303" pitchFamily="18" charset="0"/>
              </a:rPr>
              <a:t>, not the first to invent </a:t>
            </a:r>
          </a:p>
          <a:p>
            <a:pPr lvl="1">
              <a:spcBef>
                <a:spcPts val="0"/>
              </a:spcBef>
              <a:spcAft>
                <a:spcPts val="600"/>
              </a:spcAft>
            </a:pPr>
            <a:r>
              <a:rPr lang="en-US" altLang="en-US" sz="2000" dirty="0">
                <a:latin typeface="Georgia" panose="02040502050405020303" pitchFamily="18" charset="0"/>
              </a:rPr>
              <a:t>Consequence: Even if you invent first, if you don’t file first then you lose your </a:t>
            </a:r>
            <a:r>
              <a:rPr lang="en-US" altLang="en-US" sz="2000" dirty="0" smtClean="0">
                <a:latin typeface="Georgia" panose="02040502050405020303" pitchFamily="18" charset="0"/>
              </a:rPr>
              <a:t>rights</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18</a:t>
            </a:fld>
            <a:endParaRPr lang="en-US" dirty="0"/>
          </a:p>
        </p:txBody>
      </p:sp>
    </p:spTree>
    <p:extLst>
      <p:ext uri="{BB962C8B-B14F-4D97-AF65-F5344CB8AC3E}">
        <p14:creationId xmlns:p14="http://schemas.microsoft.com/office/powerpoint/2010/main" val="18733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08495" cy="914400"/>
          </a:xfrm>
        </p:spPr>
        <p:txBody>
          <a:bodyPr>
            <a:normAutofit/>
          </a:bodyPr>
          <a:lstStyle/>
          <a:p>
            <a:pPr algn="ctr"/>
            <a:r>
              <a:rPr lang="en-US" sz="3200" dirty="0" smtClean="0"/>
              <a:t>Novelty (PTO) ≠ Infringement (Sales)</a:t>
            </a:r>
            <a:endParaRPr lang="en-US" sz="3200" dirty="0"/>
          </a:p>
        </p:txBody>
      </p:sp>
      <p:sp>
        <p:nvSpPr>
          <p:cNvPr id="4" name="Slide Number Placeholder 3"/>
          <p:cNvSpPr>
            <a:spLocks noGrp="1"/>
          </p:cNvSpPr>
          <p:nvPr>
            <p:ph type="sldNum" sz="quarter" idx="12"/>
          </p:nvPr>
        </p:nvSpPr>
        <p:spPr/>
        <p:txBody>
          <a:bodyPr/>
          <a:lstStyle/>
          <a:p>
            <a:fld id="{ED2581F3-3DA8-6F42-A390-0C40DA989C53}" type="slidenum">
              <a:rPr lang="en-US" smtClean="0"/>
              <a:t>19</a:t>
            </a:fld>
            <a:endParaRPr lang="en-US"/>
          </a:p>
        </p:txBody>
      </p:sp>
      <p:sp>
        <p:nvSpPr>
          <p:cNvPr id="6" name="TextBox 5"/>
          <p:cNvSpPr txBox="1"/>
          <p:nvPr/>
        </p:nvSpPr>
        <p:spPr>
          <a:xfrm>
            <a:off x="1509311" y="2409899"/>
            <a:ext cx="1487277" cy="707886"/>
          </a:xfrm>
          <a:prstGeom prst="rect">
            <a:avLst/>
          </a:prstGeom>
          <a:noFill/>
          <a:ln w="38100">
            <a:solidFill>
              <a:schemeClr val="tx1"/>
            </a:solidFill>
          </a:ln>
        </p:spPr>
        <p:txBody>
          <a:bodyPr wrap="square" rtlCol="0">
            <a:spAutoFit/>
          </a:bodyPr>
          <a:lstStyle/>
          <a:p>
            <a:pPr algn="ctr"/>
            <a:r>
              <a:rPr lang="en-US" sz="4000" dirty="0" smtClean="0"/>
              <a:t>CAR</a:t>
            </a:r>
            <a:endParaRPr lang="en-US" sz="4000" dirty="0"/>
          </a:p>
        </p:txBody>
      </p:sp>
      <p:sp>
        <p:nvSpPr>
          <p:cNvPr id="7" name="TextBox 6"/>
          <p:cNvSpPr txBox="1"/>
          <p:nvPr/>
        </p:nvSpPr>
        <p:spPr>
          <a:xfrm>
            <a:off x="5558926" y="2091074"/>
            <a:ext cx="1828800" cy="1938992"/>
          </a:xfrm>
          <a:prstGeom prst="rect">
            <a:avLst/>
          </a:prstGeom>
          <a:noFill/>
          <a:ln w="38100">
            <a:solidFill>
              <a:schemeClr val="tx1"/>
            </a:solidFill>
          </a:ln>
        </p:spPr>
        <p:txBody>
          <a:bodyPr wrap="square" rtlCol="0">
            <a:spAutoFit/>
          </a:bodyPr>
          <a:lstStyle/>
          <a:p>
            <a:pPr algn="ctr"/>
            <a:r>
              <a:rPr lang="en-US" sz="4000" dirty="0" smtClean="0"/>
              <a:t>CAR</a:t>
            </a:r>
          </a:p>
          <a:p>
            <a:pPr algn="ctr"/>
            <a:r>
              <a:rPr lang="en-US" sz="4000" dirty="0" smtClean="0"/>
              <a:t>+</a:t>
            </a:r>
          </a:p>
          <a:p>
            <a:pPr algn="ctr"/>
            <a:r>
              <a:rPr lang="en-US" sz="4000" dirty="0" smtClean="0"/>
              <a:t>RADIO</a:t>
            </a:r>
            <a:endParaRPr lang="en-US" sz="4000" dirty="0"/>
          </a:p>
        </p:txBody>
      </p:sp>
      <p:sp>
        <p:nvSpPr>
          <p:cNvPr id="8" name="TextBox 7"/>
          <p:cNvSpPr txBox="1"/>
          <p:nvPr/>
        </p:nvSpPr>
        <p:spPr>
          <a:xfrm>
            <a:off x="1338549" y="1371600"/>
            <a:ext cx="1828800" cy="461665"/>
          </a:xfrm>
          <a:prstGeom prst="rect">
            <a:avLst/>
          </a:prstGeom>
          <a:noFill/>
          <a:ln w="38100">
            <a:solidFill>
              <a:srgbClr val="00B0F0"/>
            </a:solidFill>
          </a:ln>
        </p:spPr>
        <p:txBody>
          <a:bodyPr wrap="square" rtlCol="0">
            <a:spAutoFit/>
          </a:bodyPr>
          <a:lstStyle/>
          <a:p>
            <a:pPr algn="ctr"/>
            <a:r>
              <a:rPr lang="en-US" sz="2400" dirty="0" smtClean="0"/>
              <a:t>Inventor #1</a:t>
            </a:r>
            <a:endParaRPr lang="en-US" sz="2400" dirty="0"/>
          </a:p>
        </p:txBody>
      </p:sp>
      <p:sp>
        <p:nvSpPr>
          <p:cNvPr id="9" name="TextBox 8"/>
          <p:cNvSpPr txBox="1"/>
          <p:nvPr/>
        </p:nvSpPr>
        <p:spPr>
          <a:xfrm>
            <a:off x="5558926" y="1371599"/>
            <a:ext cx="1828800" cy="461665"/>
          </a:xfrm>
          <a:prstGeom prst="rect">
            <a:avLst/>
          </a:prstGeom>
          <a:noFill/>
          <a:ln w="38100">
            <a:solidFill>
              <a:srgbClr val="00B0F0"/>
            </a:solidFill>
          </a:ln>
        </p:spPr>
        <p:txBody>
          <a:bodyPr wrap="square" rtlCol="0">
            <a:spAutoFit/>
          </a:bodyPr>
          <a:lstStyle/>
          <a:p>
            <a:pPr algn="ctr"/>
            <a:r>
              <a:rPr lang="en-US" sz="2400" dirty="0" smtClean="0"/>
              <a:t>Inventor #2</a:t>
            </a:r>
            <a:endParaRPr lang="en-US" sz="2400" dirty="0"/>
          </a:p>
        </p:txBody>
      </p:sp>
      <p:sp>
        <p:nvSpPr>
          <p:cNvPr id="10" name="TextBox 9"/>
          <p:cNvSpPr txBox="1"/>
          <p:nvPr/>
        </p:nvSpPr>
        <p:spPr>
          <a:xfrm>
            <a:off x="1363949" y="4186410"/>
            <a:ext cx="1828800" cy="461665"/>
          </a:xfrm>
          <a:prstGeom prst="rect">
            <a:avLst/>
          </a:prstGeom>
          <a:noFill/>
          <a:ln w="38100">
            <a:solidFill>
              <a:srgbClr val="00B050"/>
            </a:solidFill>
          </a:ln>
        </p:spPr>
        <p:txBody>
          <a:bodyPr wrap="square" rtlCol="0">
            <a:spAutoFit/>
          </a:bodyPr>
          <a:lstStyle/>
          <a:p>
            <a:pPr algn="ctr"/>
            <a:r>
              <a:rPr lang="en-US" sz="2400" dirty="0" smtClean="0"/>
              <a:t>Patent #1</a:t>
            </a:r>
            <a:endParaRPr lang="en-US" sz="2400" dirty="0"/>
          </a:p>
        </p:txBody>
      </p:sp>
      <p:sp>
        <p:nvSpPr>
          <p:cNvPr id="11" name="TextBox 10"/>
          <p:cNvSpPr txBox="1"/>
          <p:nvPr/>
        </p:nvSpPr>
        <p:spPr>
          <a:xfrm>
            <a:off x="5546226" y="4186410"/>
            <a:ext cx="1828800" cy="461665"/>
          </a:xfrm>
          <a:prstGeom prst="rect">
            <a:avLst/>
          </a:prstGeom>
          <a:noFill/>
          <a:ln w="38100">
            <a:solidFill>
              <a:srgbClr val="00B050"/>
            </a:solidFill>
          </a:ln>
        </p:spPr>
        <p:txBody>
          <a:bodyPr wrap="square" rtlCol="0">
            <a:spAutoFit/>
          </a:bodyPr>
          <a:lstStyle/>
          <a:p>
            <a:pPr algn="ctr"/>
            <a:r>
              <a:rPr lang="en-US" sz="2400" dirty="0" smtClean="0"/>
              <a:t>Patent #2</a:t>
            </a:r>
            <a:endParaRPr lang="en-US" sz="2400" dirty="0"/>
          </a:p>
        </p:txBody>
      </p:sp>
      <p:sp>
        <p:nvSpPr>
          <p:cNvPr id="12" name="Left Arrow 11"/>
          <p:cNvSpPr/>
          <p:nvPr/>
        </p:nvSpPr>
        <p:spPr>
          <a:xfrm>
            <a:off x="7565792" y="3525397"/>
            <a:ext cx="508533" cy="440675"/>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14400" y="5039582"/>
            <a:ext cx="2278349" cy="923330"/>
          </a:xfrm>
          <a:prstGeom prst="rect">
            <a:avLst/>
          </a:prstGeom>
          <a:noFill/>
          <a:ln w="38100">
            <a:solidFill>
              <a:schemeClr val="tx1"/>
            </a:solidFill>
          </a:ln>
        </p:spPr>
        <p:txBody>
          <a:bodyPr wrap="square" rtlCol="0">
            <a:spAutoFit/>
          </a:bodyPr>
          <a:lstStyle/>
          <a:p>
            <a:pPr algn="ctr"/>
            <a:r>
              <a:rPr lang="en-US" dirty="0" smtClean="0"/>
              <a:t>Can’t </a:t>
            </a:r>
            <a:r>
              <a:rPr lang="en-US" u="sng" dirty="0" smtClean="0"/>
              <a:t>sell</a:t>
            </a:r>
            <a:r>
              <a:rPr lang="en-US" dirty="0" smtClean="0"/>
              <a:t> a car with a radio in it without infringing  Patent #2</a:t>
            </a:r>
            <a:endParaRPr lang="en-US" dirty="0"/>
          </a:p>
        </p:txBody>
      </p:sp>
      <p:sp>
        <p:nvSpPr>
          <p:cNvPr id="15" name="TextBox 14"/>
          <p:cNvSpPr txBox="1"/>
          <p:nvPr/>
        </p:nvSpPr>
        <p:spPr>
          <a:xfrm>
            <a:off x="5546226" y="5031699"/>
            <a:ext cx="3140574" cy="1200329"/>
          </a:xfrm>
          <a:prstGeom prst="rect">
            <a:avLst/>
          </a:prstGeom>
          <a:noFill/>
          <a:ln w="38100">
            <a:solidFill>
              <a:schemeClr val="tx1"/>
            </a:solidFill>
          </a:ln>
        </p:spPr>
        <p:txBody>
          <a:bodyPr wrap="square" rtlCol="0">
            <a:spAutoFit/>
          </a:bodyPr>
          <a:lstStyle/>
          <a:p>
            <a:pPr algn="ctr"/>
            <a:r>
              <a:rPr lang="en-US" dirty="0" smtClean="0"/>
              <a:t>Can’t </a:t>
            </a:r>
            <a:r>
              <a:rPr lang="en-US" u="sng" dirty="0" smtClean="0"/>
              <a:t>sell</a:t>
            </a:r>
            <a:r>
              <a:rPr lang="en-US" dirty="0" smtClean="0"/>
              <a:t> a car with a radio in it without infringing Patent #1 (can’t sell </a:t>
            </a:r>
            <a:r>
              <a:rPr lang="en-US" u="sng" dirty="0" smtClean="0"/>
              <a:t>ANY</a:t>
            </a:r>
            <a:r>
              <a:rPr lang="en-US" dirty="0" smtClean="0"/>
              <a:t> car without infringing Patent #1)</a:t>
            </a:r>
            <a:endParaRPr lang="en-US" dirty="0"/>
          </a:p>
        </p:txBody>
      </p:sp>
      <p:sp>
        <p:nvSpPr>
          <p:cNvPr id="13" name="TextBox 12"/>
          <p:cNvSpPr txBox="1"/>
          <p:nvPr/>
        </p:nvSpPr>
        <p:spPr>
          <a:xfrm>
            <a:off x="3453635" y="4186410"/>
            <a:ext cx="1828800" cy="461665"/>
          </a:xfrm>
          <a:prstGeom prst="rect">
            <a:avLst/>
          </a:prstGeom>
          <a:noFill/>
          <a:ln w="38100">
            <a:noFill/>
          </a:ln>
        </p:spPr>
        <p:txBody>
          <a:bodyPr wrap="square" rtlCol="0">
            <a:spAutoFit/>
          </a:bodyPr>
          <a:lstStyle/>
          <a:p>
            <a:pPr algn="ctr"/>
            <a:r>
              <a:rPr lang="en-US" sz="2400" dirty="0" smtClean="0"/>
              <a:t>- Novelty- </a:t>
            </a:r>
            <a:endParaRPr lang="en-US" sz="2400" dirty="0"/>
          </a:p>
        </p:txBody>
      </p:sp>
      <p:sp>
        <p:nvSpPr>
          <p:cNvPr id="16" name="TextBox 15"/>
          <p:cNvSpPr txBox="1"/>
          <p:nvPr/>
        </p:nvSpPr>
        <p:spPr>
          <a:xfrm>
            <a:off x="3167349" y="5401032"/>
            <a:ext cx="2308034" cy="461665"/>
          </a:xfrm>
          <a:prstGeom prst="rect">
            <a:avLst/>
          </a:prstGeom>
          <a:noFill/>
          <a:ln w="38100">
            <a:noFill/>
          </a:ln>
        </p:spPr>
        <p:txBody>
          <a:bodyPr wrap="square" rtlCol="0">
            <a:spAutoFit/>
          </a:bodyPr>
          <a:lstStyle/>
          <a:p>
            <a:pPr algn="ctr"/>
            <a:r>
              <a:rPr lang="en-US" sz="2400" dirty="0" smtClean="0"/>
              <a:t>- Infringement- </a:t>
            </a:r>
            <a:endParaRPr lang="en-US" sz="2400" dirty="0"/>
          </a:p>
        </p:txBody>
      </p:sp>
    </p:spTree>
    <p:extLst>
      <p:ext uri="{BB962C8B-B14F-4D97-AF65-F5344CB8AC3E}">
        <p14:creationId xmlns:p14="http://schemas.microsoft.com/office/powerpoint/2010/main" val="1587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smtClean="0">
                <a:latin typeface="Georgia" panose="02040502050405020303" pitchFamily="18" charset="0"/>
              </a:rPr>
              <a:t>Who is Joe Barich?</a:t>
            </a:r>
          </a:p>
          <a:p>
            <a:pPr>
              <a:defRPr/>
            </a:pPr>
            <a:r>
              <a:rPr lang="en-US" sz="2600" dirty="0" smtClean="0">
                <a:latin typeface="Georgia" panose="02040502050405020303" pitchFamily="18" charset="0"/>
              </a:rPr>
              <a:t>IP Overview</a:t>
            </a:r>
          </a:p>
          <a:p>
            <a:pPr>
              <a:defRPr/>
            </a:pPr>
            <a:r>
              <a:rPr lang="en-US" sz="2600" dirty="0" smtClean="0">
                <a:latin typeface="Georgia" panose="02040502050405020303" pitchFamily="18" charset="0"/>
              </a:rPr>
              <a:t>Patents</a:t>
            </a:r>
          </a:p>
          <a:p>
            <a:pPr lvl="1">
              <a:defRPr/>
            </a:pPr>
            <a:r>
              <a:rPr lang="en-US" sz="2200" dirty="0" smtClean="0">
                <a:latin typeface="Georgia" panose="02040502050405020303" pitchFamily="18" charset="0"/>
              </a:rPr>
              <a:t>Utility Patents</a:t>
            </a:r>
          </a:p>
          <a:p>
            <a:pPr lvl="1">
              <a:defRPr/>
            </a:pPr>
            <a:r>
              <a:rPr lang="en-US" sz="2200" dirty="0" smtClean="0">
                <a:latin typeface="Georgia" panose="02040502050405020303" pitchFamily="18" charset="0"/>
              </a:rPr>
              <a:t>Provisional Patent Applications</a:t>
            </a:r>
          </a:p>
          <a:p>
            <a:pPr lvl="1">
              <a:defRPr/>
            </a:pPr>
            <a:r>
              <a:rPr lang="en-US" sz="2200" dirty="0" smtClean="0">
                <a:latin typeface="Georgia" panose="02040502050405020303" pitchFamily="18" charset="0"/>
              </a:rPr>
              <a:t>Entrepreneur Patent Advice</a:t>
            </a:r>
          </a:p>
          <a:p>
            <a:pPr>
              <a:defRPr/>
            </a:pPr>
            <a:r>
              <a:rPr lang="en-US" sz="2600" dirty="0" smtClean="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a:defRPr/>
            </a:pPr>
            <a:endParaRPr lang="en-US" sz="2200" dirty="0" smtClean="0">
              <a:latin typeface="Georgia" panose="02040502050405020303" pitchFamily="18" charset="0"/>
            </a:endParaRPr>
          </a:p>
          <a:p>
            <a:pPr>
              <a:defRPr/>
            </a:pPr>
            <a:endParaRPr lang="en-US" sz="2200" dirty="0">
              <a:latin typeface="Georgia" panose="02040502050405020303" pitchFamily="18" charset="0"/>
            </a:endParaRPr>
          </a:p>
          <a:p>
            <a:pPr>
              <a:defRPr/>
            </a:pPr>
            <a:endParaRPr lang="en-US" sz="2200" dirty="0" smtClean="0">
              <a:latin typeface="Georgia" panose="02040502050405020303" pitchFamily="18" charset="0"/>
            </a:endParaRPr>
          </a:p>
          <a:p>
            <a:pPr marL="0" indent="0">
              <a:buNone/>
              <a:defRPr/>
            </a:pPr>
            <a:r>
              <a:rPr lang="en-US" sz="1900" dirty="0" smtClean="0">
                <a:latin typeface="Georgia" panose="02040502050405020303" pitchFamily="18" charset="0"/>
              </a:rPr>
              <a:t>Note: This presentation represents educational and general opinion information. It is not advice with regard to any specific factual situation and does not create an Attorney/Client relationship.</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2</a:t>
            </a:fld>
            <a:endParaRPr lang="en-US" dirty="0">
              <a:solidFill>
                <a:schemeClr val="tx2">
                  <a:lumMod val="75000"/>
                </a:schemeClr>
              </a:solidFill>
            </a:endParaRPr>
          </a:p>
        </p:txBody>
      </p:sp>
    </p:spTree>
    <p:extLst>
      <p:ext uri="{BB962C8B-B14F-4D97-AF65-F5344CB8AC3E}">
        <p14:creationId xmlns:p14="http://schemas.microsoft.com/office/powerpoint/2010/main" val="2194835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74638"/>
            <a:ext cx="7696200" cy="868362"/>
          </a:xfrm>
        </p:spPr>
        <p:txBody>
          <a:bodyPr/>
          <a:lstStyle/>
          <a:p>
            <a:pPr eaLnBrk="1" hangingPunct="1"/>
            <a:r>
              <a:rPr lang="en-US" altLang="en-US" dirty="0" smtClean="0">
                <a:latin typeface="Georgia" panose="02040502050405020303" pitchFamily="18" charset="0"/>
              </a:rPr>
              <a:t>What is a Patent Application? </a:t>
            </a:r>
          </a:p>
        </p:txBody>
      </p:sp>
      <p:sp>
        <p:nvSpPr>
          <p:cNvPr id="6147" name="Rectangle 3"/>
          <p:cNvSpPr>
            <a:spLocks noGrp="1" noChangeArrowheads="1"/>
          </p:cNvSpPr>
          <p:nvPr>
            <p:ph type="body" idx="1"/>
          </p:nvPr>
        </p:nvSpPr>
        <p:spPr>
          <a:xfrm>
            <a:off x="914400" y="1143000"/>
            <a:ext cx="7924800" cy="4648200"/>
          </a:xfrm>
        </p:spPr>
        <p:txBody>
          <a:bodyPr>
            <a:normAutofit lnSpcReduction="10000"/>
          </a:bodyPr>
          <a:lstStyle/>
          <a:p>
            <a:pPr eaLnBrk="1" hangingPunct="1">
              <a:spcBef>
                <a:spcPts val="0"/>
              </a:spcBef>
              <a:spcAft>
                <a:spcPts val="600"/>
              </a:spcAft>
            </a:pPr>
            <a:r>
              <a:rPr lang="en-US" altLang="en-US" sz="2400" dirty="0" smtClean="0">
                <a:latin typeface="Georgia" panose="02040502050405020303" pitchFamily="18" charset="0"/>
              </a:rPr>
              <a:t>Formal document filed with the PTO in an attempt to obtain a patent for an invention  </a:t>
            </a:r>
          </a:p>
          <a:p>
            <a:pPr lvl="1">
              <a:spcBef>
                <a:spcPts val="0"/>
              </a:spcBef>
              <a:spcAft>
                <a:spcPts val="600"/>
              </a:spcAft>
            </a:pPr>
            <a:r>
              <a:rPr lang="en-US" sz="2400" dirty="0">
                <a:latin typeface="Georgia" pitchFamily="18" charset="0"/>
              </a:rPr>
              <a:t>Best to seek legal </a:t>
            </a:r>
            <a:r>
              <a:rPr lang="en-US" sz="2400" dirty="0" smtClean="0">
                <a:latin typeface="Georgia" pitchFamily="18" charset="0"/>
              </a:rPr>
              <a:t>assistance</a:t>
            </a:r>
            <a:endParaRPr lang="en-US" altLang="en-US" sz="2400" dirty="0" smtClean="0">
              <a:latin typeface="Georgia" panose="02040502050405020303" pitchFamily="18" charset="0"/>
            </a:endParaRPr>
          </a:p>
          <a:p>
            <a:pPr>
              <a:lnSpc>
                <a:spcPct val="90000"/>
              </a:lnSpc>
              <a:spcBef>
                <a:spcPts val="0"/>
              </a:spcBef>
              <a:spcAft>
                <a:spcPts val="600"/>
              </a:spcAft>
            </a:pPr>
            <a:r>
              <a:rPr lang="en-US" altLang="en-US" sz="2800" dirty="0">
                <a:latin typeface="Georgia" panose="02040502050405020303" pitchFamily="18" charset="0"/>
              </a:rPr>
              <a:t>Includes </a:t>
            </a:r>
          </a:p>
          <a:p>
            <a:pPr lvl="1">
              <a:lnSpc>
                <a:spcPct val="90000"/>
              </a:lnSpc>
              <a:spcBef>
                <a:spcPts val="0"/>
              </a:spcBef>
              <a:spcAft>
                <a:spcPts val="600"/>
              </a:spcAft>
            </a:pPr>
            <a:r>
              <a:rPr lang="en-US" altLang="en-US" sz="2400" dirty="0">
                <a:latin typeface="Georgia" panose="02040502050405020303" pitchFamily="18" charset="0"/>
              </a:rPr>
              <a:t>Description/specification (your invention)</a:t>
            </a:r>
          </a:p>
          <a:p>
            <a:pPr lvl="1">
              <a:lnSpc>
                <a:spcPct val="90000"/>
              </a:lnSpc>
              <a:spcBef>
                <a:spcPts val="0"/>
              </a:spcBef>
              <a:spcAft>
                <a:spcPts val="600"/>
              </a:spcAft>
            </a:pPr>
            <a:r>
              <a:rPr lang="en-US" altLang="en-US" sz="2400" dirty="0">
                <a:latin typeface="Georgia" panose="02040502050405020303" pitchFamily="18" charset="0"/>
              </a:rPr>
              <a:t>Claims (the legal protection that you want for your invention</a:t>
            </a:r>
            <a:r>
              <a:rPr lang="en-US" altLang="en-US" sz="2400" dirty="0" smtClean="0">
                <a:latin typeface="Georgia" panose="02040502050405020303" pitchFamily="18" charset="0"/>
              </a:rPr>
              <a:t>)</a:t>
            </a:r>
          </a:p>
          <a:p>
            <a:pPr lvl="1">
              <a:lnSpc>
                <a:spcPct val="90000"/>
              </a:lnSpc>
              <a:spcBef>
                <a:spcPts val="0"/>
              </a:spcBef>
              <a:spcAft>
                <a:spcPts val="600"/>
              </a:spcAft>
            </a:pPr>
            <a:r>
              <a:rPr lang="en-US" altLang="en-US" sz="2400" dirty="0" smtClean="0">
                <a:latin typeface="Georgia" panose="02040502050405020303" pitchFamily="18" charset="0"/>
              </a:rPr>
              <a:t>Note: Specification can </a:t>
            </a:r>
            <a:r>
              <a:rPr lang="en-US" altLang="en-US" sz="2400" u="sng" dirty="0" smtClean="0">
                <a:latin typeface="Georgia" panose="02040502050405020303" pitchFamily="18" charset="0"/>
              </a:rPr>
              <a:t>NOT</a:t>
            </a:r>
            <a:r>
              <a:rPr lang="en-US" altLang="en-US" sz="2400" dirty="0" smtClean="0">
                <a:latin typeface="Georgia" panose="02040502050405020303" pitchFamily="18" charset="0"/>
              </a:rPr>
              <a:t> be corrected once filed</a:t>
            </a:r>
            <a:endParaRPr lang="en-US" altLang="en-US" sz="2400" dirty="0">
              <a:latin typeface="Georgia" panose="02040502050405020303" pitchFamily="18" charset="0"/>
            </a:endParaRPr>
          </a:p>
          <a:p>
            <a:pPr>
              <a:lnSpc>
                <a:spcPct val="90000"/>
              </a:lnSpc>
              <a:spcBef>
                <a:spcPts val="0"/>
              </a:spcBef>
              <a:spcAft>
                <a:spcPts val="600"/>
              </a:spcAft>
            </a:pPr>
            <a:r>
              <a:rPr lang="en-US" altLang="en-US" sz="2000" dirty="0">
                <a:latin typeface="Georgia" panose="02040502050405020303" pitchFamily="18" charset="0"/>
              </a:rPr>
              <a:t>“A </a:t>
            </a:r>
            <a:r>
              <a:rPr lang="en-US" altLang="en-US" sz="2000" u="sng" dirty="0">
                <a:latin typeface="Georgia" panose="02040502050405020303" pitchFamily="18" charset="0"/>
              </a:rPr>
              <a:t>written description</a:t>
            </a:r>
            <a:r>
              <a:rPr lang="en-US" altLang="en-US" sz="2000" dirty="0">
                <a:latin typeface="Georgia" panose="02040502050405020303" pitchFamily="18" charset="0"/>
              </a:rPr>
              <a:t> sufficient to </a:t>
            </a:r>
            <a:r>
              <a:rPr lang="en-US" altLang="en-US" sz="2000" u="sng" dirty="0">
                <a:latin typeface="Georgia" panose="02040502050405020303" pitchFamily="18" charset="0"/>
              </a:rPr>
              <a:t>enable</a:t>
            </a:r>
            <a:r>
              <a:rPr lang="en-US" altLang="en-US" sz="2000" dirty="0">
                <a:latin typeface="Georgia" panose="02040502050405020303" pitchFamily="18" charset="0"/>
              </a:rPr>
              <a:t> one of ordinary skill in the art to </a:t>
            </a:r>
            <a:r>
              <a:rPr lang="en-US" altLang="en-US" sz="2000" u="sng" dirty="0">
                <a:latin typeface="Georgia" panose="02040502050405020303" pitchFamily="18" charset="0"/>
              </a:rPr>
              <a:t>practice the invention without undue experimentation</a:t>
            </a:r>
            <a:r>
              <a:rPr lang="en-US" altLang="en-US" sz="2000" dirty="0">
                <a:latin typeface="Georgia" panose="02040502050405020303" pitchFamily="18" charset="0"/>
              </a:rPr>
              <a:t> and showing the inventor’s best </a:t>
            </a:r>
            <a:r>
              <a:rPr lang="en-US" altLang="en-US" sz="2000" dirty="0" smtClean="0">
                <a:latin typeface="Georgia" panose="02040502050405020303" pitchFamily="18" charset="0"/>
              </a:rPr>
              <a:t>mode”</a:t>
            </a:r>
          </a:p>
          <a:p>
            <a:pPr>
              <a:lnSpc>
                <a:spcPct val="90000"/>
              </a:lnSpc>
              <a:spcBef>
                <a:spcPts val="0"/>
              </a:spcBef>
              <a:spcAft>
                <a:spcPts val="600"/>
              </a:spcAft>
            </a:pPr>
            <a:r>
              <a:rPr lang="en-US" altLang="en-US" sz="2400" dirty="0">
                <a:latin typeface="Georgia" panose="02040502050405020303" pitchFamily="18" charset="0"/>
              </a:rPr>
              <a:t>PTO rejects your claims and you </a:t>
            </a:r>
            <a:r>
              <a:rPr lang="en-US" altLang="en-US" sz="2400" dirty="0" smtClean="0">
                <a:latin typeface="Georgia" panose="02040502050405020303" pitchFamily="18" charset="0"/>
              </a:rPr>
              <a:t>(or more likely your attorney) negotiate</a:t>
            </a:r>
            <a:r>
              <a:rPr lang="en-US" altLang="en-US" sz="2400" dirty="0">
                <a:latin typeface="Georgia" panose="02040502050405020303" pitchFamily="18" charset="0"/>
              </a:rPr>
              <a:t>, argue, and </a:t>
            </a:r>
            <a:r>
              <a:rPr lang="en-US" altLang="en-US" sz="2400" dirty="0" smtClean="0">
                <a:latin typeface="Georgia" panose="02040502050405020303" pitchFamily="18" charset="0"/>
              </a:rPr>
              <a:t>amend</a:t>
            </a:r>
            <a:endParaRPr lang="en-US" altLang="en-US" sz="2800" dirty="0" smtClean="0"/>
          </a:p>
          <a:p>
            <a:pPr eaLnBrk="1" hangingPunct="1"/>
            <a:endParaRPr lang="en-US" altLang="en-US" sz="2800" dirty="0" smtClean="0"/>
          </a:p>
        </p:txBody>
      </p:sp>
      <p:sp>
        <p:nvSpPr>
          <p:cNvPr id="2" name="Slide Number Placeholder 1"/>
          <p:cNvSpPr>
            <a:spLocks noGrp="1"/>
          </p:cNvSpPr>
          <p:nvPr>
            <p:ph type="sldNum" sz="quarter" idx="12"/>
          </p:nvPr>
        </p:nvSpPr>
        <p:spPr/>
        <p:txBody>
          <a:bodyPr/>
          <a:lstStyle/>
          <a:p>
            <a:fld id="{B5BFA542-0988-4A36-854C-5BEFA4BA71A4}" type="slidenum">
              <a:rPr lang="en-US" smtClean="0"/>
              <a:pPr/>
              <a:t>20</a:t>
            </a:fld>
            <a:endParaRPr lang="en-US" dirty="0"/>
          </a:p>
        </p:txBody>
      </p:sp>
    </p:spTree>
    <p:extLst>
      <p:ext uri="{BB962C8B-B14F-4D97-AF65-F5344CB8AC3E}">
        <p14:creationId xmlns:p14="http://schemas.microsoft.com/office/powerpoint/2010/main" val="280310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 y="-519021"/>
            <a:ext cx="6733867" cy="741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2"/>
          <p:cNvSpPr>
            <a:spLocks noGrp="1"/>
          </p:cNvSpPr>
          <p:nvPr>
            <p:ph type="title" idx="4294967295"/>
          </p:nvPr>
        </p:nvSpPr>
        <p:spPr/>
        <p:txBody>
          <a:bodyPr/>
          <a:lstStyle/>
          <a:p>
            <a:r>
              <a:rPr lang="en-US" sz="5400" smtClean="0">
                <a:latin typeface="Georgia" pitchFamily="18" charset="0"/>
              </a:rPr>
              <a:t> </a:t>
            </a:r>
          </a:p>
        </p:txBody>
      </p:sp>
      <p:sp>
        <p:nvSpPr>
          <p:cNvPr id="23556" name="Rectangle 3"/>
          <p:cNvSpPr>
            <a:spLocks noGrp="1"/>
          </p:cNvSpPr>
          <p:nvPr>
            <p:ph type="body" idx="4294967295"/>
          </p:nvPr>
        </p:nvSpPr>
        <p:spPr>
          <a:xfrm>
            <a:off x="533400" y="1066800"/>
            <a:ext cx="8229600" cy="4953000"/>
          </a:xfrm>
        </p:spPr>
        <p:txBody>
          <a:bodyPr/>
          <a:lstStyle/>
          <a:p>
            <a:pPr>
              <a:lnSpc>
                <a:spcPct val="90000"/>
              </a:lnSpc>
              <a:buFont typeface="Arial" charset="0"/>
              <a:buNone/>
            </a:pPr>
            <a:r>
              <a:rPr lang="en-US" dirty="0" smtClean="0">
                <a:latin typeface="Georgia" pitchFamily="18" charset="0"/>
              </a:rPr>
              <a:t> </a:t>
            </a:r>
          </a:p>
        </p:txBody>
      </p:sp>
      <p:sp>
        <p:nvSpPr>
          <p:cNvPr id="23557" name="Rectangle 4"/>
          <p:cNvSpPr>
            <a:spLocks noChangeArrowheads="1"/>
          </p:cNvSpPr>
          <p:nvPr/>
        </p:nvSpPr>
        <p:spPr bwMode="auto">
          <a:xfrm>
            <a:off x="3886200" y="366713"/>
            <a:ext cx="5405437" cy="762000"/>
          </a:xfrm>
          <a:prstGeom prst="rect">
            <a:avLst/>
          </a:prstGeom>
          <a:noFill/>
          <a:ln w="9525">
            <a:noFill/>
            <a:miter lim="800000"/>
            <a:headEnd/>
            <a:tailEnd/>
          </a:ln>
        </p:spPr>
        <p:txBody>
          <a:bodyPr anchor="ctr"/>
          <a:lstStyle/>
          <a:p>
            <a:pPr algn="ctr" eaLnBrk="0" hangingPunct="0"/>
            <a:r>
              <a:rPr lang="en-US" sz="4400" dirty="0">
                <a:solidFill>
                  <a:srgbClr val="F58622"/>
                </a:solidFill>
                <a:latin typeface="Georgia" pitchFamily="18" charset="0"/>
              </a:rPr>
              <a:t>Patenting </a:t>
            </a:r>
            <a:br>
              <a:rPr lang="en-US" sz="4400" dirty="0">
                <a:solidFill>
                  <a:srgbClr val="F58622"/>
                </a:solidFill>
                <a:latin typeface="Georgia" pitchFamily="18" charset="0"/>
              </a:rPr>
            </a:br>
            <a:r>
              <a:rPr lang="en-US" sz="4400" dirty="0">
                <a:solidFill>
                  <a:srgbClr val="F58622"/>
                </a:solidFill>
                <a:latin typeface="Georgia" pitchFamily="18" charset="0"/>
              </a:rPr>
              <a:t>Process</a:t>
            </a:r>
          </a:p>
        </p:txBody>
      </p:sp>
      <p:sp>
        <p:nvSpPr>
          <p:cNvPr id="23558"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TextBox 1"/>
          <p:cNvSpPr txBox="1"/>
          <p:nvPr/>
        </p:nvSpPr>
        <p:spPr>
          <a:xfrm>
            <a:off x="2510003" y="75768"/>
            <a:ext cx="1837063" cy="954107"/>
          </a:xfrm>
          <a:prstGeom prst="rect">
            <a:avLst/>
          </a:prstGeom>
          <a:noFill/>
          <a:ln>
            <a:solidFill>
              <a:schemeClr val="tx1"/>
            </a:solidFill>
          </a:ln>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Provisional Application</a:t>
            </a:r>
          </a:p>
          <a:p>
            <a:r>
              <a:rPr lang="en-US" sz="1400" dirty="0" smtClean="0">
                <a:latin typeface="Times New Roman" panose="02020603050405020304" pitchFamily="18" charset="0"/>
                <a:cs typeface="Times New Roman" panose="02020603050405020304" pitchFamily="18" charset="0"/>
              </a:rPr>
              <a:t>(up to 12 months before regular app)</a:t>
            </a:r>
            <a:endParaRPr lang="en-US" sz="1400" dirty="0">
              <a:latin typeface="Times New Roman" panose="02020603050405020304" pitchFamily="18" charset="0"/>
              <a:cs typeface="Times New Roman" panose="02020603050405020304" pitchFamily="18" charset="0"/>
            </a:endParaRPr>
          </a:p>
        </p:txBody>
      </p:sp>
      <p:cxnSp>
        <p:nvCxnSpPr>
          <p:cNvPr id="6" name="Elbow Connector 5"/>
          <p:cNvCxnSpPr/>
          <p:nvPr/>
        </p:nvCxnSpPr>
        <p:spPr>
          <a:xfrm rot="10800000">
            <a:off x="2133600" y="242465"/>
            <a:ext cx="372730" cy="37191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5BFA542-0988-4A36-854C-5BEFA4BA71A4}" type="slidenum">
              <a:rPr lang="en-US" smtClean="0"/>
              <a:pPr/>
              <a:t>21</a:t>
            </a:fld>
            <a:endParaRPr lang="en-US" dirty="0"/>
          </a:p>
        </p:txBody>
      </p:sp>
    </p:spTree>
    <p:extLst>
      <p:ext uri="{BB962C8B-B14F-4D97-AF65-F5344CB8AC3E}">
        <p14:creationId xmlns:p14="http://schemas.microsoft.com/office/powerpoint/2010/main" val="98382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sz="5400" smtClean="0">
                <a:latin typeface="Georgia" pitchFamily="18" charset="0"/>
              </a:rPr>
              <a:t> </a:t>
            </a:r>
          </a:p>
        </p:txBody>
      </p:sp>
      <p:sp>
        <p:nvSpPr>
          <p:cNvPr id="26627" name="Rectangle 3"/>
          <p:cNvSpPr>
            <a:spLocks noGrp="1"/>
          </p:cNvSpPr>
          <p:nvPr>
            <p:ph type="body" idx="4294967295"/>
          </p:nvPr>
        </p:nvSpPr>
        <p:spPr>
          <a:xfrm>
            <a:off x="914400" y="1066800"/>
            <a:ext cx="7848600" cy="4953000"/>
          </a:xfrm>
        </p:spPr>
        <p:txBody>
          <a:bodyPr>
            <a:normAutofit/>
          </a:bodyPr>
          <a:lstStyle/>
          <a:p>
            <a:pPr>
              <a:spcBef>
                <a:spcPts val="0"/>
              </a:spcBef>
            </a:pPr>
            <a:r>
              <a:rPr lang="en-US" sz="2400" dirty="0" smtClean="0">
                <a:latin typeface="Georgia" pitchFamily="18" charset="0"/>
              </a:rPr>
              <a:t>Claims must satisfy 35 U.S.C. sections -  </a:t>
            </a:r>
          </a:p>
          <a:p>
            <a:pPr lvl="1">
              <a:spcBef>
                <a:spcPts val="0"/>
              </a:spcBef>
            </a:pPr>
            <a:r>
              <a:rPr lang="en-US" sz="2400" dirty="0" smtClean="0">
                <a:latin typeface="Georgia" pitchFamily="18" charset="0"/>
              </a:rPr>
              <a:t>§101 – Claim statutory subject matter</a:t>
            </a:r>
          </a:p>
          <a:p>
            <a:pPr lvl="2">
              <a:spcBef>
                <a:spcPts val="0"/>
              </a:spcBef>
            </a:pPr>
            <a:r>
              <a:rPr lang="en-US" sz="2000" dirty="0">
                <a:latin typeface="Georgia" pitchFamily="18" charset="0"/>
              </a:rPr>
              <a:t>P</a:t>
            </a:r>
            <a:r>
              <a:rPr lang="en-US" sz="2000" dirty="0" smtClean="0">
                <a:latin typeface="Georgia" pitchFamily="18" charset="0"/>
              </a:rPr>
              <a:t>rocess</a:t>
            </a:r>
            <a:r>
              <a:rPr lang="en-US" sz="2000" dirty="0">
                <a:latin typeface="Georgia" pitchFamily="18" charset="0"/>
              </a:rPr>
              <a:t>, machine, manufacture, or composition of matter</a:t>
            </a:r>
            <a:endParaRPr lang="en-US" sz="2000" dirty="0" smtClean="0">
              <a:latin typeface="Georgia" pitchFamily="18" charset="0"/>
            </a:endParaRPr>
          </a:p>
          <a:p>
            <a:pPr lvl="2">
              <a:spcBef>
                <a:spcPts val="0"/>
              </a:spcBef>
            </a:pPr>
            <a:r>
              <a:rPr lang="en-US" sz="2000" dirty="0" smtClean="0">
                <a:latin typeface="Georgia" pitchFamily="18" charset="0"/>
              </a:rPr>
              <a:t>No abstract principles, ideas, formulas, algorithms</a:t>
            </a:r>
          </a:p>
          <a:p>
            <a:pPr lvl="2">
              <a:spcBef>
                <a:spcPts val="0"/>
              </a:spcBef>
            </a:pPr>
            <a:r>
              <a:rPr lang="en-US" sz="2000" dirty="0" smtClean="0">
                <a:latin typeface="Georgia" pitchFamily="18" charset="0"/>
              </a:rPr>
              <a:t>“Can I get a patent on my idea?”  No.  Invention?  Yes.</a:t>
            </a:r>
          </a:p>
          <a:p>
            <a:pPr lvl="2">
              <a:spcBef>
                <a:spcPts val="0"/>
              </a:spcBef>
            </a:pPr>
            <a:r>
              <a:rPr lang="en-US" sz="2000" dirty="0" smtClean="0">
                <a:latin typeface="Georgia" pitchFamily="18" charset="0"/>
              </a:rPr>
              <a:t>Ex - Concept of warp drive vs. schematic of how to build it</a:t>
            </a:r>
          </a:p>
          <a:p>
            <a:pPr lvl="1">
              <a:spcBef>
                <a:spcPts val="0"/>
              </a:spcBef>
            </a:pPr>
            <a:r>
              <a:rPr lang="en-US" sz="2400" dirty="0" smtClean="0">
                <a:latin typeface="Georgia" pitchFamily="18" charset="0"/>
              </a:rPr>
              <a:t>§102 – Be Novel </a:t>
            </a:r>
            <a:endParaRPr lang="en-US" sz="2400" dirty="0">
              <a:latin typeface="Georgia" pitchFamily="18" charset="0"/>
            </a:endParaRPr>
          </a:p>
          <a:p>
            <a:pPr lvl="2">
              <a:spcBef>
                <a:spcPts val="0"/>
              </a:spcBef>
            </a:pPr>
            <a:r>
              <a:rPr lang="en-US" dirty="0">
                <a:latin typeface="Georgia" pitchFamily="18" charset="0"/>
              </a:rPr>
              <a:t>N</a:t>
            </a:r>
            <a:r>
              <a:rPr lang="en-US" dirty="0" smtClean="0">
                <a:latin typeface="Georgia" pitchFamily="18" charset="0"/>
              </a:rPr>
              <a:t>o one single piece of prior art teaches all of the limitations in your claim  </a:t>
            </a:r>
          </a:p>
          <a:p>
            <a:pPr lvl="1">
              <a:spcBef>
                <a:spcPts val="0"/>
              </a:spcBef>
            </a:pPr>
            <a:r>
              <a:rPr lang="en-US" sz="2400" dirty="0" smtClean="0">
                <a:latin typeface="Georgia" pitchFamily="18" charset="0"/>
              </a:rPr>
              <a:t>§103 – Be Non-obvious </a:t>
            </a:r>
            <a:endParaRPr lang="en-US" sz="2400" dirty="0">
              <a:latin typeface="Georgia" pitchFamily="18" charset="0"/>
            </a:endParaRPr>
          </a:p>
          <a:p>
            <a:pPr lvl="2">
              <a:spcBef>
                <a:spcPts val="0"/>
              </a:spcBef>
            </a:pPr>
            <a:r>
              <a:rPr lang="en-US" dirty="0">
                <a:latin typeface="Georgia" pitchFamily="18" charset="0"/>
              </a:rPr>
              <a:t>S</a:t>
            </a:r>
            <a:r>
              <a:rPr lang="en-US" dirty="0" smtClean="0">
                <a:latin typeface="Georgia" pitchFamily="18" charset="0"/>
              </a:rPr>
              <a:t>even PTO rationales based on prior art</a:t>
            </a:r>
          </a:p>
          <a:p>
            <a:pPr lvl="2">
              <a:spcBef>
                <a:spcPts val="0"/>
              </a:spcBef>
            </a:pPr>
            <a:r>
              <a:rPr lang="en-US" dirty="0" smtClean="0">
                <a:latin typeface="Georgia" pitchFamily="18" charset="0"/>
              </a:rPr>
              <a:t>“Obvious” has legal meaning, not ordinary</a:t>
            </a:r>
          </a:p>
          <a:p>
            <a:pPr lvl="1">
              <a:spcBef>
                <a:spcPts val="0"/>
              </a:spcBef>
            </a:pPr>
            <a:r>
              <a:rPr lang="en-US" sz="2400" dirty="0" smtClean="0">
                <a:latin typeface="Georgia" pitchFamily="18" charset="0"/>
              </a:rPr>
              <a:t>§112 – Application must have Written Description, Enablement, and Best Mode</a:t>
            </a:r>
          </a:p>
        </p:txBody>
      </p:sp>
      <p:sp>
        <p:nvSpPr>
          <p:cNvPr id="26628" name="Rectangle 4"/>
          <p:cNvSpPr>
            <a:spLocks noChangeArrowheads="1"/>
          </p:cNvSpPr>
          <p:nvPr/>
        </p:nvSpPr>
        <p:spPr bwMode="auto">
          <a:xfrm>
            <a:off x="762000" y="290111"/>
            <a:ext cx="8177212" cy="762000"/>
          </a:xfrm>
          <a:prstGeom prst="rect">
            <a:avLst/>
          </a:prstGeom>
          <a:noFill/>
          <a:ln w="9525">
            <a:noFill/>
            <a:miter lim="800000"/>
            <a:headEnd/>
            <a:tailEnd/>
          </a:ln>
        </p:spPr>
        <p:txBody>
          <a:bodyPr anchor="ctr"/>
          <a:lstStyle/>
          <a:p>
            <a:pPr algn="ctr" eaLnBrk="0" hangingPunct="0"/>
            <a:r>
              <a:rPr lang="en-US" sz="4000" dirty="0">
                <a:solidFill>
                  <a:srgbClr val="F58622"/>
                </a:solidFill>
                <a:latin typeface="Georgia" pitchFamily="18" charset="0"/>
              </a:rPr>
              <a:t>Patent Statutory Requirements</a:t>
            </a:r>
          </a:p>
        </p:txBody>
      </p:sp>
      <p:sp>
        <p:nvSpPr>
          <p:cNvPr id="26629"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22</a:t>
            </a:fld>
            <a:endParaRPr lang="en-US" dirty="0"/>
          </a:p>
        </p:txBody>
      </p:sp>
    </p:spTree>
    <p:extLst>
      <p:ext uri="{BB962C8B-B14F-4D97-AF65-F5344CB8AC3E}">
        <p14:creationId xmlns:p14="http://schemas.microsoft.com/office/powerpoint/2010/main" val="2714472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a:xfrm>
            <a:off x="990600" y="0"/>
            <a:ext cx="7696200" cy="1143000"/>
          </a:xfrm>
        </p:spPr>
        <p:txBody>
          <a:bodyPr/>
          <a:lstStyle/>
          <a:p>
            <a:pPr algn="ctr" eaLnBrk="1" hangingPunct="1"/>
            <a:r>
              <a:rPr lang="en-US" dirty="0" smtClean="0">
                <a:latin typeface="Georgia" pitchFamily="18" charset="0"/>
              </a:rPr>
              <a:t>What is Prior Art?</a:t>
            </a:r>
          </a:p>
        </p:txBody>
      </p:sp>
      <p:sp>
        <p:nvSpPr>
          <p:cNvPr id="27652" name="Content Placeholder 2"/>
          <p:cNvSpPr>
            <a:spLocks noGrp="1"/>
          </p:cNvSpPr>
          <p:nvPr>
            <p:ph idx="4294967295"/>
          </p:nvPr>
        </p:nvSpPr>
        <p:spPr>
          <a:xfrm>
            <a:off x="914400" y="952500"/>
            <a:ext cx="7785100" cy="4762500"/>
          </a:xfrm>
        </p:spPr>
        <p:txBody>
          <a:bodyPr>
            <a:noAutofit/>
          </a:bodyPr>
          <a:lstStyle/>
          <a:p>
            <a:pPr>
              <a:spcBef>
                <a:spcPts val="0"/>
              </a:spcBef>
              <a:spcAft>
                <a:spcPts val="600"/>
              </a:spcAft>
            </a:pPr>
            <a:r>
              <a:rPr lang="en-US" sz="2400" dirty="0" smtClean="0">
                <a:latin typeface="Georgia" pitchFamily="18" charset="0"/>
              </a:rPr>
              <a:t>In general, anything out there before your invention or anyone ahead of you in line at the PTO</a:t>
            </a:r>
          </a:p>
          <a:p>
            <a:pPr lvl="1">
              <a:spcBef>
                <a:spcPts val="0"/>
              </a:spcBef>
              <a:spcAft>
                <a:spcPts val="600"/>
              </a:spcAft>
            </a:pPr>
            <a:r>
              <a:rPr lang="en-US" sz="2400" dirty="0" smtClean="0">
                <a:latin typeface="Georgia" pitchFamily="18" charset="0"/>
              </a:rPr>
              <a:t>§102(a)(1) – Anything published, in use, or available to the public anywhere in the world before your filing</a:t>
            </a:r>
          </a:p>
          <a:p>
            <a:pPr lvl="2">
              <a:spcBef>
                <a:spcPts val="0"/>
              </a:spcBef>
              <a:spcAft>
                <a:spcPts val="600"/>
              </a:spcAft>
            </a:pPr>
            <a:r>
              <a:rPr lang="en-US" dirty="0" smtClean="0">
                <a:latin typeface="Georgia" pitchFamily="18" charset="0"/>
              </a:rPr>
              <a:t>Exception – your own disclosure if &lt; 1 year before filing</a:t>
            </a:r>
          </a:p>
          <a:p>
            <a:pPr lvl="2">
              <a:spcBef>
                <a:spcPts val="0"/>
              </a:spcBef>
              <a:spcAft>
                <a:spcPts val="600"/>
              </a:spcAft>
            </a:pPr>
            <a:r>
              <a:rPr lang="en-US" dirty="0" smtClean="0">
                <a:latin typeface="Georgia" pitchFamily="18" charset="0"/>
              </a:rPr>
              <a:t>Yes, your own disclosure can be prior art to you if you delay more than 1 year</a:t>
            </a:r>
          </a:p>
          <a:p>
            <a:pPr lvl="1">
              <a:spcBef>
                <a:spcPts val="0"/>
              </a:spcBef>
              <a:spcAft>
                <a:spcPts val="600"/>
              </a:spcAft>
            </a:pPr>
            <a:r>
              <a:rPr lang="en-US" sz="2400" dirty="0">
                <a:latin typeface="Georgia" pitchFamily="18" charset="0"/>
              </a:rPr>
              <a:t>§102(a</a:t>
            </a:r>
            <a:r>
              <a:rPr lang="en-US" sz="2400" dirty="0" smtClean="0">
                <a:latin typeface="Georgia" pitchFamily="18" charset="0"/>
              </a:rPr>
              <a:t>)(2) – Any patent application filed before your filing that is later published </a:t>
            </a:r>
            <a:endParaRPr lang="en-US" sz="2400" dirty="0">
              <a:latin typeface="Georgia" pitchFamily="18" charset="0"/>
            </a:endParaRPr>
          </a:p>
          <a:p>
            <a:pPr lvl="1">
              <a:spcBef>
                <a:spcPts val="0"/>
              </a:spcBef>
              <a:spcAft>
                <a:spcPts val="600"/>
              </a:spcAft>
            </a:pPr>
            <a:r>
              <a:rPr lang="en-US" sz="2400" dirty="0" smtClean="0">
                <a:latin typeface="Georgia" pitchFamily="18" charset="0"/>
              </a:rPr>
              <a:t>Prior Art as defined in §102 is applied/used in both §102 and §103 </a:t>
            </a:r>
          </a:p>
        </p:txBody>
      </p:sp>
      <p:sp>
        <p:nvSpPr>
          <p:cNvPr id="2" name="Slide Number Placeholder 1"/>
          <p:cNvSpPr>
            <a:spLocks noGrp="1"/>
          </p:cNvSpPr>
          <p:nvPr>
            <p:ph type="sldNum" sz="quarter" idx="12"/>
          </p:nvPr>
        </p:nvSpPr>
        <p:spPr/>
        <p:txBody>
          <a:bodyPr/>
          <a:lstStyle/>
          <a:p>
            <a:fld id="{B5BFA542-0988-4A36-854C-5BEFA4BA71A4}" type="slidenum">
              <a:rPr lang="en-US" smtClean="0"/>
              <a:pPr/>
              <a:t>23</a:t>
            </a:fld>
            <a:endParaRPr lang="en-US" dirty="0"/>
          </a:p>
        </p:txBody>
      </p:sp>
    </p:spTree>
    <p:extLst>
      <p:ext uri="{BB962C8B-B14F-4D97-AF65-F5344CB8AC3E}">
        <p14:creationId xmlns:p14="http://schemas.microsoft.com/office/powerpoint/2010/main" val="43528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274638"/>
            <a:ext cx="7696200" cy="944562"/>
          </a:xfrm>
        </p:spPr>
        <p:txBody>
          <a:bodyPr/>
          <a:lstStyle/>
          <a:p>
            <a:pPr algn="ctr" eaLnBrk="1" hangingPunct="1"/>
            <a:r>
              <a:rPr lang="en-US" altLang="en-US" sz="4000" dirty="0" smtClean="0">
                <a:latin typeface="Georgia" panose="02040502050405020303" pitchFamily="18" charset="0"/>
              </a:rPr>
              <a:t> Warning! - BAR DATES!</a:t>
            </a:r>
          </a:p>
        </p:txBody>
      </p:sp>
      <p:sp>
        <p:nvSpPr>
          <p:cNvPr id="9219" name="Rectangle 3"/>
          <p:cNvSpPr>
            <a:spLocks noGrp="1" noChangeArrowheads="1"/>
          </p:cNvSpPr>
          <p:nvPr>
            <p:ph type="body" idx="1"/>
          </p:nvPr>
        </p:nvSpPr>
        <p:spPr>
          <a:xfrm>
            <a:off x="914400" y="1143000"/>
            <a:ext cx="7848600" cy="5334000"/>
          </a:xfrm>
        </p:spPr>
        <p:txBody>
          <a:bodyPr>
            <a:normAutofit/>
          </a:bodyPr>
          <a:lstStyle/>
          <a:p>
            <a:pPr eaLnBrk="1" hangingPunct="1">
              <a:spcBef>
                <a:spcPts val="0"/>
              </a:spcBef>
              <a:spcAft>
                <a:spcPts val="600"/>
              </a:spcAft>
            </a:pPr>
            <a:r>
              <a:rPr lang="en-US" altLang="en-US" sz="2400" dirty="0" smtClean="0">
                <a:latin typeface="Georgia" panose="02040502050405020303" pitchFamily="18" charset="0"/>
              </a:rPr>
              <a:t>U.S. has a </a:t>
            </a:r>
            <a:r>
              <a:rPr lang="en-US" altLang="en-US" sz="2400" u="sng" dirty="0" smtClean="0">
                <a:latin typeface="Georgia" panose="02040502050405020303" pitchFamily="18" charset="0"/>
              </a:rPr>
              <a:t>One Year Grace Period</a:t>
            </a:r>
            <a:r>
              <a:rPr lang="en-US" altLang="en-US" sz="2400" dirty="0" smtClean="0">
                <a:latin typeface="Georgia" panose="02040502050405020303" pitchFamily="18" charset="0"/>
              </a:rPr>
              <a:t> from date of first disclosure or commercialization</a:t>
            </a:r>
          </a:p>
          <a:p>
            <a:pPr lvl="1">
              <a:spcBef>
                <a:spcPts val="0"/>
              </a:spcBef>
              <a:spcAft>
                <a:spcPts val="600"/>
              </a:spcAft>
            </a:pPr>
            <a:r>
              <a:rPr lang="en-US" altLang="en-US" sz="2000" dirty="0" smtClean="0">
                <a:latin typeface="Georgia" panose="02040502050405020303" pitchFamily="18" charset="0"/>
              </a:rPr>
              <a:t>File your patent application or lose rights forever</a:t>
            </a:r>
          </a:p>
          <a:p>
            <a:pPr eaLnBrk="1" hangingPunct="1">
              <a:spcBef>
                <a:spcPts val="0"/>
              </a:spcBef>
              <a:spcAft>
                <a:spcPts val="600"/>
              </a:spcAft>
            </a:pPr>
            <a:r>
              <a:rPr lang="en-US" altLang="en-US" sz="2400" dirty="0" smtClean="0">
                <a:latin typeface="Georgia" panose="02040502050405020303" pitchFamily="18" charset="0"/>
              </a:rPr>
              <a:t>Outside U.S. = Often No Grace Period = disclose/ commercialize before filing and you blew it forever</a:t>
            </a:r>
          </a:p>
          <a:p>
            <a:pPr eaLnBrk="1" hangingPunct="1">
              <a:spcBef>
                <a:spcPts val="0"/>
              </a:spcBef>
              <a:spcAft>
                <a:spcPts val="600"/>
              </a:spcAft>
            </a:pPr>
            <a:r>
              <a:rPr lang="en-US" altLang="en-US" sz="2400" dirty="0" smtClean="0">
                <a:latin typeface="Georgia" panose="02040502050405020303" pitchFamily="18" charset="0"/>
              </a:rPr>
              <a:t>Preserve foreign rights by filing an application in the U.S. before disclosure/commercialization and then later filing foreign app claiming priority to U.S. app</a:t>
            </a:r>
          </a:p>
          <a:p>
            <a:pPr lvl="1">
              <a:spcBef>
                <a:spcPts val="0"/>
              </a:spcBef>
              <a:spcAft>
                <a:spcPts val="600"/>
              </a:spcAft>
            </a:pPr>
            <a:r>
              <a:rPr lang="en-US" altLang="en-US" sz="2000" dirty="0" smtClean="0">
                <a:latin typeface="Georgia" panose="02040502050405020303" pitchFamily="18" charset="0"/>
              </a:rPr>
              <a:t>Must be done within 1 Year</a:t>
            </a:r>
          </a:p>
          <a:p>
            <a:pPr lvl="1">
              <a:spcBef>
                <a:spcPts val="0"/>
              </a:spcBef>
              <a:spcAft>
                <a:spcPts val="600"/>
              </a:spcAft>
            </a:pPr>
            <a:r>
              <a:rPr lang="en-US" altLang="en-US" sz="2000" dirty="0" smtClean="0">
                <a:latin typeface="Georgia" panose="02040502050405020303" pitchFamily="18" charset="0"/>
              </a:rPr>
              <a:t>Can be a provisional application</a:t>
            </a:r>
          </a:p>
          <a:p>
            <a:pPr eaLnBrk="1" hangingPunct="1">
              <a:spcBef>
                <a:spcPts val="0"/>
              </a:spcBef>
              <a:spcAft>
                <a:spcPts val="600"/>
              </a:spcAft>
            </a:pPr>
            <a:r>
              <a:rPr lang="en-US" altLang="en-US" sz="2400" dirty="0" smtClean="0">
                <a:latin typeface="Georgia" panose="02040502050405020303" pitchFamily="18" charset="0"/>
              </a:rPr>
              <a:t>Disclosures in confidence (to attorney, under agreement of confidentiality), without commercialization, are typically OK</a:t>
            </a:r>
          </a:p>
        </p:txBody>
      </p:sp>
      <p:sp>
        <p:nvSpPr>
          <p:cNvPr id="2" name="Slide Number Placeholder 1"/>
          <p:cNvSpPr>
            <a:spLocks noGrp="1"/>
          </p:cNvSpPr>
          <p:nvPr>
            <p:ph type="sldNum" sz="quarter" idx="12"/>
          </p:nvPr>
        </p:nvSpPr>
        <p:spPr/>
        <p:txBody>
          <a:bodyPr/>
          <a:lstStyle/>
          <a:p>
            <a:fld id="{B5BFA542-0988-4A36-854C-5BEFA4BA71A4}" type="slidenum">
              <a:rPr lang="en-US" smtClean="0"/>
              <a:pPr/>
              <a:t>24</a:t>
            </a:fld>
            <a:endParaRPr lang="en-US" dirty="0"/>
          </a:p>
        </p:txBody>
      </p:sp>
    </p:spTree>
    <p:extLst>
      <p:ext uri="{BB962C8B-B14F-4D97-AF65-F5344CB8AC3E}">
        <p14:creationId xmlns:p14="http://schemas.microsoft.com/office/powerpoint/2010/main" val="1213325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a:xfrm>
            <a:off x="990600" y="207963"/>
            <a:ext cx="7683500" cy="935037"/>
          </a:xfrm>
        </p:spPr>
        <p:txBody>
          <a:bodyPr/>
          <a:lstStyle/>
          <a:p>
            <a:pPr algn="ctr" eaLnBrk="1" hangingPunct="1"/>
            <a:r>
              <a:rPr lang="en-US" dirty="0" smtClean="0">
                <a:latin typeface="Georgia" pitchFamily="18" charset="0"/>
              </a:rPr>
              <a:t>Novelty vs. Infringement</a:t>
            </a:r>
          </a:p>
        </p:txBody>
      </p:sp>
      <p:sp>
        <p:nvSpPr>
          <p:cNvPr id="51204" name="Content Placeholder 2"/>
          <p:cNvSpPr>
            <a:spLocks noGrp="1"/>
          </p:cNvSpPr>
          <p:nvPr>
            <p:ph idx="4294967295"/>
          </p:nvPr>
        </p:nvSpPr>
        <p:spPr>
          <a:xfrm>
            <a:off x="914400" y="1066800"/>
            <a:ext cx="7810500" cy="5033749"/>
          </a:xfrm>
        </p:spPr>
        <p:txBody>
          <a:bodyPr/>
          <a:lstStyle/>
          <a:p>
            <a:pPr>
              <a:lnSpc>
                <a:spcPct val="90000"/>
              </a:lnSpc>
            </a:pPr>
            <a:r>
              <a:rPr lang="en-US" sz="2800" dirty="0" smtClean="0">
                <a:latin typeface="Georgia" pitchFamily="18" charset="0"/>
              </a:rPr>
              <a:t>PTO only examines for novelty</a:t>
            </a:r>
          </a:p>
          <a:p>
            <a:pPr lvl="1">
              <a:lnSpc>
                <a:spcPct val="90000"/>
              </a:lnSpc>
            </a:pPr>
            <a:r>
              <a:rPr lang="en-US" sz="2400" dirty="0" smtClean="0">
                <a:latin typeface="Georgia" pitchFamily="18" charset="0"/>
              </a:rPr>
              <a:t>If claim recites ABCDE and prior art only shows ABCD, then claim is NOVEL because there is one limitation not taught by the prior art – it is NEW!</a:t>
            </a:r>
          </a:p>
          <a:p>
            <a:pPr lvl="1">
              <a:lnSpc>
                <a:spcPct val="90000"/>
              </a:lnSpc>
            </a:pPr>
            <a:r>
              <a:rPr lang="en-US" sz="2400" dirty="0" smtClean="0">
                <a:latin typeface="Georgia" pitchFamily="18" charset="0"/>
              </a:rPr>
              <a:t>However, there may be an earlier patent with claims to </a:t>
            </a:r>
            <a:r>
              <a:rPr lang="en-US" sz="2400" dirty="0" err="1" smtClean="0">
                <a:latin typeface="Georgia" pitchFamily="18" charset="0"/>
              </a:rPr>
              <a:t>ABCD</a:t>
            </a:r>
            <a:r>
              <a:rPr lang="en-US" sz="2400" dirty="0" smtClean="0">
                <a:latin typeface="Georgia" pitchFamily="18" charset="0"/>
              </a:rPr>
              <a:t> so if the ABCDE </a:t>
            </a:r>
            <a:r>
              <a:rPr lang="en-US" sz="2400" u="sng" dirty="0" smtClean="0">
                <a:latin typeface="Georgia" pitchFamily="18" charset="0"/>
              </a:rPr>
              <a:t>product</a:t>
            </a:r>
            <a:r>
              <a:rPr lang="en-US" sz="2400" dirty="0" smtClean="0">
                <a:latin typeface="Georgia" pitchFamily="18" charset="0"/>
              </a:rPr>
              <a:t> is made, the </a:t>
            </a:r>
            <a:r>
              <a:rPr lang="en-US" sz="2400" u="sng" dirty="0" smtClean="0">
                <a:latin typeface="Georgia" pitchFamily="18" charset="0"/>
              </a:rPr>
              <a:t>product</a:t>
            </a:r>
            <a:r>
              <a:rPr lang="en-US" sz="2400" dirty="0" smtClean="0">
                <a:latin typeface="Georgia" pitchFamily="18" charset="0"/>
              </a:rPr>
              <a:t> infringes the earlier patent</a:t>
            </a:r>
          </a:p>
          <a:p>
            <a:pPr>
              <a:lnSpc>
                <a:spcPct val="90000"/>
              </a:lnSpc>
            </a:pPr>
            <a:r>
              <a:rPr lang="en-US" sz="2400" dirty="0" smtClean="0">
                <a:latin typeface="Georgia" pitchFamily="18" charset="0"/>
              </a:rPr>
              <a:t>Conversely, all of the limitations of the claim must be found in the alleged infringing product for infringement to occur </a:t>
            </a:r>
          </a:p>
          <a:p>
            <a:pPr lvl="1">
              <a:lnSpc>
                <a:spcPct val="90000"/>
              </a:lnSpc>
            </a:pPr>
            <a:r>
              <a:rPr lang="en-US" sz="2400" dirty="0" smtClean="0">
                <a:latin typeface="Georgia" pitchFamily="18" charset="0"/>
              </a:rPr>
              <a:t>If claim is ABCDE, products ABC, ABCE, and ABCDG do not infringe </a:t>
            </a:r>
          </a:p>
          <a:p>
            <a:pPr lvl="1">
              <a:lnSpc>
                <a:spcPct val="90000"/>
              </a:lnSpc>
            </a:pPr>
            <a:r>
              <a:rPr lang="en-US" sz="2400" dirty="0" smtClean="0">
                <a:latin typeface="Georgia" pitchFamily="18" charset="0"/>
              </a:rPr>
              <a:t>However, ABCDEF would infringe because it includes all of ABCDE plus something else</a:t>
            </a:r>
            <a:endParaRPr lang="en-US" sz="20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25</a:t>
            </a:fld>
            <a:endParaRPr lang="en-US" dirty="0"/>
          </a:p>
        </p:txBody>
      </p:sp>
    </p:spTree>
    <p:extLst>
      <p:ext uri="{BB962C8B-B14F-4D97-AF65-F5344CB8AC3E}">
        <p14:creationId xmlns:p14="http://schemas.microsoft.com/office/powerpoint/2010/main" val="752369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a:xfrm>
            <a:off x="1066800" y="207963"/>
            <a:ext cx="7607300" cy="935037"/>
          </a:xfrm>
        </p:spPr>
        <p:txBody>
          <a:bodyPr/>
          <a:lstStyle/>
          <a:p>
            <a:pPr algn="ctr" eaLnBrk="1" hangingPunct="1"/>
            <a:r>
              <a:rPr lang="en-US" dirty="0" smtClean="0">
                <a:latin typeface="Georgia" pitchFamily="18" charset="0"/>
              </a:rPr>
              <a:t>Patent Claims - 1</a:t>
            </a:r>
          </a:p>
        </p:txBody>
      </p:sp>
      <p:sp>
        <p:nvSpPr>
          <p:cNvPr id="46084" name="Content Placeholder 2"/>
          <p:cNvSpPr>
            <a:spLocks noGrp="1"/>
          </p:cNvSpPr>
          <p:nvPr>
            <p:ph idx="4294967295"/>
          </p:nvPr>
        </p:nvSpPr>
        <p:spPr>
          <a:xfrm>
            <a:off x="914400" y="1143000"/>
            <a:ext cx="7810500" cy="5181599"/>
          </a:xfrm>
        </p:spPr>
        <p:txBody>
          <a:bodyPr/>
          <a:lstStyle/>
          <a:p>
            <a:pPr eaLnBrk="1" hangingPunct="1">
              <a:spcBef>
                <a:spcPts val="0"/>
              </a:spcBef>
            </a:pPr>
            <a:r>
              <a:rPr lang="en-US" sz="2800" dirty="0" smtClean="0">
                <a:latin typeface="Georgia" pitchFamily="18" charset="0"/>
              </a:rPr>
              <a:t>Patents typically include many claims</a:t>
            </a:r>
          </a:p>
          <a:p>
            <a:pPr lvl="1">
              <a:spcBef>
                <a:spcPts val="0"/>
              </a:spcBef>
            </a:pPr>
            <a:r>
              <a:rPr lang="en-US" sz="2400" dirty="0" smtClean="0">
                <a:latin typeface="Georgia" pitchFamily="18" charset="0"/>
              </a:rPr>
              <a:t>Try to broaden coverage of your invention by claiming it in multiple ways</a:t>
            </a:r>
          </a:p>
          <a:p>
            <a:pPr>
              <a:spcBef>
                <a:spcPts val="0"/>
              </a:spcBef>
            </a:pPr>
            <a:r>
              <a:rPr lang="en-US" sz="2800" dirty="0" smtClean="0">
                <a:latin typeface="Georgia" pitchFamily="18" charset="0"/>
              </a:rPr>
              <a:t>Different claim types (System, Method, etc.)</a:t>
            </a:r>
          </a:p>
          <a:p>
            <a:pPr lvl="1">
              <a:spcBef>
                <a:spcPts val="0"/>
              </a:spcBef>
            </a:pPr>
            <a:r>
              <a:rPr lang="en-US" sz="2400" dirty="0" smtClean="0">
                <a:latin typeface="Georgia" pitchFamily="18" charset="0"/>
              </a:rPr>
              <a:t>Varying strengths and weaknesses</a:t>
            </a:r>
          </a:p>
          <a:p>
            <a:pPr lvl="1" eaLnBrk="1" hangingPunct="1">
              <a:spcBef>
                <a:spcPts val="0"/>
              </a:spcBef>
            </a:pPr>
            <a:r>
              <a:rPr lang="en-US" sz="2400" dirty="0" smtClean="0">
                <a:latin typeface="Georgia" pitchFamily="18" charset="0"/>
              </a:rPr>
              <a:t>Example - Must be performed entirely within US?</a:t>
            </a:r>
          </a:p>
          <a:p>
            <a:pPr lvl="2" eaLnBrk="1" hangingPunct="1">
              <a:spcBef>
                <a:spcPts val="0"/>
              </a:spcBef>
            </a:pPr>
            <a:r>
              <a:rPr lang="en-US" dirty="0" smtClean="0">
                <a:latin typeface="Georgia" pitchFamily="18" charset="0"/>
              </a:rPr>
              <a:t>Method = yes, System = no</a:t>
            </a:r>
          </a:p>
          <a:p>
            <a:pPr lvl="1" eaLnBrk="1" hangingPunct="1">
              <a:spcBef>
                <a:spcPts val="0"/>
              </a:spcBef>
            </a:pPr>
            <a:r>
              <a:rPr lang="en-US" sz="2400" dirty="0" smtClean="0">
                <a:latin typeface="Georgia" pitchFamily="18" charset="0"/>
              </a:rPr>
              <a:t>Method claims are generally thought to be broader</a:t>
            </a:r>
          </a:p>
          <a:p>
            <a:pPr lvl="1" eaLnBrk="1" hangingPunct="1">
              <a:spcBef>
                <a:spcPts val="0"/>
              </a:spcBef>
            </a:pPr>
            <a:r>
              <a:rPr lang="en-US" sz="2400" dirty="0" smtClean="0">
                <a:latin typeface="Georgia" pitchFamily="18" charset="0"/>
              </a:rPr>
              <a:t>System claims may be harder to invalidate</a:t>
            </a:r>
          </a:p>
          <a:p>
            <a:pPr>
              <a:spcBef>
                <a:spcPts val="0"/>
              </a:spcBef>
            </a:pPr>
            <a:r>
              <a:rPr lang="en-US" sz="2800" dirty="0">
                <a:latin typeface="Georgia" pitchFamily="18" charset="0"/>
              </a:rPr>
              <a:t>Only a single claim of a patent needs to be infringed for full damages</a:t>
            </a:r>
          </a:p>
          <a:p>
            <a:pPr lvl="1">
              <a:spcBef>
                <a:spcPts val="0"/>
              </a:spcBef>
            </a:pPr>
            <a:r>
              <a:rPr lang="en-US" sz="2400" dirty="0">
                <a:latin typeface="Georgia" pitchFamily="18" charset="0"/>
              </a:rPr>
              <a:t>Damages do not </a:t>
            </a:r>
            <a:r>
              <a:rPr lang="en-US" sz="2400" dirty="0" smtClean="0">
                <a:latin typeface="Georgia" pitchFamily="18" charset="0"/>
              </a:rPr>
              <a:t>increase </a:t>
            </a:r>
            <a:r>
              <a:rPr lang="en-US" sz="2400" dirty="0">
                <a:latin typeface="Georgia" pitchFamily="18" charset="0"/>
              </a:rPr>
              <a:t>if multiple claims </a:t>
            </a:r>
            <a:r>
              <a:rPr lang="en-US" sz="2400" dirty="0" smtClean="0">
                <a:latin typeface="Georgia" pitchFamily="18" charset="0"/>
              </a:rPr>
              <a:t>are infringed</a:t>
            </a:r>
            <a:endParaRPr lang="en-US" sz="2400" dirty="0">
              <a:latin typeface="Georgia" pitchFamily="18" charset="0"/>
            </a:endParaRPr>
          </a:p>
          <a:p>
            <a:pPr lvl="1" eaLnBrk="1" hangingPunct="1">
              <a:spcBef>
                <a:spcPts val="0"/>
              </a:spcBef>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26</a:t>
            </a:fld>
            <a:endParaRPr lang="en-US" dirty="0"/>
          </a:p>
        </p:txBody>
      </p:sp>
    </p:spTree>
    <p:extLst>
      <p:ext uri="{BB962C8B-B14F-4D97-AF65-F5344CB8AC3E}">
        <p14:creationId xmlns:p14="http://schemas.microsoft.com/office/powerpoint/2010/main" val="1031584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a:xfrm>
            <a:off x="914400" y="207963"/>
            <a:ext cx="7759700" cy="941387"/>
          </a:xfrm>
        </p:spPr>
        <p:txBody>
          <a:bodyPr/>
          <a:lstStyle/>
          <a:p>
            <a:pPr algn="ctr" eaLnBrk="1" hangingPunct="1"/>
            <a:r>
              <a:rPr lang="en-US" dirty="0" smtClean="0">
                <a:latin typeface="Georgia" pitchFamily="18" charset="0"/>
              </a:rPr>
              <a:t>Patent Claims - 2</a:t>
            </a:r>
          </a:p>
        </p:txBody>
      </p:sp>
      <p:sp>
        <p:nvSpPr>
          <p:cNvPr id="48132" name="Content Placeholder 2"/>
          <p:cNvSpPr>
            <a:spLocks noGrp="1"/>
          </p:cNvSpPr>
          <p:nvPr>
            <p:ph idx="4294967295"/>
          </p:nvPr>
        </p:nvSpPr>
        <p:spPr>
          <a:xfrm>
            <a:off x="914400" y="1059762"/>
            <a:ext cx="7772400" cy="5036237"/>
          </a:xfrm>
        </p:spPr>
        <p:txBody>
          <a:bodyPr/>
          <a:lstStyle/>
          <a:p>
            <a:pPr eaLnBrk="1" hangingPunct="1">
              <a:spcBef>
                <a:spcPts val="0"/>
              </a:spcBef>
            </a:pPr>
            <a:r>
              <a:rPr lang="en-US" sz="2800" dirty="0" smtClean="0">
                <a:latin typeface="Georgia" pitchFamily="18" charset="0"/>
              </a:rPr>
              <a:t>In general, the shorter the claim (fewer elements), the broader the claim</a:t>
            </a:r>
          </a:p>
          <a:p>
            <a:pPr lvl="1" eaLnBrk="1" hangingPunct="1">
              <a:spcBef>
                <a:spcPts val="0"/>
              </a:spcBef>
            </a:pPr>
            <a:r>
              <a:rPr lang="en-US" sz="2400" dirty="0" smtClean="0">
                <a:latin typeface="Georgia" pitchFamily="18" charset="0"/>
              </a:rPr>
              <a:t>Broader claim may be more valuable because it locks away a larger scope</a:t>
            </a:r>
          </a:p>
          <a:p>
            <a:pPr lvl="1" eaLnBrk="1" hangingPunct="1">
              <a:spcBef>
                <a:spcPts val="0"/>
              </a:spcBef>
            </a:pPr>
            <a:r>
              <a:rPr lang="en-US" sz="2400" dirty="0" smtClean="0">
                <a:latin typeface="Georgia" pitchFamily="18" charset="0"/>
              </a:rPr>
              <a:t>May be more vulnerable to invalidity attack</a:t>
            </a:r>
          </a:p>
          <a:p>
            <a:pPr eaLnBrk="1" hangingPunct="1">
              <a:spcBef>
                <a:spcPts val="0"/>
              </a:spcBef>
            </a:pPr>
            <a:r>
              <a:rPr lang="en-US" sz="2800" dirty="0" smtClean="0">
                <a:latin typeface="Georgia" pitchFamily="18" charset="0"/>
              </a:rPr>
              <a:t>File Continuations - get more patents! </a:t>
            </a:r>
            <a:endParaRPr lang="en-US" sz="2800" dirty="0">
              <a:latin typeface="Georgia" pitchFamily="18" charset="0"/>
            </a:endParaRPr>
          </a:p>
          <a:p>
            <a:pPr lvl="1">
              <a:spcBef>
                <a:spcPts val="0"/>
              </a:spcBef>
            </a:pPr>
            <a:r>
              <a:rPr lang="en-US" sz="2400" dirty="0" smtClean="0">
                <a:latin typeface="Georgia" pitchFamily="18" charset="0"/>
              </a:rPr>
              <a:t>Most patent applications are 1:N rather than 1:1</a:t>
            </a:r>
          </a:p>
          <a:p>
            <a:pPr lvl="1" eaLnBrk="1" hangingPunct="1">
              <a:spcBef>
                <a:spcPts val="0"/>
              </a:spcBef>
            </a:pPr>
            <a:r>
              <a:rPr lang="en-US" sz="2400" dirty="0" smtClean="0">
                <a:latin typeface="Georgia" pitchFamily="18" charset="0"/>
              </a:rPr>
              <a:t>Often have several issued continuations with later claims having broader scope</a:t>
            </a:r>
          </a:p>
          <a:p>
            <a:pPr lvl="1" eaLnBrk="1" hangingPunct="1">
              <a:spcBef>
                <a:spcPts val="0"/>
              </a:spcBef>
            </a:pPr>
            <a:r>
              <a:rPr lang="en-US" sz="2400" dirty="0" smtClean="0">
                <a:latin typeface="Georgia" pitchFamily="18" charset="0"/>
              </a:rPr>
              <a:t>Can keep a continuation pending to introduce new claims directed to competitor’s embodiment –BUT! all claim elements must be supported by the original specification</a:t>
            </a:r>
          </a:p>
          <a:p>
            <a:pPr eaLnBrk="1" hangingPunct="1">
              <a:spcBef>
                <a:spcPts val="0"/>
              </a:spcBef>
              <a:buFont typeface="Arial" charset="0"/>
              <a:buNone/>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27</a:t>
            </a:fld>
            <a:endParaRPr lang="en-US" dirty="0"/>
          </a:p>
        </p:txBody>
      </p:sp>
    </p:spTree>
    <p:extLst>
      <p:ext uri="{BB962C8B-B14F-4D97-AF65-F5344CB8AC3E}">
        <p14:creationId xmlns:p14="http://schemas.microsoft.com/office/powerpoint/2010/main" val="3496478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a:xfrm>
            <a:off x="914400" y="207963"/>
            <a:ext cx="7759700" cy="941387"/>
          </a:xfrm>
        </p:spPr>
        <p:txBody>
          <a:bodyPr/>
          <a:lstStyle/>
          <a:p>
            <a:pPr algn="ctr" eaLnBrk="1" hangingPunct="1"/>
            <a:r>
              <a:rPr lang="en-US" dirty="0" smtClean="0">
                <a:latin typeface="Georgia" pitchFamily="18" charset="0"/>
              </a:rPr>
              <a:t>Litigating a Patent</a:t>
            </a:r>
          </a:p>
        </p:txBody>
      </p:sp>
      <p:sp>
        <p:nvSpPr>
          <p:cNvPr id="48132" name="Content Placeholder 2"/>
          <p:cNvSpPr>
            <a:spLocks noGrp="1"/>
          </p:cNvSpPr>
          <p:nvPr>
            <p:ph idx="4294967295"/>
          </p:nvPr>
        </p:nvSpPr>
        <p:spPr>
          <a:xfrm>
            <a:off x="990600" y="1066800"/>
            <a:ext cx="7924800" cy="5036237"/>
          </a:xfrm>
        </p:spPr>
        <p:txBody>
          <a:bodyPr/>
          <a:lstStyle/>
          <a:p>
            <a:pPr>
              <a:spcBef>
                <a:spcPts val="0"/>
              </a:spcBef>
            </a:pPr>
            <a:r>
              <a:rPr lang="en-US" sz="2400" dirty="0" smtClean="0">
                <a:latin typeface="Georgia" pitchFamily="18" charset="0"/>
              </a:rPr>
              <a:t>Patents can be invalidated at trial</a:t>
            </a:r>
          </a:p>
          <a:p>
            <a:pPr lvl="1">
              <a:spcBef>
                <a:spcPts val="0"/>
              </a:spcBef>
            </a:pPr>
            <a:r>
              <a:rPr lang="en-US" sz="2000" dirty="0">
                <a:latin typeface="Georgia" pitchFamily="18" charset="0"/>
              </a:rPr>
              <a:t>The opposing counsel typically finds new </a:t>
            </a:r>
            <a:r>
              <a:rPr lang="en-US" sz="2000" dirty="0" smtClean="0">
                <a:latin typeface="Georgia" pitchFamily="18" charset="0"/>
              </a:rPr>
              <a:t>prior art </a:t>
            </a:r>
            <a:r>
              <a:rPr lang="en-US" sz="2000" dirty="0">
                <a:latin typeface="Georgia" pitchFamily="18" charset="0"/>
              </a:rPr>
              <a:t>not considered by the </a:t>
            </a:r>
            <a:r>
              <a:rPr lang="en-US" sz="2000" dirty="0" smtClean="0">
                <a:latin typeface="Georgia" pitchFamily="18" charset="0"/>
              </a:rPr>
              <a:t>Examiner</a:t>
            </a:r>
          </a:p>
          <a:p>
            <a:pPr lvl="2">
              <a:spcBef>
                <a:spcPts val="0"/>
              </a:spcBef>
            </a:pPr>
            <a:r>
              <a:rPr lang="en-US" sz="2000" dirty="0" smtClean="0">
                <a:latin typeface="Georgia" pitchFamily="18" charset="0"/>
              </a:rPr>
              <a:t>The Examiner only spends $1820 worth of time to find prior art, but the company being sued may spend millions</a:t>
            </a:r>
            <a:endParaRPr lang="en-US" sz="2000" dirty="0">
              <a:latin typeface="Georgia" pitchFamily="18" charset="0"/>
            </a:endParaRPr>
          </a:p>
          <a:p>
            <a:pPr lvl="1">
              <a:spcBef>
                <a:spcPts val="0"/>
              </a:spcBef>
            </a:pPr>
            <a:r>
              <a:rPr lang="en-US" sz="2000" dirty="0">
                <a:latin typeface="Georgia" pitchFamily="18" charset="0"/>
              </a:rPr>
              <a:t>The new art may be used to “second guess” the </a:t>
            </a:r>
            <a:r>
              <a:rPr lang="en-US" sz="2000" dirty="0" smtClean="0">
                <a:latin typeface="Georgia" pitchFamily="18" charset="0"/>
              </a:rPr>
              <a:t>PTO and invalidate patent – Ex. –it may lack novelty or be obvious</a:t>
            </a:r>
          </a:p>
          <a:p>
            <a:pPr lvl="1">
              <a:spcBef>
                <a:spcPts val="0"/>
              </a:spcBef>
            </a:pPr>
            <a:r>
              <a:rPr lang="en-US" sz="2000" dirty="0" smtClean="0">
                <a:latin typeface="Georgia" pitchFamily="18" charset="0"/>
              </a:rPr>
              <a:t>“Clear and convincing” standard – not “beyond a reasonable doubt” or “more likely than not” gives </a:t>
            </a:r>
            <a:r>
              <a:rPr lang="en-US" sz="2000" u="sng" dirty="0" smtClean="0">
                <a:latin typeface="Georgia" pitchFamily="18" charset="0"/>
              </a:rPr>
              <a:t>some</a:t>
            </a:r>
            <a:r>
              <a:rPr lang="en-US" sz="2000" dirty="0" smtClean="0">
                <a:latin typeface="Georgia" pitchFamily="18" charset="0"/>
              </a:rPr>
              <a:t> deference to PTO</a:t>
            </a:r>
          </a:p>
          <a:p>
            <a:pPr lvl="1">
              <a:spcBef>
                <a:spcPts val="0"/>
              </a:spcBef>
            </a:pPr>
            <a:r>
              <a:rPr lang="en-US" sz="2000" dirty="0" smtClean="0">
                <a:latin typeface="Georgia" pitchFamily="18" charset="0"/>
              </a:rPr>
              <a:t>Willful infringement can treble damages</a:t>
            </a:r>
          </a:p>
          <a:p>
            <a:pPr lvl="2">
              <a:spcBef>
                <a:spcPts val="0"/>
              </a:spcBef>
            </a:pPr>
            <a:r>
              <a:rPr lang="en-US" sz="2000" dirty="0" smtClean="0">
                <a:latin typeface="Georgia" pitchFamily="18" charset="0"/>
              </a:rPr>
              <a:t>Defeat with Opinion of Counsel</a:t>
            </a:r>
          </a:p>
          <a:p>
            <a:pPr>
              <a:spcBef>
                <a:spcPts val="0"/>
              </a:spcBef>
            </a:pPr>
            <a:r>
              <a:rPr lang="en-US" sz="2400" dirty="0" smtClean="0">
                <a:latin typeface="Georgia" pitchFamily="18" charset="0"/>
              </a:rPr>
              <a:t>If you are </a:t>
            </a:r>
            <a:r>
              <a:rPr lang="en-US" sz="2400" dirty="0">
                <a:latin typeface="Georgia" pitchFamily="18" charset="0"/>
              </a:rPr>
              <a:t>sued, fight back using both invalidity and non-infringement arguments</a:t>
            </a:r>
          </a:p>
          <a:p>
            <a:pPr lvl="1">
              <a:spcBef>
                <a:spcPts val="0"/>
              </a:spcBef>
            </a:pPr>
            <a:r>
              <a:rPr lang="en-US" sz="2000" dirty="0">
                <a:latin typeface="Georgia" pitchFamily="18" charset="0"/>
              </a:rPr>
              <a:t>You win by establishing </a:t>
            </a:r>
            <a:r>
              <a:rPr lang="en-US" sz="2000" u="sng" dirty="0" smtClean="0">
                <a:latin typeface="Georgia" pitchFamily="18" charset="0"/>
              </a:rPr>
              <a:t>either</a:t>
            </a:r>
            <a:r>
              <a:rPr lang="en-US" sz="2000" dirty="0" smtClean="0">
                <a:latin typeface="Georgia" pitchFamily="18" charset="0"/>
              </a:rPr>
              <a:t>: </a:t>
            </a:r>
          </a:p>
          <a:p>
            <a:pPr lvl="2">
              <a:spcBef>
                <a:spcPts val="0"/>
              </a:spcBef>
            </a:pPr>
            <a:r>
              <a:rPr lang="en-US" sz="2000" dirty="0" smtClean="0">
                <a:latin typeface="Georgia" pitchFamily="18" charset="0"/>
              </a:rPr>
              <a:t>(</a:t>
            </a:r>
            <a:r>
              <a:rPr lang="en-US" sz="2000" dirty="0">
                <a:latin typeface="Georgia" pitchFamily="18" charset="0"/>
              </a:rPr>
              <a:t>a) their patent is invalid, or </a:t>
            </a:r>
            <a:endParaRPr lang="en-US" sz="2000" dirty="0" smtClean="0">
              <a:latin typeface="Georgia" pitchFamily="18" charset="0"/>
            </a:endParaRPr>
          </a:p>
          <a:p>
            <a:pPr lvl="2">
              <a:spcBef>
                <a:spcPts val="0"/>
              </a:spcBef>
            </a:pPr>
            <a:r>
              <a:rPr lang="en-US" sz="2000" dirty="0" smtClean="0">
                <a:latin typeface="Georgia" pitchFamily="18" charset="0"/>
              </a:rPr>
              <a:t>(</a:t>
            </a:r>
            <a:r>
              <a:rPr lang="en-US" sz="2000" dirty="0">
                <a:latin typeface="Georgia" pitchFamily="18" charset="0"/>
              </a:rPr>
              <a:t>b) your product does not infringe their claims</a:t>
            </a:r>
          </a:p>
          <a:p>
            <a:pPr eaLnBrk="1" hangingPunct="1">
              <a:lnSpc>
                <a:spcPct val="90000"/>
              </a:lnSpc>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28</a:t>
            </a:fld>
            <a:endParaRPr lang="en-US" dirty="0"/>
          </a:p>
        </p:txBody>
      </p:sp>
    </p:spTree>
    <p:extLst>
      <p:ext uri="{BB962C8B-B14F-4D97-AF65-F5344CB8AC3E}">
        <p14:creationId xmlns:p14="http://schemas.microsoft.com/office/powerpoint/2010/main" val="2980390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US" sz="5400" dirty="0" smtClean="0">
                <a:latin typeface="Georgia" pitchFamily="18" charset="0"/>
              </a:rPr>
              <a:t> </a:t>
            </a:r>
          </a:p>
        </p:txBody>
      </p:sp>
      <p:sp>
        <p:nvSpPr>
          <p:cNvPr id="59395" name="Rectangle 3"/>
          <p:cNvSpPr>
            <a:spLocks noGrp="1"/>
          </p:cNvSpPr>
          <p:nvPr>
            <p:ph type="body" idx="4294967295"/>
          </p:nvPr>
        </p:nvSpPr>
        <p:spPr>
          <a:xfrm>
            <a:off x="914400" y="1104592"/>
            <a:ext cx="7848600" cy="4953000"/>
          </a:xfrm>
        </p:spPr>
        <p:txBody>
          <a:bodyPr/>
          <a:lstStyle/>
          <a:p>
            <a:pPr>
              <a:lnSpc>
                <a:spcPct val="90000"/>
              </a:lnSpc>
            </a:pPr>
            <a:r>
              <a:rPr lang="en-US" sz="2800" dirty="0" smtClean="0">
                <a:latin typeface="Georgia" pitchFamily="18" charset="0"/>
              </a:rPr>
              <a:t>Filing =“Patent Pending” </a:t>
            </a:r>
          </a:p>
          <a:p>
            <a:pPr lvl="1">
              <a:lnSpc>
                <a:spcPct val="90000"/>
              </a:lnSpc>
            </a:pPr>
            <a:r>
              <a:rPr lang="en-US" sz="2000" dirty="0" smtClean="0">
                <a:latin typeface="Georgia" pitchFamily="18" charset="0"/>
              </a:rPr>
              <a:t>Can’t sue yet – Can only sue with issued patent</a:t>
            </a:r>
          </a:p>
          <a:p>
            <a:pPr lvl="1">
              <a:lnSpc>
                <a:spcPct val="90000"/>
              </a:lnSpc>
            </a:pPr>
            <a:r>
              <a:rPr lang="en-US" sz="2000" dirty="0" smtClean="0">
                <a:latin typeface="Georgia" pitchFamily="18" charset="0"/>
              </a:rPr>
              <a:t>Filing a patent application with the PTO is said to be “prosecuting a patent” and the process is often called “patent prosecution.” </a:t>
            </a:r>
          </a:p>
          <a:p>
            <a:pPr lvl="1">
              <a:lnSpc>
                <a:spcPct val="90000"/>
              </a:lnSpc>
            </a:pPr>
            <a:r>
              <a:rPr lang="en-US" sz="2000" dirty="0" smtClean="0">
                <a:latin typeface="Georgia" pitchFamily="18" charset="0"/>
              </a:rPr>
              <a:t>No rights to enforce patent until issuance</a:t>
            </a:r>
          </a:p>
          <a:p>
            <a:pPr>
              <a:lnSpc>
                <a:spcPct val="90000"/>
              </a:lnSpc>
            </a:pPr>
            <a:r>
              <a:rPr lang="en-US" sz="2400" dirty="0" smtClean="0">
                <a:latin typeface="Georgia" pitchFamily="18" charset="0"/>
              </a:rPr>
              <a:t>Term of patent is 20 years from its effective filing date (date of first filing in the chain, AKA date of priority)  </a:t>
            </a:r>
          </a:p>
          <a:p>
            <a:pPr lvl="1">
              <a:lnSpc>
                <a:spcPct val="90000"/>
              </a:lnSpc>
            </a:pPr>
            <a:r>
              <a:rPr lang="en-US" sz="2000" dirty="0" smtClean="0">
                <a:latin typeface="Georgia" pitchFamily="18" charset="0"/>
              </a:rPr>
              <a:t>But!  takes 3-5 years to issue as a patent right thus providing an enforceable term of approximately 15-17 years</a:t>
            </a:r>
          </a:p>
          <a:p>
            <a:pPr lvl="1">
              <a:lnSpc>
                <a:spcPct val="90000"/>
              </a:lnSpc>
            </a:pPr>
            <a:r>
              <a:rPr lang="en-US" sz="2000" dirty="0" smtClean="0">
                <a:latin typeface="Georgia" pitchFamily="18" charset="0"/>
              </a:rPr>
              <a:t>Also, often have chains of continuations with claims of different scopes or directed to different subcomponents of the invention</a:t>
            </a:r>
          </a:p>
          <a:p>
            <a:pPr lvl="2">
              <a:lnSpc>
                <a:spcPct val="90000"/>
              </a:lnSpc>
            </a:pPr>
            <a:r>
              <a:rPr lang="en-US" sz="2000" dirty="0">
                <a:latin typeface="Georgia" pitchFamily="18" charset="0"/>
              </a:rPr>
              <a:t>A</a:t>
            </a:r>
            <a:r>
              <a:rPr lang="en-US" sz="2000" dirty="0" smtClean="0">
                <a:latin typeface="Georgia" pitchFamily="18" charset="0"/>
              </a:rPr>
              <a:t>ll expire on the same date, 20 years from the first one’s filing date (priority date)</a:t>
            </a:r>
          </a:p>
          <a:p>
            <a:pPr marL="457200" lvl="1" indent="0">
              <a:lnSpc>
                <a:spcPct val="90000"/>
              </a:lnSpc>
              <a:buNone/>
            </a:pPr>
            <a:endParaRPr lang="en-US" sz="2400" dirty="0" smtClean="0">
              <a:latin typeface="Georgia" pitchFamily="18" charset="0"/>
            </a:endParaRPr>
          </a:p>
        </p:txBody>
      </p:sp>
      <p:sp>
        <p:nvSpPr>
          <p:cNvPr id="59396" name="Rectangle 4"/>
          <p:cNvSpPr>
            <a:spLocks noChangeArrowheads="1"/>
          </p:cNvSpPr>
          <p:nvPr/>
        </p:nvSpPr>
        <p:spPr bwMode="auto">
          <a:xfrm>
            <a:off x="762000" y="228600"/>
            <a:ext cx="7772400" cy="762000"/>
          </a:xfrm>
          <a:prstGeom prst="rect">
            <a:avLst/>
          </a:prstGeom>
          <a:noFill/>
          <a:ln w="9525">
            <a:noFill/>
            <a:miter lim="800000"/>
            <a:headEnd/>
            <a:tailEnd/>
          </a:ln>
        </p:spPr>
        <p:txBody>
          <a:bodyPr anchor="ctr"/>
          <a:lstStyle/>
          <a:p>
            <a:pPr algn="ctr" eaLnBrk="0" hangingPunct="0"/>
            <a:r>
              <a:rPr lang="en-US" sz="4400" dirty="0">
                <a:solidFill>
                  <a:srgbClr val="F58622"/>
                </a:solidFill>
                <a:latin typeface="Georgia" pitchFamily="18" charset="0"/>
              </a:rPr>
              <a:t>Patent Term</a:t>
            </a:r>
          </a:p>
        </p:txBody>
      </p:sp>
      <p:sp>
        <p:nvSpPr>
          <p:cNvPr id="59397" name="Rectangle 5"/>
          <p:cNvSpPr>
            <a:spLocks noChangeArrowheads="1"/>
          </p:cNvSpPr>
          <p:nvPr/>
        </p:nvSpPr>
        <p:spPr bwMode="auto">
          <a:xfrm>
            <a:off x="4546600" y="6008688"/>
            <a:ext cx="233363" cy="250825"/>
          </a:xfrm>
          <a:prstGeom prst="rect">
            <a:avLst/>
          </a:prstGeom>
          <a:noFill/>
          <a:ln w="9525">
            <a:noFill/>
            <a:miter lim="800000"/>
            <a:headEnd/>
            <a:tailEnd/>
          </a:ln>
        </p:spPr>
        <p:txBody>
          <a:bodyPr wrap="none">
            <a:spAutoFit/>
          </a:bodyPr>
          <a:lstStyle/>
          <a:p>
            <a:pPr>
              <a:lnSpc>
                <a:spcPct val="80000"/>
              </a:lnSpc>
              <a:spcBef>
                <a:spcPct val="20000"/>
              </a:spcBef>
              <a:buClr>
                <a:schemeClr val="bg1"/>
              </a:buClr>
              <a:buSzPct val="80000"/>
              <a:buFontTx/>
              <a:buChar char="•"/>
            </a:pPr>
            <a:endParaRPr lang="en-US" sz="1300">
              <a:solidFill>
                <a:schemeClr val="bg1"/>
              </a:solidFill>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29</a:t>
            </a:fld>
            <a:endParaRPr lang="en-US" dirty="0"/>
          </a:p>
        </p:txBody>
      </p:sp>
    </p:spTree>
    <p:extLst>
      <p:ext uri="{BB962C8B-B14F-4D97-AF65-F5344CB8AC3E}">
        <p14:creationId xmlns:p14="http://schemas.microsoft.com/office/powerpoint/2010/main" val="404245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r>
              <a:rPr lang="en-US" dirty="0" smtClean="0">
                <a:latin typeface="Georgia" panose="02040502050405020303" pitchFamily="18" charset="0"/>
              </a:rPr>
              <a:t>Who is Joe Barich?</a:t>
            </a:r>
            <a:endParaRPr lang="en-US" dirty="0">
              <a:latin typeface="Georgia" panose="02040502050405020303" pitchFamily="18" charset="0"/>
            </a:endParaRPr>
          </a:p>
        </p:txBody>
      </p:sp>
      <p:sp>
        <p:nvSpPr>
          <p:cNvPr id="5" name="Content Placeholder 4"/>
          <p:cNvSpPr>
            <a:spLocks noGrp="1"/>
          </p:cNvSpPr>
          <p:nvPr>
            <p:ph idx="13"/>
          </p:nvPr>
        </p:nvSpPr>
        <p:spPr>
          <a:xfrm>
            <a:off x="990600" y="914400"/>
            <a:ext cx="7696200" cy="5791200"/>
          </a:xfrm>
        </p:spPr>
        <p:txBody>
          <a:bodyPr>
            <a:normAutofit fontScale="77500" lnSpcReduction="20000"/>
          </a:bodyPr>
          <a:lstStyle/>
          <a:p>
            <a:pPr>
              <a:lnSpc>
                <a:spcPct val="120000"/>
              </a:lnSpc>
              <a:spcBef>
                <a:spcPts val="0"/>
              </a:spcBef>
              <a:spcAft>
                <a:spcPts val="300"/>
              </a:spcAft>
            </a:pPr>
            <a:r>
              <a:rPr lang="en-US" altLang="en-US" sz="3100" dirty="0" smtClean="0">
                <a:latin typeface="Georgia" panose="02040502050405020303" pitchFamily="18" charset="0"/>
              </a:rPr>
              <a:t>U. of Illinois BS, MS Electrical Engineering</a:t>
            </a:r>
          </a:p>
          <a:p>
            <a:pPr>
              <a:lnSpc>
                <a:spcPct val="120000"/>
              </a:lnSpc>
              <a:spcBef>
                <a:spcPts val="0"/>
              </a:spcBef>
              <a:spcAft>
                <a:spcPts val="300"/>
              </a:spcAft>
            </a:pPr>
            <a:r>
              <a:rPr lang="en-US" altLang="en-US" sz="3100" dirty="0" smtClean="0">
                <a:latin typeface="Georgia" panose="02040502050405020303" pitchFamily="18" charset="0"/>
              </a:rPr>
              <a:t>Boston College JD</a:t>
            </a:r>
          </a:p>
          <a:p>
            <a:pPr>
              <a:lnSpc>
                <a:spcPct val="120000"/>
              </a:lnSpc>
              <a:spcBef>
                <a:spcPts val="0"/>
              </a:spcBef>
              <a:spcAft>
                <a:spcPts val="300"/>
              </a:spcAft>
            </a:pPr>
            <a:r>
              <a:rPr lang="en-US" altLang="en-US" sz="3100" dirty="0" smtClean="0">
                <a:latin typeface="Georgia" panose="02040502050405020303" pitchFamily="18" charset="0"/>
              </a:rPr>
              <a:t>25 </a:t>
            </a:r>
            <a:r>
              <a:rPr lang="en-US" altLang="en-US" sz="3100" dirty="0" smtClean="0">
                <a:latin typeface="Georgia" panose="02040502050405020303" pitchFamily="18" charset="0"/>
              </a:rPr>
              <a:t>years as an IP attorney</a:t>
            </a:r>
          </a:p>
          <a:p>
            <a:pPr lvl="1">
              <a:lnSpc>
                <a:spcPct val="120000"/>
              </a:lnSpc>
              <a:spcBef>
                <a:spcPts val="0"/>
              </a:spcBef>
              <a:spcAft>
                <a:spcPts val="300"/>
              </a:spcAft>
            </a:pPr>
            <a:r>
              <a:rPr lang="en-US" altLang="en-US" sz="2600" dirty="0" smtClean="0">
                <a:latin typeface="Georgia" panose="02040502050405020303" pitchFamily="18" charset="0"/>
              </a:rPr>
              <a:t>15 at large firm IP specialty firm</a:t>
            </a:r>
          </a:p>
          <a:p>
            <a:pPr lvl="1">
              <a:lnSpc>
                <a:spcPct val="120000"/>
              </a:lnSpc>
              <a:spcBef>
                <a:spcPts val="0"/>
              </a:spcBef>
              <a:spcAft>
                <a:spcPts val="300"/>
              </a:spcAft>
            </a:pPr>
            <a:r>
              <a:rPr lang="en-US" altLang="en-US" sz="2600" dirty="0" smtClean="0">
                <a:latin typeface="Georgia" panose="02040502050405020303" pitchFamily="18" charset="0"/>
              </a:rPr>
              <a:t>Founded Barich IP Law Group in 2013</a:t>
            </a:r>
          </a:p>
          <a:p>
            <a:pPr>
              <a:lnSpc>
                <a:spcPct val="120000"/>
              </a:lnSpc>
              <a:spcBef>
                <a:spcPts val="0"/>
              </a:spcBef>
              <a:spcAft>
                <a:spcPts val="300"/>
              </a:spcAft>
            </a:pPr>
            <a:r>
              <a:rPr lang="en-US" altLang="en-US" sz="3100" dirty="0" smtClean="0">
                <a:latin typeface="Georgia" panose="02040502050405020303" pitchFamily="18" charset="0"/>
              </a:rPr>
              <a:t>19 </a:t>
            </a:r>
            <a:r>
              <a:rPr lang="en-US" altLang="en-US" sz="3100" dirty="0" smtClean="0">
                <a:latin typeface="Georgia" panose="02040502050405020303" pitchFamily="18" charset="0"/>
              </a:rPr>
              <a:t>years as a Professor</a:t>
            </a:r>
          </a:p>
          <a:p>
            <a:pPr lvl="1">
              <a:lnSpc>
                <a:spcPct val="120000"/>
              </a:lnSpc>
              <a:spcBef>
                <a:spcPts val="0"/>
              </a:spcBef>
              <a:spcAft>
                <a:spcPts val="300"/>
              </a:spcAft>
            </a:pPr>
            <a:r>
              <a:rPr lang="en-US" altLang="en-US" sz="2600" dirty="0" smtClean="0">
                <a:latin typeface="Georgia" panose="02040502050405020303" pitchFamily="18" charset="0"/>
              </a:rPr>
              <a:t>Adjunct </a:t>
            </a:r>
            <a:r>
              <a:rPr lang="en-US" altLang="en-US" sz="2600" dirty="0">
                <a:latin typeface="Georgia" panose="02040502050405020303" pitchFamily="18" charset="0"/>
              </a:rPr>
              <a:t>Professor, </a:t>
            </a:r>
            <a:r>
              <a:rPr lang="en-US" altLang="en-US" sz="2600" dirty="0" smtClean="0">
                <a:latin typeface="Georgia" panose="02040502050405020303" pitchFamily="18" charset="0"/>
              </a:rPr>
              <a:t>U of I College of Law</a:t>
            </a:r>
          </a:p>
          <a:p>
            <a:pPr lvl="2">
              <a:lnSpc>
                <a:spcPct val="120000"/>
              </a:lnSpc>
              <a:spcBef>
                <a:spcPts val="0"/>
              </a:spcBef>
              <a:spcAft>
                <a:spcPts val="300"/>
              </a:spcAft>
            </a:pPr>
            <a:r>
              <a:rPr lang="en-US" altLang="en-US" sz="2600" dirty="0" smtClean="0">
                <a:latin typeface="Georgia" panose="02040502050405020303" pitchFamily="18" charset="0"/>
              </a:rPr>
              <a:t>Patent Prosecution, IP Clinic, Intro to IP</a:t>
            </a:r>
          </a:p>
          <a:p>
            <a:pPr lvl="1">
              <a:lnSpc>
                <a:spcPct val="120000"/>
              </a:lnSpc>
              <a:spcBef>
                <a:spcPts val="0"/>
              </a:spcBef>
              <a:spcAft>
                <a:spcPts val="300"/>
              </a:spcAft>
            </a:pPr>
            <a:r>
              <a:rPr lang="en-US" altLang="en-US" sz="2600" dirty="0" smtClean="0">
                <a:latin typeface="Georgia" panose="02040502050405020303" pitchFamily="18" charset="0"/>
              </a:rPr>
              <a:t>Lecturer, U of I College of Engineering</a:t>
            </a:r>
          </a:p>
          <a:p>
            <a:pPr lvl="2">
              <a:lnSpc>
                <a:spcPct val="120000"/>
              </a:lnSpc>
              <a:spcBef>
                <a:spcPts val="0"/>
              </a:spcBef>
              <a:spcAft>
                <a:spcPts val="300"/>
              </a:spcAft>
            </a:pPr>
            <a:r>
              <a:rPr lang="en-US" altLang="en-US" sz="2600" dirty="0" smtClean="0">
                <a:latin typeface="Georgia" panose="02040502050405020303" pitchFamily="18" charset="0"/>
              </a:rPr>
              <a:t>Engineering Law</a:t>
            </a:r>
          </a:p>
          <a:p>
            <a:pPr lvl="2">
              <a:lnSpc>
                <a:spcPct val="120000"/>
              </a:lnSpc>
              <a:spcBef>
                <a:spcPts val="0"/>
              </a:spcBef>
              <a:spcAft>
                <a:spcPts val="300"/>
              </a:spcAft>
            </a:pPr>
            <a:r>
              <a:rPr lang="en-US" altLang="en-US" sz="2600" dirty="0" smtClean="0">
                <a:latin typeface="Georgia" panose="02040502050405020303" pitchFamily="18" charset="0"/>
              </a:rPr>
              <a:t>Startups: Incorporation, Funding, Contracts, and IP</a:t>
            </a:r>
          </a:p>
          <a:p>
            <a:pPr lvl="1">
              <a:lnSpc>
                <a:spcPct val="120000"/>
              </a:lnSpc>
              <a:spcBef>
                <a:spcPts val="0"/>
              </a:spcBef>
              <a:spcAft>
                <a:spcPts val="300"/>
              </a:spcAft>
            </a:pPr>
            <a:r>
              <a:rPr lang="en-US" altLang="en-US" sz="2600" dirty="0" smtClean="0">
                <a:latin typeface="Georgia" panose="02040502050405020303" pitchFamily="18" charset="0"/>
              </a:rPr>
              <a:t>Senior Lecturer, U. of Wisconsin, Masters of Engineering Management Program</a:t>
            </a:r>
          </a:p>
          <a:p>
            <a:pPr lvl="2">
              <a:lnSpc>
                <a:spcPct val="120000"/>
              </a:lnSpc>
              <a:spcBef>
                <a:spcPts val="0"/>
              </a:spcBef>
              <a:spcAft>
                <a:spcPts val="300"/>
              </a:spcAft>
            </a:pPr>
            <a:r>
              <a:rPr lang="en-US" altLang="en-US" sz="2600" dirty="0" smtClean="0">
                <a:latin typeface="Georgia" panose="02040502050405020303" pitchFamily="18" charset="0"/>
              </a:rPr>
              <a:t>Engineering Law </a:t>
            </a:r>
            <a:endParaRPr lang="en-US" altLang="en-US" sz="2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a:t>
            </a:fld>
            <a:endParaRPr lang="en-US" dirty="0">
              <a:solidFill>
                <a:schemeClr val="tx2">
                  <a:lumMod val="75000"/>
                </a:schemeClr>
              </a:solidFill>
            </a:endParaRPr>
          </a:p>
        </p:txBody>
      </p:sp>
    </p:spTree>
    <p:extLst>
      <p:ext uri="{BB962C8B-B14F-4D97-AF65-F5344CB8AC3E}">
        <p14:creationId xmlns:p14="http://schemas.microsoft.com/office/powerpoint/2010/main" val="997797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1066800" y="207963"/>
            <a:ext cx="7607300" cy="1143000"/>
          </a:xfrm>
        </p:spPr>
        <p:txBody>
          <a:bodyPr/>
          <a:lstStyle/>
          <a:p>
            <a:pPr algn="ctr" eaLnBrk="1" hangingPunct="1"/>
            <a:r>
              <a:rPr lang="en-US" dirty="0" smtClean="0">
                <a:latin typeface="Georgia" pitchFamily="18" charset="0"/>
              </a:rPr>
              <a:t>Provisional Patent Application</a:t>
            </a:r>
          </a:p>
        </p:txBody>
      </p:sp>
      <p:sp>
        <p:nvSpPr>
          <p:cNvPr id="60420" name="Content Placeholder 2"/>
          <p:cNvSpPr>
            <a:spLocks noGrp="1"/>
          </p:cNvSpPr>
          <p:nvPr>
            <p:ph idx="4294967295"/>
          </p:nvPr>
        </p:nvSpPr>
        <p:spPr>
          <a:xfrm>
            <a:off x="990600" y="1143000"/>
            <a:ext cx="7734300" cy="5025787"/>
          </a:xfrm>
        </p:spPr>
        <p:txBody>
          <a:bodyPr/>
          <a:lstStyle/>
          <a:p>
            <a:pPr eaLnBrk="1" hangingPunct="1">
              <a:lnSpc>
                <a:spcPct val="90000"/>
              </a:lnSpc>
            </a:pPr>
            <a:r>
              <a:rPr lang="en-US" sz="2800" dirty="0" smtClean="0">
                <a:latin typeface="Georgia" pitchFamily="18" charset="0"/>
              </a:rPr>
              <a:t>Quick and less formal filing with PTO</a:t>
            </a:r>
          </a:p>
          <a:p>
            <a:pPr lvl="1" eaLnBrk="1" hangingPunct="1">
              <a:lnSpc>
                <a:spcPct val="90000"/>
              </a:lnSpc>
            </a:pPr>
            <a:r>
              <a:rPr lang="en-US" sz="2400" dirty="0" smtClean="0">
                <a:latin typeface="Georgia" pitchFamily="18" charset="0"/>
              </a:rPr>
              <a:t>Gives you a priority date (for subject matter disclosed) – essentially a placeholder</a:t>
            </a:r>
          </a:p>
          <a:p>
            <a:pPr lvl="1" eaLnBrk="1" hangingPunct="1">
              <a:lnSpc>
                <a:spcPct val="90000"/>
              </a:lnSpc>
            </a:pPr>
            <a:r>
              <a:rPr lang="en-US" sz="2400" dirty="0" smtClean="0">
                <a:latin typeface="Georgia" pitchFamily="18" charset="0"/>
              </a:rPr>
              <a:t>Good for avoiding a bar date</a:t>
            </a:r>
          </a:p>
          <a:p>
            <a:pPr lvl="1" eaLnBrk="1" hangingPunct="1">
              <a:lnSpc>
                <a:spcPct val="90000"/>
              </a:lnSpc>
            </a:pPr>
            <a:r>
              <a:rPr lang="en-US" sz="2400" dirty="0" smtClean="0">
                <a:latin typeface="Georgia" pitchFamily="18" charset="0"/>
              </a:rPr>
              <a:t>Still MUST be an enabling written description</a:t>
            </a:r>
          </a:p>
          <a:p>
            <a:pPr lvl="1" eaLnBrk="1" hangingPunct="1">
              <a:lnSpc>
                <a:spcPct val="90000"/>
              </a:lnSpc>
            </a:pPr>
            <a:r>
              <a:rPr lang="en-US" sz="2400" dirty="0" smtClean="0">
                <a:latin typeface="Georgia" pitchFamily="18" charset="0"/>
              </a:rPr>
              <a:t>Cheaper ($2-4K vs. $8-12K)</a:t>
            </a:r>
          </a:p>
          <a:p>
            <a:pPr lvl="1" eaLnBrk="1" hangingPunct="1">
              <a:lnSpc>
                <a:spcPct val="90000"/>
              </a:lnSpc>
            </a:pPr>
            <a:r>
              <a:rPr lang="en-US" sz="2400" dirty="0" smtClean="0">
                <a:latin typeface="Georgia" pitchFamily="18" charset="0"/>
              </a:rPr>
              <a:t>Only lasts for one year – must then file utility application or your provisional is abandoned</a:t>
            </a:r>
          </a:p>
          <a:p>
            <a:pPr lvl="1" eaLnBrk="1" hangingPunct="1">
              <a:lnSpc>
                <a:spcPct val="90000"/>
              </a:lnSpc>
            </a:pPr>
            <a:r>
              <a:rPr lang="en-US" sz="2400" dirty="0" smtClean="0">
                <a:latin typeface="Georgia" pitchFamily="18" charset="0"/>
              </a:rPr>
              <a:t>No “provisional </a:t>
            </a:r>
            <a:r>
              <a:rPr lang="en-US" sz="2400" u="sng" dirty="0" smtClean="0">
                <a:latin typeface="Georgia" pitchFamily="18" charset="0"/>
              </a:rPr>
              <a:t>patent</a:t>
            </a:r>
            <a:r>
              <a:rPr lang="en-US" sz="2400" dirty="0" smtClean="0">
                <a:latin typeface="Georgia" pitchFamily="18" charset="0"/>
              </a:rPr>
              <a:t>”!  Provisional </a:t>
            </a:r>
            <a:r>
              <a:rPr lang="en-US" sz="2400" u="sng" dirty="0" smtClean="0">
                <a:latin typeface="Georgia" pitchFamily="18" charset="0"/>
              </a:rPr>
              <a:t>Application</a:t>
            </a:r>
            <a:r>
              <a:rPr lang="en-US" sz="2400" dirty="0" smtClean="0">
                <a:latin typeface="Georgia" pitchFamily="18" charset="0"/>
              </a:rPr>
              <a:t>!</a:t>
            </a:r>
          </a:p>
          <a:p>
            <a:pPr eaLnBrk="1" hangingPunct="1">
              <a:lnSpc>
                <a:spcPct val="90000"/>
              </a:lnSpc>
            </a:pPr>
            <a:r>
              <a:rPr lang="en-US" sz="2400" dirty="0" smtClean="0">
                <a:latin typeface="Georgia" pitchFamily="18" charset="0"/>
              </a:rPr>
              <a:t>Often filed as “option” by inventor, then shop around and file utility if funded</a:t>
            </a:r>
          </a:p>
          <a:p>
            <a:pPr lvl="1" eaLnBrk="1" hangingPunct="1">
              <a:lnSpc>
                <a:spcPct val="90000"/>
              </a:lnSpc>
            </a:pPr>
            <a:r>
              <a:rPr lang="en-US" sz="2400" dirty="0" smtClean="0">
                <a:latin typeface="Georgia" pitchFamily="18" charset="0"/>
              </a:rPr>
              <a:t>One provisional can become many utility patent applications and </a:t>
            </a:r>
            <a:r>
              <a:rPr lang="en-US" sz="2400" i="1" dirty="0" smtClean="0">
                <a:latin typeface="Georgia" pitchFamily="18" charset="0"/>
              </a:rPr>
              <a:t>vice versa</a:t>
            </a:r>
            <a:endParaRPr lang="en-US"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30</a:t>
            </a:fld>
            <a:endParaRPr lang="en-US" dirty="0"/>
          </a:p>
        </p:txBody>
      </p:sp>
    </p:spTree>
    <p:extLst>
      <p:ext uri="{BB962C8B-B14F-4D97-AF65-F5344CB8AC3E}">
        <p14:creationId xmlns:p14="http://schemas.microsoft.com/office/powerpoint/2010/main" val="4107645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smtClean="0">
                <a:latin typeface="Georgia" pitchFamily="18" charset="0"/>
              </a:rPr>
              <a:t>Entrepreneur Patent Advice - 1</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smtClean="0">
                <a:latin typeface="Georgia" panose="02040502050405020303" pitchFamily="18" charset="0"/>
              </a:rPr>
              <a:t>There are a lot of “moving parts” here and mistakes are often not recoverable.</a:t>
            </a:r>
          </a:p>
          <a:p>
            <a:pPr lvl="1">
              <a:spcBef>
                <a:spcPts val="0"/>
              </a:spcBef>
            </a:pPr>
            <a:r>
              <a:rPr lang="en-US" sz="2000" dirty="0" smtClean="0">
                <a:latin typeface="Georgia" panose="02040502050405020303" pitchFamily="18" charset="0"/>
              </a:rPr>
              <a:t>Use patent-specialty counsel, not just General Counsel</a:t>
            </a:r>
          </a:p>
          <a:p>
            <a:pPr lvl="1">
              <a:spcBef>
                <a:spcPts val="0"/>
              </a:spcBef>
            </a:pPr>
            <a:r>
              <a:rPr lang="en-US" sz="2000" dirty="0" smtClean="0">
                <a:latin typeface="Georgia" panose="02040502050405020303" pitchFamily="18" charset="0"/>
              </a:rPr>
              <a:t>Communicate!  Ask for advice!</a:t>
            </a: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You might not know if something is patentable</a:t>
            </a:r>
          </a:p>
          <a:p>
            <a:pPr lvl="1">
              <a:spcBef>
                <a:spcPts val="0"/>
              </a:spcBef>
            </a:pPr>
            <a:r>
              <a:rPr lang="en-US" sz="2000" dirty="0" smtClean="0">
                <a:latin typeface="Georgia" panose="02040502050405020303" pitchFamily="18" charset="0"/>
              </a:rPr>
              <a:t>Inventors don’t know when they have invented something patentable – or even the basics of patent law</a:t>
            </a:r>
          </a:p>
          <a:p>
            <a:pPr lvl="1">
              <a:spcBef>
                <a:spcPts val="0"/>
              </a:spcBef>
            </a:pPr>
            <a:r>
              <a:rPr lang="en-US" sz="2000" dirty="0" smtClean="0">
                <a:latin typeface="Georgia" panose="02040502050405020303" pitchFamily="18" charset="0"/>
              </a:rPr>
              <a:t>Get it in front of your patent counsel</a:t>
            </a:r>
            <a:endParaRPr lang="en-US" sz="2000" dirty="0">
              <a:latin typeface="Georgia" panose="02040502050405020303" pitchFamily="18" charset="0"/>
            </a:endParaRPr>
          </a:p>
          <a:p>
            <a:pPr>
              <a:spcBef>
                <a:spcPts val="0"/>
              </a:spcBef>
            </a:pPr>
            <a:r>
              <a:rPr lang="en-US" sz="2400" dirty="0" smtClean="0">
                <a:latin typeface="Georgia" panose="02040502050405020303" pitchFamily="18" charset="0"/>
              </a:rPr>
              <a:t>Be aware of bar dates</a:t>
            </a:r>
          </a:p>
          <a:p>
            <a:pPr lvl="1">
              <a:spcBef>
                <a:spcPts val="0"/>
              </a:spcBef>
            </a:pPr>
            <a:r>
              <a:rPr lang="en-US" sz="2000" dirty="0" smtClean="0">
                <a:latin typeface="Georgia" panose="02040502050405020303" pitchFamily="18" charset="0"/>
              </a:rPr>
              <a:t>Disclosure OR Commercialization – NDA does not help with commercialization</a:t>
            </a:r>
          </a:p>
          <a:p>
            <a:pPr lvl="1">
              <a:spcBef>
                <a:spcPts val="0"/>
              </a:spcBef>
            </a:pPr>
            <a:r>
              <a:rPr lang="en-US" sz="2000" dirty="0" smtClean="0">
                <a:latin typeface="Georgia" panose="02040502050405020303" pitchFamily="18" charset="0"/>
              </a:rPr>
              <a:t>1 year in U.S. – No grace period in some countries outside US</a:t>
            </a:r>
          </a:p>
          <a:p>
            <a:pPr>
              <a:spcBef>
                <a:spcPts val="0"/>
              </a:spcBef>
            </a:pPr>
            <a:r>
              <a:rPr lang="en-US" sz="2400" dirty="0">
                <a:latin typeface="Georgia" panose="02040502050405020303" pitchFamily="18" charset="0"/>
              </a:rPr>
              <a:t>If something is unclear, bring it up right </a:t>
            </a:r>
            <a:r>
              <a:rPr lang="en-US" sz="2400" dirty="0" smtClean="0">
                <a:latin typeface="Georgia" panose="02040502050405020303" pitchFamily="18" charset="0"/>
              </a:rPr>
              <a:t>away – many patent aspects are date-dependent </a:t>
            </a:r>
            <a:endParaRPr lang="en-US" dirty="0">
              <a:latin typeface="Georgia" panose="02040502050405020303" pitchFamily="18" charset="0"/>
            </a:endParaRPr>
          </a:p>
          <a:p>
            <a:pPr lvl="1">
              <a:spcBef>
                <a:spcPts val="0"/>
              </a:spcBef>
            </a:pPr>
            <a:endParaRPr lang="en-US" sz="2000" dirty="0">
              <a:latin typeface="Georgia" panose="02040502050405020303" pitchFamily="18" charset="0"/>
            </a:endParaRPr>
          </a:p>
          <a:p>
            <a:pPr marL="457200" lvl="1" indent="0">
              <a:lnSpc>
                <a:spcPct val="90000"/>
              </a:lnSpc>
              <a:buNone/>
            </a:pPr>
            <a:endParaRPr lang="en-US" sz="2000"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31</a:t>
            </a:fld>
            <a:endParaRPr lang="en-US" dirty="0"/>
          </a:p>
        </p:txBody>
      </p:sp>
    </p:spTree>
    <p:extLst>
      <p:ext uri="{BB962C8B-B14F-4D97-AF65-F5344CB8AC3E}">
        <p14:creationId xmlns:p14="http://schemas.microsoft.com/office/powerpoint/2010/main" val="244826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a:latin typeface="Georgia" pitchFamily="18" charset="0"/>
              </a:rPr>
              <a:t>Entrepreneur Patent Advice </a:t>
            </a:r>
            <a:r>
              <a:rPr lang="en-US" sz="3600" dirty="0" smtClean="0">
                <a:latin typeface="Georgia" pitchFamily="18" charset="0"/>
              </a:rPr>
              <a:t>- 2</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a:latin typeface="Georgia" panose="02040502050405020303" pitchFamily="18" charset="0"/>
              </a:rPr>
              <a:t>F</a:t>
            </a:r>
            <a:r>
              <a:rPr lang="en-US" sz="2400" dirty="0" smtClean="0">
                <a:latin typeface="Georgia" panose="02040502050405020303" pitchFamily="18" charset="0"/>
              </a:rPr>
              <a:t>ile provisional applications</a:t>
            </a:r>
          </a:p>
          <a:p>
            <a:pPr lvl="1">
              <a:spcBef>
                <a:spcPts val="0"/>
              </a:spcBef>
            </a:pPr>
            <a:r>
              <a:rPr lang="en-US" sz="2000" dirty="0" smtClean="0">
                <a:latin typeface="Georgia" panose="02040502050405020303" pitchFamily="18" charset="0"/>
              </a:rPr>
              <a:t>Patent goes to the first to file.  You must have the earliest date.</a:t>
            </a:r>
            <a:endParaRPr lang="en-US" sz="2000" dirty="0">
              <a:latin typeface="Georgia" panose="02040502050405020303" pitchFamily="18" charset="0"/>
            </a:endParaRPr>
          </a:p>
          <a:p>
            <a:pPr lvl="1">
              <a:spcBef>
                <a:spcPts val="0"/>
              </a:spcBef>
            </a:pPr>
            <a:r>
              <a:rPr lang="en-US" sz="2000" dirty="0" smtClean="0">
                <a:latin typeface="Georgia" panose="02040502050405020303" pitchFamily="18" charset="0"/>
              </a:rPr>
              <a:t>Can file multiple </a:t>
            </a:r>
            <a:r>
              <a:rPr lang="en-US" sz="2000" dirty="0" err="1" smtClean="0">
                <a:latin typeface="Georgia" panose="02040502050405020303" pitchFamily="18" charset="0"/>
              </a:rPr>
              <a:t>provisionals</a:t>
            </a:r>
            <a:r>
              <a:rPr lang="en-US" sz="2000" dirty="0" smtClean="0">
                <a:latin typeface="Georgia" panose="02040502050405020303" pitchFamily="18" charset="0"/>
              </a:rPr>
              <a:t> as work progresses.</a:t>
            </a:r>
          </a:p>
          <a:p>
            <a:pPr>
              <a:spcBef>
                <a:spcPts val="0"/>
              </a:spcBef>
            </a:pPr>
            <a:r>
              <a:rPr lang="en-US" sz="2400" dirty="0" smtClean="0">
                <a:latin typeface="Georgia" panose="02040502050405020303" pitchFamily="18" charset="0"/>
              </a:rPr>
              <a:t>Document Ownership</a:t>
            </a:r>
          </a:p>
          <a:p>
            <a:pPr lvl="1">
              <a:spcBef>
                <a:spcPts val="0"/>
              </a:spcBef>
            </a:pPr>
            <a:r>
              <a:rPr lang="en-US" sz="2000" dirty="0" smtClean="0">
                <a:latin typeface="Georgia" panose="02040502050405020303" pitchFamily="18" charset="0"/>
              </a:rPr>
              <a:t>Inventors should explicitly assign their rights to the company.  Do not rely on the employee handbook.</a:t>
            </a:r>
          </a:p>
          <a:p>
            <a:pPr lvl="1">
              <a:spcBef>
                <a:spcPts val="0"/>
              </a:spcBef>
            </a:pPr>
            <a:r>
              <a:rPr lang="en-US" sz="2000" dirty="0" smtClean="0">
                <a:latin typeface="Georgia" panose="02040502050405020303" pitchFamily="18" charset="0"/>
              </a:rPr>
              <a:t>Watch out for unnamed co-inventor</a:t>
            </a:r>
          </a:p>
          <a:p>
            <a:pPr lvl="1">
              <a:spcBef>
                <a:spcPts val="0"/>
              </a:spcBef>
            </a:pPr>
            <a:r>
              <a:rPr lang="en-US" sz="2000" dirty="0" smtClean="0">
                <a:latin typeface="Georgia" panose="02040502050405020303" pitchFamily="18" charset="0"/>
              </a:rPr>
              <a:t>Make sure assignments are filed in PTO registry</a:t>
            </a:r>
            <a:endParaRPr lang="en-US" sz="2000" dirty="0">
              <a:latin typeface="Georgia" panose="02040502050405020303" pitchFamily="18" charset="0"/>
            </a:endParaRPr>
          </a:p>
          <a:p>
            <a:pPr>
              <a:spcBef>
                <a:spcPts val="0"/>
              </a:spcBef>
            </a:pPr>
            <a:r>
              <a:rPr lang="en-US" sz="2400" dirty="0" smtClean="0">
                <a:latin typeface="Georgia" panose="02040502050405020303" pitchFamily="18" charset="0"/>
              </a:rPr>
              <a:t>Consider rights outside U.S.</a:t>
            </a:r>
          </a:p>
          <a:p>
            <a:pPr lvl="1">
              <a:spcBef>
                <a:spcPts val="0"/>
              </a:spcBef>
            </a:pPr>
            <a:r>
              <a:rPr lang="en-US" sz="2000" dirty="0" smtClean="0">
                <a:latin typeface="Georgia" panose="02040502050405020303" pitchFamily="18" charset="0"/>
              </a:rPr>
              <a:t>Ask your patent counsel – Direct country filing, PCT</a:t>
            </a:r>
          </a:p>
          <a:p>
            <a:pPr>
              <a:spcBef>
                <a:spcPts val="0"/>
              </a:spcBef>
            </a:pPr>
            <a:r>
              <a:rPr lang="en-US" sz="2400" dirty="0" smtClean="0">
                <a:latin typeface="Georgia" panose="02040502050405020303" pitchFamily="18" charset="0"/>
              </a:rPr>
              <a:t>Maximize your rights with continuations</a:t>
            </a:r>
            <a:endParaRPr lang="en-US" sz="2400" dirty="0">
              <a:latin typeface="Georgia" panose="02040502050405020303" pitchFamily="18" charset="0"/>
            </a:endParaRPr>
          </a:p>
          <a:p>
            <a:pPr lvl="1">
              <a:spcBef>
                <a:spcPts val="0"/>
              </a:spcBef>
            </a:pPr>
            <a:r>
              <a:rPr lang="en-US" sz="2000" dirty="0" smtClean="0">
                <a:latin typeface="Georgia" panose="02040502050405020303" pitchFamily="18" charset="0"/>
              </a:rPr>
              <a:t>Can get better claims and be more flexible in enforcement</a:t>
            </a:r>
          </a:p>
          <a:p>
            <a:pPr>
              <a:spcBef>
                <a:spcPts val="0"/>
              </a:spcBef>
            </a:pPr>
            <a:r>
              <a:rPr lang="en-US" sz="2400" dirty="0" smtClean="0">
                <a:latin typeface="Georgia" panose="02040502050405020303" pitchFamily="18" charset="0"/>
              </a:rPr>
              <a:t>Periodically reevaluate your portfolio</a:t>
            </a:r>
          </a:p>
          <a:p>
            <a:pPr lvl="1">
              <a:spcBef>
                <a:spcPts val="0"/>
              </a:spcBef>
            </a:pPr>
            <a:r>
              <a:rPr lang="en-US" sz="2000" dirty="0" smtClean="0">
                <a:latin typeface="Georgia" panose="02040502050405020303" pitchFamily="18" charset="0"/>
              </a:rPr>
              <a:t>Keep conscious of costs and evaluate </a:t>
            </a:r>
            <a:r>
              <a:rPr lang="en-US" sz="2000" dirty="0">
                <a:latin typeface="Georgia" panose="02040502050405020303" pitchFamily="18" charset="0"/>
              </a:rPr>
              <a:t>for financial </a:t>
            </a:r>
            <a:r>
              <a:rPr lang="en-US" sz="2000" dirty="0" smtClean="0">
                <a:latin typeface="Georgia" panose="02040502050405020303" pitchFamily="18" charset="0"/>
              </a:rPr>
              <a:t>impact.  You might not need multiple continuations of a minor-value product</a:t>
            </a:r>
            <a:endParaRPr lang="en-US" sz="2000" dirty="0">
              <a:latin typeface="Georgia" panose="02040502050405020303" pitchFamily="18" charset="0"/>
            </a:endParaRPr>
          </a:p>
          <a:p>
            <a:pPr lvl="1">
              <a:spcBef>
                <a:spcPts val="0"/>
              </a:spcBef>
            </a:pPr>
            <a:endParaRPr lang="en-US" sz="2000" dirty="0" smtClean="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32</a:t>
            </a:fld>
            <a:endParaRPr lang="en-US" dirty="0"/>
          </a:p>
        </p:txBody>
      </p:sp>
    </p:spTree>
    <p:extLst>
      <p:ext uri="{BB962C8B-B14F-4D97-AF65-F5344CB8AC3E}">
        <p14:creationId xmlns:p14="http://schemas.microsoft.com/office/powerpoint/2010/main" val="3085396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463550"/>
            <a:ext cx="8229600" cy="450850"/>
          </a:xfrm>
        </p:spPr>
        <p:txBody>
          <a:bodyPr>
            <a:normAutofit/>
          </a:bodyPr>
          <a:lstStyle/>
          <a:p>
            <a:pPr algn="ctr"/>
            <a:r>
              <a:rPr lang="en-US" sz="3600" dirty="0">
                <a:latin typeface="Georgia" pitchFamily="18" charset="0"/>
              </a:rPr>
              <a:t>Entrepreneur Patent Advice </a:t>
            </a:r>
            <a:r>
              <a:rPr lang="en-US" sz="3600" dirty="0" smtClean="0">
                <a:latin typeface="Georgia" pitchFamily="18" charset="0"/>
              </a:rPr>
              <a:t>- 3</a:t>
            </a:r>
          </a:p>
        </p:txBody>
      </p:sp>
      <p:sp>
        <p:nvSpPr>
          <p:cNvPr id="68611" name="Rectangle 3"/>
          <p:cNvSpPr>
            <a:spLocks noGrp="1"/>
          </p:cNvSpPr>
          <p:nvPr>
            <p:ph type="body" idx="4294967295"/>
          </p:nvPr>
        </p:nvSpPr>
        <p:spPr>
          <a:xfrm>
            <a:off x="990600" y="990600"/>
            <a:ext cx="8001000" cy="4881389"/>
          </a:xfrm>
        </p:spPr>
        <p:txBody>
          <a:bodyPr/>
          <a:lstStyle/>
          <a:p>
            <a:pPr>
              <a:spcBef>
                <a:spcPts val="0"/>
              </a:spcBef>
            </a:pPr>
            <a:r>
              <a:rPr lang="en-US" sz="2400" dirty="0" smtClean="0">
                <a:latin typeface="Georgia" panose="02040502050405020303" pitchFamily="18" charset="0"/>
              </a:rPr>
              <a:t>Perform patent searching (freedom to operate) analysis before releasing new product or service</a:t>
            </a:r>
          </a:p>
          <a:p>
            <a:pPr>
              <a:spcBef>
                <a:spcPts val="0"/>
              </a:spcBef>
            </a:pP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Be cautious if someone claims you infringe</a:t>
            </a:r>
          </a:p>
          <a:p>
            <a:pPr lvl="1">
              <a:spcBef>
                <a:spcPts val="0"/>
              </a:spcBef>
            </a:pPr>
            <a:r>
              <a:rPr lang="en-US" sz="2000" dirty="0" smtClean="0">
                <a:latin typeface="Georgia" panose="02040502050405020303" pitchFamily="18" charset="0"/>
              </a:rPr>
              <a:t>People </a:t>
            </a:r>
            <a:r>
              <a:rPr lang="en-US" sz="2000" dirty="0" smtClean="0">
                <a:latin typeface="Georgia" panose="02040502050405020303" pitchFamily="18" charset="0"/>
              </a:rPr>
              <a:t>are </a:t>
            </a:r>
            <a:r>
              <a:rPr lang="en-US" sz="2000" dirty="0" smtClean="0">
                <a:latin typeface="Georgia" panose="02040502050405020303" pitchFamily="18" charset="0"/>
              </a:rPr>
              <a:t>often overly-aggressive </a:t>
            </a:r>
            <a:endParaRPr lang="en-US" sz="2000" dirty="0" smtClean="0">
              <a:latin typeface="Georgia" panose="02040502050405020303" pitchFamily="18" charset="0"/>
            </a:endParaRPr>
          </a:p>
          <a:p>
            <a:pPr lvl="1">
              <a:spcBef>
                <a:spcPts val="0"/>
              </a:spcBef>
            </a:pPr>
            <a:r>
              <a:rPr lang="en-US" sz="2000" dirty="0" smtClean="0">
                <a:latin typeface="Georgia" panose="02040502050405020303" pitchFamily="18" charset="0"/>
              </a:rPr>
              <a:t>Get </a:t>
            </a:r>
            <a:r>
              <a:rPr lang="en-US" sz="2000" dirty="0" smtClean="0">
                <a:latin typeface="Georgia" panose="02040502050405020303" pitchFamily="18" charset="0"/>
              </a:rPr>
              <a:t>a patent </a:t>
            </a:r>
            <a:r>
              <a:rPr lang="en-US" sz="2000" dirty="0" smtClean="0">
                <a:latin typeface="Georgia" panose="02040502050405020303" pitchFamily="18" charset="0"/>
              </a:rPr>
              <a:t>lawyer to analyze </a:t>
            </a:r>
            <a:r>
              <a:rPr lang="en-US" sz="2000" dirty="0" smtClean="0">
                <a:latin typeface="Georgia" panose="02040502050405020303" pitchFamily="18" charset="0"/>
              </a:rPr>
              <a:t>claims</a:t>
            </a:r>
            <a:endParaRPr lang="en-US" sz="2400" dirty="0">
              <a:latin typeface="Georgia" panose="02040502050405020303" pitchFamily="18" charset="0"/>
            </a:endParaRPr>
          </a:p>
          <a:p>
            <a:pPr>
              <a:spcBef>
                <a:spcPts val="0"/>
              </a:spcBef>
            </a:pPr>
            <a:endParaRPr lang="en-US" sz="2400" dirty="0" smtClean="0">
              <a:latin typeface="Georgia" panose="02040502050405020303" pitchFamily="18" charset="0"/>
            </a:endParaRPr>
          </a:p>
          <a:p>
            <a:pPr>
              <a:spcBef>
                <a:spcPts val="0"/>
              </a:spcBef>
            </a:pPr>
            <a:r>
              <a:rPr lang="en-US" sz="2400" dirty="0" smtClean="0">
                <a:latin typeface="Georgia" panose="02040502050405020303" pitchFamily="18" charset="0"/>
              </a:rPr>
              <a:t>Don’t make adverse internal records – and make sure your team doesn’t either</a:t>
            </a:r>
          </a:p>
          <a:p>
            <a:pPr lvl="1">
              <a:spcBef>
                <a:spcPts val="0"/>
              </a:spcBef>
            </a:pPr>
            <a:r>
              <a:rPr lang="en-US" sz="2000" dirty="0" smtClean="0">
                <a:latin typeface="Georgia" panose="02040502050405020303" pitchFamily="18" charset="0"/>
              </a:rPr>
              <a:t>Everything is discoverable – even “personal” communications</a:t>
            </a:r>
          </a:p>
          <a:p>
            <a:pPr lvl="1">
              <a:spcBef>
                <a:spcPts val="0"/>
              </a:spcBef>
            </a:pPr>
            <a:r>
              <a:rPr lang="en-US" sz="2000" dirty="0" smtClean="0">
                <a:latin typeface="Georgia" panose="02040502050405020303" pitchFamily="18" charset="0"/>
              </a:rPr>
              <a:t>Text message saying “I love how we are copying X’s product” will be Exhibit #1 in the patent infringement suit</a:t>
            </a:r>
          </a:p>
          <a:p>
            <a:pPr lvl="1">
              <a:spcBef>
                <a:spcPts val="0"/>
              </a:spcBef>
            </a:pPr>
            <a:r>
              <a:rPr lang="en-US" sz="2000" dirty="0" smtClean="0">
                <a:latin typeface="Georgia" panose="02040502050405020303" pitchFamily="18" charset="0"/>
              </a:rPr>
              <a:t>This goes for all forms of IP</a:t>
            </a:r>
            <a:endParaRPr lang="en-US" sz="2000" dirty="0">
              <a:latin typeface="Georgia" panose="02040502050405020303" pitchFamily="18" charset="0"/>
            </a:endParaRPr>
          </a:p>
          <a:p>
            <a:pPr lvl="1">
              <a:spcBef>
                <a:spcPts val="0"/>
              </a:spcBef>
            </a:pPr>
            <a:endParaRPr lang="en-US" sz="2000" dirty="0" smtClean="0">
              <a:latin typeface="Georgia" panose="02040502050405020303" pitchFamily="18" charset="0"/>
            </a:endParaRPr>
          </a:p>
          <a:p>
            <a:pPr lvl="1">
              <a:spcBef>
                <a:spcPts val="0"/>
              </a:spcBef>
            </a:pPr>
            <a:endParaRPr lang="en-US" sz="2000" dirty="0" smtClean="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33</a:t>
            </a:fld>
            <a:endParaRPr lang="en-US" dirty="0"/>
          </a:p>
        </p:txBody>
      </p:sp>
    </p:spTree>
    <p:extLst>
      <p:ext uri="{BB962C8B-B14F-4D97-AF65-F5344CB8AC3E}">
        <p14:creationId xmlns:p14="http://schemas.microsoft.com/office/powerpoint/2010/main" val="989739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a:latin typeface="Georgia" panose="02040502050405020303" pitchFamily="18" charset="0"/>
              </a:rPr>
              <a:t>Who is Joe Barich?</a:t>
            </a:r>
          </a:p>
          <a:p>
            <a:pPr>
              <a:defRPr/>
            </a:pPr>
            <a:r>
              <a:rPr lang="en-US" sz="2600" dirty="0">
                <a:latin typeface="Georgia" panose="02040502050405020303" pitchFamily="18" charset="0"/>
              </a:rPr>
              <a:t>IP Rights In Context</a:t>
            </a:r>
          </a:p>
          <a:p>
            <a:pPr>
              <a:defRPr/>
            </a:pPr>
            <a:r>
              <a:rPr lang="en-US" sz="2600" dirty="0">
                <a:solidFill>
                  <a:schemeClr val="accent1">
                    <a:lumMod val="50000"/>
                  </a:schemeClr>
                </a:solidFill>
                <a:latin typeface="Georgia" panose="02040502050405020303" pitchFamily="18" charset="0"/>
              </a:rPr>
              <a:t>Patents</a:t>
            </a:r>
          </a:p>
          <a:p>
            <a:pPr lvl="1">
              <a:defRPr/>
            </a:pPr>
            <a:r>
              <a:rPr lang="en-US" sz="2200" dirty="0">
                <a:solidFill>
                  <a:schemeClr val="accent1">
                    <a:lumMod val="50000"/>
                  </a:schemeClr>
                </a:solidFill>
                <a:latin typeface="Georgia" panose="02040502050405020303" pitchFamily="18" charset="0"/>
              </a:rPr>
              <a:t>Utility Patents</a:t>
            </a:r>
          </a:p>
          <a:p>
            <a:pPr lvl="1">
              <a:defRPr/>
            </a:pPr>
            <a:r>
              <a:rPr lang="en-US" sz="2200" dirty="0">
                <a:latin typeface="Georgia" panose="02040502050405020303" pitchFamily="18" charset="0"/>
              </a:rPr>
              <a:t>Provisional Patent Applications</a:t>
            </a:r>
          </a:p>
          <a:p>
            <a:pPr lvl="1">
              <a:defRPr/>
            </a:pPr>
            <a:r>
              <a:rPr lang="en-US" sz="2200" dirty="0">
                <a:latin typeface="Georgia" panose="02040502050405020303" pitchFamily="18" charset="0"/>
              </a:rPr>
              <a:t>Entrepreneur Patent Advice</a:t>
            </a:r>
          </a:p>
          <a:p>
            <a:pPr>
              <a:defRPr/>
            </a:pPr>
            <a:r>
              <a:rPr lang="en-US" sz="2600" dirty="0">
                <a:solidFill>
                  <a:srgbClr val="F58622"/>
                </a:solidFill>
                <a:latin typeface="Georgia" panose="02040502050405020303" pitchFamily="18" charset="0"/>
              </a:rPr>
              <a:t>Summary</a:t>
            </a:r>
          </a:p>
          <a:p>
            <a:pPr lvl="1">
              <a:defRPr/>
            </a:pPr>
            <a:endParaRPr lang="en-US" sz="2200" dirty="0" smtClean="0">
              <a:solidFill>
                <a:srgbClr val="F58622"/>
              </a:solidFill>
              <a:latin typeface="Georgia" panose="02040502050405020303" pitchFamily="18" charset="0"/>
            </a:endParaRPr>
          </a:p>
          <a:p>
            <a:pPr marL="0" indent="0">
              <a:buNone/>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34</a:t>
            </a:fld>
            <a:endParaRPr lang="en-US" dirty="0">
              <a:solidFill>
                <a:schemeClr val="tx2">
                  <a:lumMod val="75000"/>
                </a:schemeClr>
              </a:solidFill>
            </a:endParaRPr>
          </a:p>
        </p:txBody>
      </p:sp>
    </p:spTree>
    <p:extLst>
      <p:ext uri="{BB962C8B-B14F-4D97-AF65-F5344CB8AC3E}">
        <p14:creationId xmlns:p14="http://schemas.microsoft.com/office/powerpoint/2010/main" val="926951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631825"/>
          </a:xfrm>
        </p:spPr>
        <p:txBody>
          <a:bodyPr/>
          <a:lstStyle/>
          <a:p>
            <a:r>
              <a:rPr lang="en-US" dirty="0" smtClean="0">
                <a:latin typeface="Georgia" panose="02040502050405020303" pitchFamily="18" charset="0"/>
              </a:rPr>
              <a:t>Summary Chart</a:t>
            </a:r>
            <a:endParaRPr lang="en-US" dirty="0">
              <a:latin typeface="Georgia" panose="02040502050405020303" pitchFamily="18" charset="0"/>
            </a:endParaRPr>
          </a:p>
        </p:txBody>
      </p:sp>
      <p:sp>
        <p:nvSpPr>
          <p:cNvPr id="5" name="Content Placeholder 4"/>
          <p:cNvSpPr>
            <a:spLocks noGrp="1"/>
          </p:cNvSpPr>
          <p:nvPr>
            <p:ph idx="13"/>
          </p:nvPr>
        </p:nvSpPr>
        <p:spPr>
          <a:xfrm>
            <a:off x="990600" y="1066800"/>
            <a:ext cx="8001000" cy="5257800"/>
          </a:xfrm>
        </p:spPr>
        <p:txBody>
          <a:bodyPr>
            <a:normAutofit fontScale="92500" lnSpcReduction="20000"/>
          </a:bodyPr>
          <a:lstStyle/>
          <a:p>
            <a:pPr>
              <a:defRPr/>
            </a:pPr>
            <a:endParaRPr lang="en-US" sz="2600" dirty="0" smtClean="0">
              <a:latin typeface="Georgia" panose="02040502050405020303" pitchFamily="18" charset="0"/>
            </a:endParaRPr>
          </a:p>
          <a:p>
            <a:pPr>
              <a:defRPr/>
            </a:pPr>
            <a:endParaRPr lang="en-US" sz="2600" dirty="0">
              <a:latin typeface="Georgia" panose="02040502050405020303" pitchFamily="18" charset="0"/>
            </a:endParaRPr>
          </a:p>
          <a:p>
            <a:pPr marL="0" indent="0">
              <a:buNone/>
              <a:defRPr/>
            </a:pPr>
            <a:endParaRPr lang="en-US" sz="2600" dirty="0" smtClean="0">
              <a:latin typeface="Georgia" panose="020405020504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10953365"/>
              </p:ext>
            </p:extLst>
          </p:nvPr>
        </p:nvGraphicFramePr>
        <p:xfrm>
          <a:off x="990600" y="990600"/>
          <a:ext cx="7924800" cy="5287957"/>
        </p:xfrm>
        <a:graphic>
          <a:graphicData uri="http://schemas.openxmlformats.org/drawingml/2006/table">
            <a:tbl>
              <a:tblPr firstRow="1" bandRow="1">
                <a:tableStyleId>{5C22544A-7EE6-4342-B048-85BDC9FD1C3A}</a:tableStyleId>
              </a:tblPr>
              <a:tblGrid>
                <a:gridCol w="1087718"/>
                <a:gridCol w="1320800"/>
                <a:gridCol w="1942353"/>
                <a:gridCol w="1553882"/>
                <a:gridCol w="2020047"/>
              </a:tblGrid>
              <a:tr h="685800">
                <a:tc>
                  <a:txBody>
                    <a:bodyPr/>
                    <a:lstStyle/>
                    <a:p>
                      <a:r>
                        <a:rPr lang="en-US" sz="1600" dirty="0" smtClean="0">
                          <a:latin typeface="Georgia" panose="02040502050405020303" pitchFamily="18" charset="0"/>
                        </a:rPr>
                        <a:t>IP Right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Directed Towards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How Obtained?</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Term</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Standard for infringement</a:t>
                      </a:r>
                      <a:endParaRPr lang="en-US" sz="1600" dirty="0">
                        <a:latin typeface="Georgia" panose="02040502050405020303" pitchFamily="18" charset="0"/>
                      </a:endParaRPr>
                    </a:p>
                  </a:txBody>
                  <a:tcPr/>
                </a:tc>
              </a:tr>
              <a:tr h="626261">
                <a:tc>
                  <a:txBody>
                    <a:bodyPr/>
                    <a:lstStyle/>
                    <a:p>
                      <a:r>
                        <a:rPr lang="en-US" sz="1600" dirty="0" smtClean="0">
                          <a:latin typeface="Georgia" panose="02040502050405020303" pitchFamily="18" charset="0"/>
                        </a:rPr>
                        <a:t>Patent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Invention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Granted by PTO</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20 years from effective filing date</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Compare Claims to alleged product</a:t>
                      </a:r>
                      <a:endParaRPr lang="en-US" sz="1600" dirty="0">
                        <a:latin typeface="Georgia" panose="02040502050405020303" pitchFamily="18" charset="0"/>
                      </a:endParaRPr>
                    </a:p>
                  </a:txBody>
                  <a:tcPr/>
                </a:tc>
              </a:tr>
              <a:tr h="654997">
                <a:tc>
                  <a:txBody>
                    <a:bodyPr/>
                    <a:lstStyle/>
                    <a:p>
                      <a:r>
                        <a:rPr lang="en-US" sz="1600" dirty="0" smtClean="0">
                          <a:latin typeface="Georgia" panose="02040502050405020303" pitchFamily="18" charset="0"/>
                        </a:rPr>
                        <a:t>Design</a:t>
                      </a:r>
                      <a:r>
                        <a:rPr lang="en-US" sz="1600" baseline="0" dirty="0" smtClean="0">
                          <a:latin typeface="Georgia" panose="02040502050405020303" pitchFamily="18" charset="0"/>
                        </a:rPr>
                        <a:t> Patent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Ornamental Appearance</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Granted by PTO</a:t>
                      </a:r>
                    </a:p>
                    <a:p>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15 years from</a:t>
                      </a:r>
                      <a:r>
                        <a:rPr lang="en-US" sz="1600" baseline="0" dirty="0" smtClean="0">
                          <a:latin typeface="Georgia" panose="02040502050405020303" pitchFamily="18" charset="0"/>
                        </a:rPr>
                        <a:t> issuance</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Ordinary observer</a:t>
                      </a:r>
                      <a:endParaRPr lang="en-US" sz="1600" dirty="0">
                        <a:latin typeface="Georgia" panose="02040502050405020303" pitchFamily="18" charset="0"/>
                      </a:endParaRPr>
                    </a:p>
                  </a:txBody>
                  <a:tcPr/>
                </a:tc>
              </a:tr>
              <a:tr h="807397">
                <a:tc>
                  <a:txBody>
                    <a:bodyPr/>
                    <a:lstStyle/>
                    <a:p>
                      <a:r>
                        <a:rPr lang="en-US" sz="1600" dirty="0" smtClean="0">
                          <a:latin typeface="Georgia" panose="02040502050405020303" pitchFamily="18" charset="0"/>
                        </a:rPr>
                        <a: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Artistic</a:t>
                      </a:r>
                      <a:r>
                        <a:rPr lang="en-US" sz="1600" baseline="0" dirty="0" smtClean="0">
                          <a:latin typeface="Georgia" panose="02040502050405020303" pitchFamily="18" charset="0"/>
                        </a:rPr>
                        <a:t> </a:t>
                      </a:r>
                      <a:r>
                        <a:rPr lang="en-US" sz="1600" dirty="0" smtClean="0">
                          <a:latin typeface="Georgia" panose="02040502050405020303" pitchFamily="18" charset="0"/>
                        </a:rPr>
                        <a:t>Expression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Arises at creation, register for statutory</a:t>
                      </a:r>
                      <a:r>
                        <a:rPr lang="en-US" sz="1600" baseline="0" dirty="0" smtClean="0">
                          <a:latin typeface="Georgia" panose="02040502050405020303" pitchFamily="18" charset="0"/>
                        </a:rPr>
                        <a:t> damages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Life of author +70 or up to 120 years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Copying</a:t>
                      </a:r>
                      <a:r>
                        <a:rPr lang="en-US" sz="1600" baseline="0" dirty="0" smtClean="0">
                          <a:latin typeface="Georgia" panose="02040502050405020303" pitchFamily="18" charset="0"/>
                        </a:rPr>
                        <a:t>, substantial similarity, derivative work</a:t>
                      </a:r>
                      <a:endParaRPr lang="en-US" sz="1600" dirty="0">
                        <a:latin typeface="Georgia" panose="02040502050405020303" pitchFamily="18" charset="0"/>
                      </a:endParaRPr>
                    </a:p>
                  </a:txBody>
                  <a:tcPr/>
                </a:tc>
              </a:tr>
              <a:tr h="626261">
                <a:tc>
                  <a:txBody>
                    <a:bodyPr/>
                    <a:lstStyle/>
                    <a:p>
                      <a:r>
                        <a:rPr lang="en-US" sz="1600" dirty="0" smtClean="0">
                          <a:latin typeface="Georgia" panose="02040502050405020303" pitchFamily="18" charset="0"/>
                        </a:rPr>
                        <a:t>TM</a:t>
                      </a:r>
                    </a:p>
                  </a:txBody>
                  <a:tcPr/>
                </a:tc>
                <a:tc>
                  <a:txBody>
                    <a:bodyPr/>
                    <a:lstStyle/>
                    <a:p>
                      <a:r>
                        <a:rPr lang="en-US" sz="1600" dirty="0" smtClean="0">
                          <a:latin typeface="Georgia" panose="02040502050405020303" pitchFamily="18" charset="0"/>
                        </a:rPr>
                        <a:t>Origin of Goods</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Consumer association</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As long as used</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Consumer confusion</a:t>
                      </a:r>
                      <a:endParaRPr lang="en-US" sz="1600" dirty="0">
                        <a:latin typeface="Georgia" panose="02040502050405020303" pitchFamily="18" charset="0"/>
                      </a:endParaRPr>
                    </a:p>
                  </a:txBody>
                  <a:tcPr/>
                </a:tc>
              </a:tr>
              <a:tr h="807397">
                <a:tc>
                  <a:txBody>
                    <a:bodyPr/>
                    <a:lstStyle/>
                    <a:p>
                      <a:r>
                        <a:rPr lang="en-US" sz="1600" dirty="0" smtClean="0">
                          <a:latin typeface="Georgia" panose="02040502050405020303" pitchFamily="18" charset="0"/>
                        </a:rPr>
                        <a:t>®</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Origin of Goods</a:t>
                      </a:r>
                    </a:p>
                  </a:txBody>
                  <a:tcPr/>
                </a:tc>
                <a:tc>
                  <a:txBody>
                    <a:bodyPr/>
                    <a:lstStyle/>
                    <a:p>
                      <a:r>
                        <a:rPr lang="en-US" sz="1600" dirty="0" smtClean="0">
                          <a:latin typeface="Georgia" panose="02040502050405020303" pitchFamily="18" charset="0"/>
                        </a:rPr>
                        <a:t>Granted by PTO</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As long as used</a:t>
                      </a:r>
                    </a:p>
                    <a:p>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Consumer confusion</a:t>
                      </a:r>
                    </a:p>
                    <a:p>
                      <a:endParaRPr lang="en-US" sz="1600" dirty="0">
                        <a:latin typeface="Georgia" panose="02040502050405020303" pitchFamily="18" charset="0"/>
                      </a:endParaRPr>
                    </a:p>
                  </a:txBody>
                  <a:tcPr/>
                </a:tc>
              </a:tr>
              <a:tr h="852019">
                <a:tc>
                  <a:txBody>
                    <a:bodyPr/>
                    <a:lstStyle/>
                    <a:p>
                      <a:r>
                        <a:rPr lang="en-US" sz="1600" dirty="0" smtClean="0">
                          <a:latin typeface="Georgia" panose="02040502050405020303" pitchFamily="18" charset="0"/>
                        </a:rPr>
                        <a:t>Trade</a:t>
                      </a:r>
                    </a:p>
                    <a:p>
                      <a:r>
                        <a:rPr lang="en-US" sz="1600" dirty="0" smtClean="0">
                          <a:latin typeface="Georgia" panose="02040502050405020303" pitchFamily="18" charset="0"/>
                        </a:rPr>
                        <a:t>Secret</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Secret Info</a:t>
                      </a:r>
                      <a:endParaRPr lang="en-US" sz="1600" dirty="0">
                        <a:latin typeface="Georgia" panose="02040502050405020303" pitchFamily="18" charset="0"/>
                      </a:endParaRPr>
                    </a:p>
                  </a:txBody>
                  <a:tcPr/>
                </a:tc>
                <a:tc>
                  <a:txBody>
                    <a:bodyPr/>
                    <a:lstStyle/>
                    <a:p>
                      <a:r>
                        <a:rPr lang="en-US" sz="1600" dirty="0" smtClean="0">
                          <a:latin typeface="Georgia" panose="02040502050405020303" pitchFamily="18" charset="0"/>
                        </a:rPr>
                        <a:t>Keep</a:t>
                      </a:r>
                      <a:r>
                        <a:rPr lang="en-US" sz="1600" baseline="0" dirty="0" smtClean="0">
                          <a:latin typeface="Georgia" panose="02040502050405020303" pitchFamily="18" charset="0"/>
                        </a:rPr>
                        <a:t> valuable info secret</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eorgia" panose="02040502050405020303" pitchFamily="18" charset="0"/>
                        </a:rPr>
                        <a:t>As long as</a:t>
                      </a:r>
                      <a:r>
                        <a:rPr lang="en-US" sz="1600" baseline="0" dirty="0" smtClean="0">
                          <a:latin typeface="Georgia" panose="02040502050405020303" pitchFamily="18" charset="0"/>
                        </a:rPr>
                        <a:t> valuable and secret</a:t>
                      </a:r>
                      <a:endParaRPr lang="en-US" sz="1600" dirty="0" smtClean="0">
                        <a:latin typeface="Georgia" panose="02040502050405020303" pitchFamily="18" charset="0"/>
                      </a:endParaRPr>
                    </a:p>
                  </a:txBody>
                  <a:tcPr/>
                </a:tc>
                <a:tc>
                  <a:txBody>
                    <a:bodyPr/>
                    <a:lstStyle/>
                    <a:p>
                      <a:r>
                        <a:rPr lang="en-US" sz="1600" dirty="0" smtClean="0">
                          <a:latin typeface="Georgia" panose="02040502050405020303" pitchFamily="18" charset="0"/>
                        </a:rPr>
                        <a:t>Actual theft</a:t>
                      </a:r>
                      <a:endParaRPr lang="en-US" sz="1600" dirty="0">
                        <a:latin typeface="Georgia" panose="02040502050405020303"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35</a:t>
            </a:fld>
            <a:endParaRPr lang="en-US" dirty="0">
              <a:solidFill>
                <a:schemeClr val="tx2">
                  <a:lumMod val="75000"/>
                </a:schemeClr>
              </a:solidFill>
            </a:endParaRPr>
          </a:p>
        </p:txBody>
      </p:sp>
    </p:spTree>
    <p:extLst>
      <p:ext uri="{BB962C8B-B14F-4D97-AF65-F5344CB8AC3E}">
        <p14:creationId xmlns:p14="http://schemas.microsoft.com/office/powerpoint/2010/main" val="1357026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Content Placeholder 4"/>
          <p:cNvSpPr>
            <a:spLocks noGrp="1"/>
          </p:cNvSpPr>
          <p:nvPr>
            <p:ph idx="13"/>
          </p:nvPr>
        </p:nvSpPr>
        <p:spPr>
          <a:xfrm>
            <a:off x="990600" y="685800"/>
            <a:ext cx="7696200" cy="5410200"/>
          </a:xfrm>
        </p:spPr>
        <p:txBody>
          <a:bodyPr>
            <a:normAutofit/>
          </a:bodyPr>
          <a:lstStyle/>
          <a:p>
            <a:pPr marL="0" indent="0" algn="ctr">
              <a:buNone/>
              <a:defRPr/>
            </a:pPr>
            <a:r>
              <a:rPr lang="en-US" sz="5400" dirty="0" smtClean="0">
                <a:solidFill>
                  <a:srgbClr val="F58622"/>
                </a:solidFill>
                <a:latin typeface="Georgia" panose="02040502050405020303" pitchFamily="18" charset="0"/>
              </a:rPr>
              <a:t>Questions?</a:t>
            </a:r>
          </a:p>
          <a:p>
            <a:pPr marL="0" indent="0" algn="ctr">
              <a:buNone/>
              <a:defRPr/>
            </a:pPr>
            <a:r>
              <a:rPr lang="en-US" sz="4000" dirty="0" smtClean="0">
                <a:solidFill>
                  <a:srgbClr val="F58622"/>
                </a:solidFill>
                <a:latin typeface="Georgia" panose="02040502050405020303" pitchFamily="18" charset="0"/>
              </a:rPr>
              <a:t>Thank You!</a:t>
            </a:r>
          </a:p>
          <a:p>
            <a:pPr marL="0" indent="0" algn="ctr">
              <a:buNone/>
              <a:defRPr/>
            </a:pPr>
            <a:endParaRPr lang="en-US" sz="2800" dirty="0" smtClean="0">
              <a:latin typeface="Georgia" panose="02040502050405020303" pitchFamily="18" charset="0"/>
            </a:endParaRPr>
          </a:p>
          <a:p>
            <a:pPr marL="0" indent="0" algn="ctr">
              <a:spcBef>
                <a:spcPts val="0"/>
              </a:spcBef>
              <a:buNone/>
              <a:defRPr/>
            </a:pPr>
            <a:r>
              <a:rPr lang="en-US" sz="3600" dirty="0" smtClean="0">
                <a:latin typeface="Georgia" panose="02040502050405020303" pitchFamily="18" charset="0"/>
              </a:rPr>
              <a:t>Joe Barich</a:t>
            </a:r>
          </a:p>
          <a:p>
            <a:pPr marL="0" indent="0" algn="ctr">
              <a:spcBef>
                <a:spcPts val="0"/>
              </a:spcBef>
              <a:buNone/>
              <a:defRPr/>
            </a:pPr>
            <a:r>
              <a:rPr lang="en-US" sz="2400" dirty="0" smtClean="0">
                <a:latin typeface="Georgia" panose="02040502050405020303" pitchFamily="18" charset="0"/>
              </a:rPr>
              <a:t>Academic </a:t>
            </a:r>
            <a:r>
              <a:rPr lang="en-US" sz="2400" dirty="0">
                <a:latin typeface="Georgia" panose="02040502050405020303" pitchFamily="18" charset="0"/>
              </a:rPr>
              <a:t>Website: </a:t>
            </a:r>
            <a:r>
              <a:rPr lang="en-US" sz="2400" u="sng" dirty="0">
                <a:solidFill>
                  <a:srgbClr val="0070C0"/>
                </a:solidFill>
                <a:latin typeface="Georgia" panose="02040502050405020303" pitchFamily="18" charset="0"/>
              </a:rPr>
              <a:t>JoeBarich.com</a:t>
            </a:r>
            <a:endParaRPr lang="en-US" sz="2400" dirty="0">
              <a:latin typeface="Georgia" panose="02040502050405020303" pitchFamily="18" charset="0"/>
            </a:endParaRPr>
          </a:p>
          <a:p>
            <a:pPr marL="0" indent="0" algn="ctr">
              <a:spcBef>
                <a:spcPts val="0"/>
              </a:spcBef>
              <a:buNone/>
              <a:defRPr/>
            </a:pPr>
            <a:endParaRPr lang="en-US" sz="2400" dirty="0" smtClean="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Professional </a:t>
            </a:r>
            <a:r>
              <a:rPr lang="en-US" sz="2400" dirty="0">
                <a:latin typeface="Georgia" panose="02040502050405020303" pitchFamily="18" charset="0"/>
              </a:rPr>
              <a:t>Website: </a:t>
            </a:r>
            <a:r>
              <a:rPr lang="en-US" sz="2400" u="sng" dirty="0" smtClean="0">
                <a:solidFill>
                  <a:srgbClr val="0070C0"/>
                </a:solidFill>
                <a:latin typeface="Georgia" panose="02040502050405020303" pitchFamily="18" charset="0"/>
              </a:rPr>
              <a:t>BarichIP.com</a:t>
            </a:r>
            <a:endParaRPr lang="en-US" sz="2400" dirty="0" smtClean="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Barich </a:t>
            </a:r>
            <a:r>
              <a:rPr lang="en-US" sz="2400" dirty="0">
                <a:latin typeface="Georgia" panose="02040502050405020303" pitchFamily="18" charset="0"/>
              </a:rPr>
              <a:t>IP Law </a:t>
            </a:r>
            <a:r>
              <a:rPr lang="en-US" sz="2400" dirty="0" smtClean="0">
                <a:latin typeface="Georgia" panose="02040502050405020303" pitchFamily="18" charset="0"/>
              </a:rPr>
              <a:t>Group</a:t>
            </a:r>
            <a:endParaRPr lang="en-US" sz="2400" dirty="0">
              <a:latin typeface="Georgia" panose="02040502050405020303" pitchFamily="18" charset="0"/>
            </a:endParaRPr>
          </a:p>
          <a:p>
            <a:pPr marL="0" indent="0" algn="ctr">
              <a:spcBef>
                <a:spcPts val="0"/>
              </a:spcBef>
              <a:buNone/>
              <a:defRPr/>
            </a:pPr>
            <a:r>
              <a:rPr lang="en-US" sz="2400" dirty="0" smtClean="0">
                <a:latin typeface="Georgia" panose="02040502050405020303" pitchFamily="18" charset="0"/>
              </a:rPr>
              <a:t>312-620-2471</a:t>
            </a:r>
            <a:endParaRPr lang="en-US" sz="2400" dirty="0">
              <a:latin typeface="Georgia" panose="02040502050405020303" pitchFamily="18" charset="0"/>
            </a:endParaRPr>
          </a:p>
          <a:p>
            <a:pPr marL="0" indent="0" algn="ctr">
              <a:spcBef>
                <a:spcPts val="0"/>
              </a:spcBef>
              <a:buNone/>
              <a:defRPr/>
            </a:pPr>
            <a:r>
              <a:rPr lang="en-US" sz="2400" dirty="0">
                <a:latin typeface="Georgia" panose="02040502050405020303" pitchFamily="18" charset="0"/>
              </a:rPr>
              <a:t>joebarich@barichip.com</a:t>
            </a:r>
          </a:p>
          <a:p>
            <a:pPr marL="0" indent="0" algn="ctr">
              <a:spcBef>
                <a:spcPts val="0"/>
              </a:spcBef>
              <a:buNone/>
              <a:defRPr/>
            </a:pPr>
            <a:r>
              <a:rPr lang="en-US" sz="2400" dirty="0">
                <a:latin typeface="Georgia" panose="02040502050405020303" pitchFamily="18" charset="0"/>
              </a:rPr>
              <a:t>www.barichip.com</a:t>
            </a:r>
          </a:p>
          <a:p>
            <a:pPr marL="0" indent="0">
              <a:buNone/>
              <a:defRPr/>
            </a:pP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36</a:t>
            </a:fld>
            <a:endParaRPr lang="en-US" dirty="0">
              <a:solidFill>
                <a:schemeClr val="tx2">
                  <a:lumMod val="75000"/>
                </a:schemeClr>
              </a:solidFill>
            </a:endParaRPr>
          </a:p>
        </p:txBody>
      </p:sp>
    </p:spTree>
    <p:extLst>
      <p:ext uri="{BB962C8B-B14F-4D97-AF65-F5344CB8AC3E}">
        <p14:creationId xmlns:p14="http://schemas.microsoft.com/office/powerpoint/2010/main" val="6616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r>
              <a:rPr lang="en-US" dirty="0" smtClean="0">
                <a:latin typeface="Georgia" panose="02040502050405020303" pitchFamily="18" charset="0"/>
              </a:rPr>
              <a:t>Who is Joe Barich?</a:t>
            </a:r>
            <a:endParaRPr lang="en-US" dirty="0">
              <a:latin typeface="Georgia" panose="02040502050405020303" pitchFamily="18" charset="0"/>
            </a:endParaRPr>
          </a:p>
        </p:txBody>
      </p:sp>
      <p:sp>
        <p:nvSpPr>
          <p:cNvPr id="5" name="Content Placeholder 4"/>
          <p:cNvSpPr>
            <a:spLocks noGrp="1"/>
          </p:cNvSpPr>
          <p:nvPr>
            <p:ph idx="13"/>
          </p:nvPr>
        </p:nvSpPr>
        <p:spPr>
          <a:xfrm>
            <a:off x="990600" y="1066800"/>
            <a:ext cx="7696200" cy="5638800"/>
          </a:xfrm>
        </p:spPr>
        <p:txBody>
          <a:bodyPr>
            <a:normAutofit fontScale="77500" lnSpcReduction="20000"/>
          </a:bodyPr>
          <a:lstStyle/>
          <a:p>
            <a:pPr>
              <a:lnSpc>
                <a:spcPct val="120000"/>
              </a:lnSpc>
              <a:spcBef>
                <a:spcPts val="0"/>
              </a:spcBef>
              <a:spcAft>
                <a:spcPts val="300"/>
              </a:spcAft>
            </a:pPr>
            <a:r>
              <a:rPr lang="en-US" altLang="en-US" sz="3100" dirty="0" smtClean="0">
                <a:latin typeface="Georgia" panose="02040502050405020303" pitchFamily="18" charset="0"/>
              </a:rPr>
              <a:t>2019-2023 </a:t>
            </a:r>
            <a:r>
              <a:rPr lang="en-US" altLang="en-US" sz="3100" dirty="0" smtClean="0">
                <a:latin typeface="Georgia" panose="02040502050405020303" pitchFamily="18" charset="0"/>
              </a:rPr>
              <a:t>Illinois </a:t>
            </a:r>
            <a:r>
              <a:rPr lang="en-US" altLang="en-US" sz="3100" i="1" dirty="0" err="1" smtClean="0">
                <a:latin typeface="Georgia" panose="02040502050405020303" pitchFamily="18" charset="0"/>
              </a:rPr>
              <a:t>SuperLawyer</a:t>
            </a:r>
            <a:r>
              <a:rPr lang="en-US" altLang="en-US" sz="3100" dirty="0" smtClean="0">
                <a:latin typeface="Georgia" panose="02040502050405020303" pitchFamily="18" charset="0"/>
              </a:rPr>
              <a:t> and 4 time </a:t>
            </a:r>
            <a:r>
              <a:rPr lang="en-US" altLang="en-US" sz="3100" i="1" dirty="0" smtClean="0">
                <a:latin typeface="Georgia" panose="02040502050405020303" pitchFamily="18" charset="0"/>
              </a:rPr>
              <a:t>Illinois </a:t>
            </a:r>
            <a:r>
              <a:rPr lang="en-US" altLang="en-US" sz="3100" i="1" dirty="0">
                <a:latin typeface="Georgia" panose="02040502050405020303" pitchFamily="18" charset="0"/>
              </a:rPr>
              <a:t>Rising Star</a:t>
            </a:r>
            <a:r>
              <a:rPr lang="en-US" altLang="en-US" sz="3100" dirty="0">
                <a:latin typeface="Georgia" panose="02040502050405020303" pitchFamily="18" charset="0"/>
              </a:rPr>
              <a:t> on the </a:t>
            </a:r>
            <a:r>
              <a:rPr lang="en-US" altLang="en-US" sz="3100" i="1" dirty="0">
                <a:latin typeface="Georgia" panose="02040502050405020303" pitchFamily="18" charset="0"/>
              </a:rPr>
              <a:t>Super Lawyers</a:t>
            </a:r>
            <a:r>
              <a:rPr lang="en-US" altLang="en-US" sz="3100" dirty="0">
                <a:latin typeface="Georgia" panose="02040502050405020303" pitchFamily="18" charset="0"/>
              </a:rPr>
              <a:t> list </a:t>
            </a:r>
            <a:endParaRPr lang="en-US" altLang="en-US" sz="3100" dirty="0" smtClean="0">
              <a:latin typeface="Georgia" panose="02040502050405020303" pitchFamily="18" charset="0"/>
            </a:endParaRPr>
          </a:p>
          <a:p>
            <a:pPr>
              <a:lnSpc>
                <a:spcPct val="120000"/>
              </a:lnSpc>
              <a:spcBef>
                <a:spcPts val="0"/>
              </a:spcBef>
              <a:spcAft>
                <a:spcPts val="300"/>
              </a:spcAft>
            </a:pPr>
            <a:endParaRPr lang="en-US" altLang="en-US" sz="3100" dirty="0">
              <a:latin typeface="Georgia" panose="02040502050405020303" pitchFamily="18" charset="0"/>
            </a:endParaRPr>
          </a:p>
          <a:p>
            <a:pPr>
              <a:lnSpc>
                <a:spcPct val="120000"/>
              </a:lnSpc>
              <a:spcBef>
                <a:spcPts val="0"/>
              </a:spcBef>
              <a:spcAft>
                <a:spcPts val="300"/>
              </a:spcAft>
            </a:pPr>
            <a:r>
              <a:rPr lang="en-US" altLang="en-US" sz="3100" i="1" dirty="0">
                <a:latin typeface="Georgia" panose="02040502050405020303" pitchFamily="18" charset="0"/>
              </a:rPr>
              <a:t>Patent Buddy</a:t>
            </a:r>
            <a:r>
              <a:rPr lang="en-US" altLang="en-US" sz="3100" baseline="30000" dirty="0">
                <a:latin typeface="Georgia" panose="02040502050405020303" pitchFamily="18" charset="0"/>
              </a:rPr>
              <a:t>®</a:t>
            </a:r>
            <a:r>
              <a:rPr lang="en-US" altLang="en-US" sz="3100" dirty="0">
                <a:latin typeface="Georgia" panose="02040502050405020303" pitchFamily="18" charset="0"/>
              </a:rPr>
              <a:t> List of Top Patent Prosecutors (top 2%) in the areas of "Computer, Electrical, Software, and Business </a:t>
            </a:r>
            <a:r>
              <a:rPr lang="en-US" altLang="en-US" sz="3100" dirty="0" smtClean="0">
                <a:latin typeface="Georgia" panose="02040502050405020303" pitchFamily="18" charset="0"/>
              </a:rPr>
              <a:t>Methods</a:t>
            </a:r>
            <a:r>
              <a:rPr lang="en-US" altLang="en-US" sz="3100" dirty="0" smtClean="0">
                <a:latin typeface="Georgia" panose="02040502050405020303" pitchFamily="18" charset="0"/>
              </a:rPr>
              <a:t>“</a:t>
            </a:r>
          </a:p>
          <a:p>
            <a:pPr marL="0" indent="0">
              <a:lnSpc>
                <a:spcPct val="120000"/>
              </a:lnSpc>
              <a:spcBef>
                <a:spcPts val="0"/>
              </a:spcBef>
              <a:spcAft>
                <a:spcPts val="300"/>
              </a:spcAft>
              <a:buNone/>
            </a:pPr>
            <a:endParaRPr lang="en-US" altLang="en-US" sz="3100" dirty="0" smtClean="0">
              <a:latin typeface="Georgia" panose="02040502050405020303" pitchFamily="18" charset="0"/>
            </a:endParaRPr>
          </a:p>
          <a:p>
            <a:pPr>
              <a:lnSpc>
                <a:spcPct val="120000"/>
              </a:lnSpc>
              <a:spcBef>
                <a:spcPts val="0"/>
              </a:spcBef>
              <a:spcAft>
                <a:spcPts val="300"/>
              </a:spcAft>
            </a:pPr>
            <a:r>
              <a:rPr lang="en-US" altLang="en-US" sz="3100" dirty="0">
                <a:latin typeface="Georgia" panose="02040502050405020303" pitchFamily="18" charset="0"/>
              </a:rPr>
              <a:t>Prosecuted 1700+ patents, 500+ trademarks, and numerous copyrights in the US and internationally </a:t>
            </a:r>
            <a:endParaRPr lang="en-US" altLang="en-US" sz="3100" dirty="0" smtClean="0">
              <a:latin typeface="Georgia" panose="02040502050405020303" pitchFamily="18" charset="0"/>
            </a:endParaRPr>
          </a:p>
          <a:p>
            <a:pPr>
              <a:lnSpc>
                <a:spcPct val="120000"/>
              </a:lnSpc>
              <a:spcBef>
                <a:spcPts val="0"/>
              </a:spcBef>
              <a:spcAft>
                <a:spcPts val="300"/>
              </a:spcAft>
            </a:pPr>
            <a:endParaRPr lang="en-US" altLang="en-US" sz="3100" dirty="0" smtClean="0">
              <a:latin typeface="Georgia" panose="02040502050405020303" pitchFamily="18" charset="0"/>
            </a:endParaRPr>
          </a:p>
          <a:p>
            <a:pPr>
              <a:lnSpc>
                <a:spcPct val="120000"/>
              </a:lnSpc>
              <a:spcBef>
                <a:spcPts val="0"/>
              </a:spcBef>
              <a:spcAft>
                <a:spcPts val="300"/>
              </a:spcAft>
            </a:pPr>
            <a:r>
              <a:rPr lang="en-US" altLang="en-US" sz="3100" dirty="0" smtClean="0">
                <a:latin typeface="Georgia" panose="02040502050405020303" pitchFamily="18" charset="0"/>
              </a:rPr>
              <a:t>Totally humble and never sarcastic! </a:t>
            </a:r>
            <a:r>
              <a:rPr lang="en-US" altLang="en-US" sz="3100" dirty="0" smtClean="0">
                <a:latin typeface="Georgia" panose="02040502050405020303" pitchFamily="18" charset="0"/>
                <a:sym typeface="Wingdings" panose="05000000000000000000" pitchFamily="2" charset="2"/>
              </a:rPr>
              <a:t></a:t>
            </a:r>
            <a:endParaRPr lang="en-US" altLang="en-US" sz="3100" dirty="0">
              <a:latin typeface="Georgia" panose="02040502050405020303" pitchFamily="18" charset="0"/>
            </a:endParaRPr>
          </a:p>
          <a:p>
            <a:pPr>
              <a:lnSpc>
                <a:spcPct val="120000"/>
              </a:lnSpc>
              <a:spcBef>
                <a:spcPts val="0"/>
              </a:spcBef>
              <a:spcAft>
                <a:spcPts val="300"/>
              </a:spcAft>
            </a:pPr>
            <a:endParaRPr lang="en-US" altLang="en-US" sz="2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4</a:t>
            </a:fld>
            <a:endParaRPr lang="en-US" dirty="0">
              <a:solidFill>
                <a:schemeClr val="tx2">
                  <a:lumMod val="75000"/>
                </a:schemeClr>
              </a:solidFill>
            </a:endParaRPr>
          </a:p>
        </p:txBody>
      </p:sp>
    </p:spTree>
    <p:extLst>
      <p:ext uri="{BB962C8B-B14F-4D97-AF65-F5344CB8AC3E}">
        <p14:creationId xmlns:p14="http://schemas.microsoft.com/office/powerpoint/2010/main" val="71194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r>
              <a:rPr lang="en-US" dirty="0" smtClean="0">
                <a:latin typeface="Georgia" panose="02040502050405020303" pitchFamily="18" charset="0"/>
              </a:rPr>
              <a:t>Agenda</a:t>
            </a:r>
            <a:endParaRPr lang="en-US" dirty="0">
              <a:latin typeface="Georgia" panose="02040502050405020303" pitchFamily="18" charset="0"/>
            </a:endParaRPr>
          </a:p>
        </p:txBody>
      </p:sp>
      <p:sp>
        <p:nvSpPr>
          <p:cNvPr id="5" name="Content Placeholder 4"/>
          <p:cNvSpPr>
            <a:spLocks noGrp="1"/>
          </p:cNvSpPr>
          <p:nvPr>
            <p:ph idx="13"/>
          </p:nvPr>
        </p:nvSpPr>
        <p:spPr>
          <a:xfrm>
            <a:off x="990600" y="1219200"/>
            <a:ext cx="8001000" cy="4525963"/>
          </a:xfrm>
        </p:spPr>
        <p:txBody>
          <a:bodyPr>
            <a:normAutofit fontScale="92500" lnSpcReduction="20000"/>
          </a:bodyPr>
          <a:lstStyle/>
          <a:p>
            <a:pPr>
              <a:defRPr/>
            </a:pPr>
            <a:r>
              <a:rPr lang="en-US" sz="2600" dirty="0" smtClean="0">
                <a:latin typeface="Georgia" panose="02040502050405020303" pitchFamily="18" charset="0"/>
              </a:rPr>
              <a:t>Who is Joe Barich?</a:t>
            </a:r>
          </a:p>
          <a:p>
            <a:pPr>
              <a:defRPr/>
            </a:pPr>
            <a:r>
              <a:rPr lang="en-US" sz="2600" dirty="0" smtClean="0">
                <a:solidFill>
                  <a:srgbClr val="F58622"/>
                </a:solidFill>
                <a:latin typeface="Georgia" panose="02040502050405020303" pitchFamily="18" charset="0"/>
              </a:rPr>
              <a:t>IP Rights In Context</a:t>
            </a:r>
          </a:p>
          <a:p>
            <a:pPr>
              <a:defRPr/>
            </a:pPr>
            <a:r>
              <a:rPr lang="en-US" sz="2600" dirty="0" smtClean="0">
                <a:solidFill>
                  <a:schemeClr val="accent1">
                    <a:lumMod val="50000"/>
                  </a:schemeClr>
                </a:solidFill>
                <a:latin typeface="Georgia" panose="02040502050405020303" pitchFamily="18" charset="0"/>
              </a:rPr>
              <a:t>Patents</a:t>
            </a:r>
          </a:p>
          <a:p>
            <a:pPr lvl="1">
              <a:defRPr/>
            </a:pPr>
            <a:r>
              <a:rPr lang="en-US" sz="2200" dirty="0" smtClean="0">
                <a:solidFill>
                  <a:schemeClr val="accent1">
                    <a:lumMod val="50000"/>
                  </a:schemeClr>
                </a:solidFill>
                <a:latin typeface="Georgia" panose="02040502050405020303" pitchFamily="18" charset="0"/>
              </a:rPr>
              <a:t>Utility Patents</a:t>
            </a:r>
          </a:p>
          <a:p>
            <a:pPr lvl="1">
              <a:defRPr/>
            </a:pPr>
            <a:r>
              <a:rPr lang="en-US" sz="2200" dirty="0" smtClean="0">
                <a:latin typeface="Georgia" panose="02040502050405020303" pitchFamily="18" charset="0"/>
              </a:rPr>
              <a:t>Provisional </a:t>
            </a:r>
            <a:r>
              <a:rPr lang="en-US" sz="2200" dirty="0">
                <a:latin typeface="Georgia" panose="02040502050405020303" pitchFamily="18" charset="0"/>
              </a:rPr>
              <a:t>Patent Applications</a:t>
            </a:r>
          </a:p>
          <a:p>
            <a:pPr lvl="1">
              <a:defRPr/>
            </a:pPr>
            <a:r>
              <a:rPr lang="en-US" sz="2200" dirty="0">
                <a:latin typeface="Georgia" panose="02040502050405020303" pitchFamily="18" charset="0"/>
              </a:rPr>
              <a:t>Entrepreneur Patent Advice</a:t>
            </a:r>
          </a:p>
          <a:p>
            <a:pPr>
              <a:defRPr/>
            </a:pPr>
            <a:r>
              <a:rPr lang="en-US" sz="2600" dirty="0">
                <a:solidFill>
                  <a:schemeClr val="accent1">
                    <a:lumMod val="50000"/>
                  </a:schemeClr>
                </a:solidFill>
                <a:latin typeface="Georgia" panose="02040502050405020303" pitchFamily="18" charset="0"/>
              </a:rPr>
              <a:t>Summary</a:t>
            </a:r>
            <a:endParaRPr lang="en-US" sz="2600" dirty="0">
              <a:latin typeface="Georgia" panose="02040502050405020303" pitchFamily="18" charset="0"/>
            </a:endParaRPr>
          </a:p>
          <a:p>
            <a:pPr lvl="1">
              <a:defRPr/>
            </a:pPr>
            <a:endParaRPr lang="en-US" sz="2200" dirty="0" smtClean="0">
              <a:solidFill>
                <a:schemeClr val="accent1">
                  <a:lumMod val="50000"/>
                </a:schemeClr>
              </a:solidFill>
              <a:latin typeface="Georgia" panose="02040502050405020303" pitchFamily="18" charset="0"/>
            </a:endParaRPr>
          </a:p>
          <a:p>
            <a:pPr>
              <a:defRPr/>
            </a:pPr>
            <a:endParaRPr lang="en-US" sz="2600" dirty="0" smtClean="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5</a:t>
            </a:fld>
            <a:endParaRPr lang="en-US" dirty="0">
              <a:solidFill>
                <a:schemeClr val="tx2">
                  <a:lumMod val="75000"/>
                </a:schemeClr>
              </a:solidFill>
            </a:endParaRPr>
          </a:p>
        </p:txBody>
      </p:sp>
    </p:spTree>
    <p:extLst>
      <p:ext uri="{BB962C8B-B14F-4D97-AF65-F5344CB8AC3E}">
        <p14:creationId xmlns:p14="http://schemas.microsoft.com/office/powerpoint/2010/main" val="292815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1089025"/>
          </a:xfrm>
        </p:spPr>
        <p:txBody>
          <a:bodyPr/>
          <a:lstStyle/>
          <a:p>
            <a:pPr algn="ctr">
              <a:defRPr/>
            </a:pPr>
            <a:r>
              <a:rPr lang="en-US" dirty="0">
                <a:latin typeface="Georgia" panose="02040502050405020303" pitchFamily="18" charset="0"/>
              </a:rPr>
              <a:t>IP </a:t>
            </a:r>
            <a:r>
              <a:rPr lang="en-US" dirty="0" smtClean="0">
                <a:latin typeface="Georgia" panose="02040502050405020303" pitchFamily="18" charset="0"/>
              </a:rPr>
              <a:t>In General</a:t>
            </a:r>
            <a:endParaRPr lang="en-US" dirty="0">
              <a:latin typeface="Georgia" panose="02040502050405020303" pitchFamily="18" charset="0"/>
            </a:endParaRPr>
          </a:p>
        </p:txBody>
      </p:sp>
      <p:sp>
        <p:nvSpPr>
          <p:cNvPr id="5" name="Content Placeholder 4"/>
          <p:cNvSpPr>
            <a:spLocks noGrp="1"/>
          </p:cNvSpPr>
          <p:nvPr>
            <p:ph idx="13"/>
          </p:nvPr>
        </p:nvSpPr>
        <p:spPr>
          <a:xfrm>
            <a:off x="914400" y="1066800"/>
            <a:ext cx="7848600" cy="5181600"/>
          </a:xfrm>
        </p:spPr>
        <p:txBody>
          <a:bodyPr>
            <a:normAutofit fontScale="92500" lnSpcReduction="20000"/>
          </a:bodyPr>
          <a:lstStyle/>
          <a:p>
            <a:pPr>
              <a:lnSpc>
                <a:spcPct val="120000"/>
              </a:lnSpc>
              <a:spcBef>
                <a:spcPts val="600"/>
              </a:spcBef>
            </a:pPr>
            <a:r>
              <a:rPr lang="en-US" sz="3000" dirty="0">
                <a:latin typeface="Georgia" panose="02040502050405020303" pitchFamily="18" charset="0"/>
              </a:rPr>
              <a:t>What is Intellectual Property (IP)?</a:t>
            </a:r>
          </a:p>
          <a:p>
            <a:pPr lvl="1">
              <a:lnSpc>
                <a:spcPct val="120000"/>
              </a:lnSpc>
              <a:spcBef>
                <a:spcPts val="600"/>
              </a:spcBef>
            </a:pPr>
            <a:r>
              <a:rPr lang="en-US" sz="2600" dirty="0" smtClean="0">
                <a:latin typeface="Georgia" panose="02040502050405020303" pitchFamily="18" charset="0"/>
              </a:rPr>
              <a:t>A right granted </a:t>
            </a:r>
            <a:r>
              <a:rPr lang="en-US" sz="2600" dirty="0">
                <a:latin typeface="Georgia" pitchFamily="18" charset="0"/>
              </a:rPr>
              <a:t>by the government, the extent and scope of </a:t>
            </a:r>
            <a:r>
              <a:rPr lang="en-US" sz="2600" dirty="0" smtClean="0">
                <a:latin typeface="Georgia" pitchFamily="18" charset="0"/>
              </a:rPr>
              <a:t>which are exactly determined </a:t>
            </a:r>
            <a:r>
              <a:rPr lang="en-US" sz="2600" dirty="0">
                <a:latin typeface="Georgia" pitchFamily="18" charset="0"/>
              </a:rPr>
              <a:t>by </a:t>
            </a:r>
            <a:r>
              <a:rPr lang="en-US" sz="2600" dirty="0" smtClean="0">
                <a:latin typeface="Georgia" pitchFamily="18" charset="0"/>
              </a:rPr>
              <a:t>statute</a:t>
            </a:r>
          </a:p>
          <a:p>
            <a:pPr lvl="2">
              <a:lnSpc>
                <a:spcPct val="120000"/>
              </a:lnSpc>
              <a:spcBef>
                <a:spcPts val="600"/>
              </a:spcBef>
            </a:pPr>
            <a:r>
              <a:rPr lang="en-US" sz="2000" dirty="0">
                <a:latin typeface="Georgia" pitchFamily="18" charset="0"/>
              </a:rPr>
              <a:t>New IP rights can be added by statute at any </a:t>
            </a:r>
            <a:r>
              <a:rPr lang="en-US" sz="2000" dirty="0" smtClean="0">
                <a:latin typeface="Georgia" pitchFamily="18" charset="0"/>
              </a:rPr>
              <a:t>time</a:t>
            </a:r>
          </a:p>
          <a:p>
            <a:pPr lvl="2">
              <a:lnSpc>
                <a:spcPct val="120000"/>
              </a:lnSpc>
              <a:spcBef>
                <a:spcPts val="600"/>
              </a:spcBef>
            </a:pPr>
            <a:r>
              <a:rPr lang="en-US" sz="2000" dirty="0">
                <a:latin typeface="Georgia" panose="02040502050405020303" pitchFamily="18" charset="0"/>
              </a:rPr>
              <a:t>IP laws frequently change in scope as new laws are passed and new cases </a:t>
            </a:r>
            <a:r>
              <a:rPr lang="en-US" sz="2000" dirty="0" smtClean="0">
                <a:latin typeface="Georgia" panose="02040502050405020303" pitchFamily="18" charset="0"/>
              </a:rPr>
              <a:t>heard</a:t>
            </a:r>
            <a:endParaRPr lang="en-US" sz="2200" dirty="0" smtClean="0">
              <a:latin typeface="Georgia" panose="02040502050405020303" pitchFamily="18" charset="0"/>
            </a:endParaRPr>
          </a:p>
          <a:p>
            <a:pPr lvl="1">
              <a:lnSpc>
                <a:spcPct val="120000"/>
              </a:lnSpc>
              <a:spcBef>
                <a:spcPts val="600"/>
              </a:spcBef>
            </a:pPr>
            <a:r>
              <a:rPr lang="en-US" sz="2600" dirty="0" smtClean="0">
                <a:latin typeface="Georgia" panose="02040502050405020303" pitchFamily="18" charset="0"/>
              </a:rPr>
              <a:t>Broad </a:t>
            </a:r>
            <a:r>
              <a:rPr lang="en-US" sz="2600" dirty="0">
                <a:latin typeface="Georgia" panose="02040502050405020303" pitchFamily="18" charset="0"/>
              </a:rPr>
              <a:t>term encompassing many rights that are very </a:t>
            </a:r>
            <a:r>
              <a:rPr lang="en-US" sz="2600" dirty="0" smtClean="0">
                <a:latin typeface="Georgia" panose="02040502050405020303" pitchFamily="18" charset="0"/>
              </a:rPr>
              <a:t>different in creation, grant, and enforcement </a:t>
            </a:r>
          </a:p>
          <a:p>
            <a:pPr lvl="2">
              <a:lnSpc>
                <a:spcPct val="120000"/>
              </a:lnSpc>
              <a:spcBef>
                <a:spcPts val="600"/>
              </a:spcBef>
            </a:pPr>
            <a:r>
              <a:rPr lang="en-US" sz="2200" dirty="0" smtClean="0">
                <a:latin typeface="Georgia" panose="02040502050405020303" pitchFamily="18" charset="0"/>
              </a:rPr>
              <a:t>Rules that apply for one type of IP typically are different for another type so </a:t>
            </a:r>
            <a:r>
              <a:rPr lang="en-US" sz="2200" u="sng" dirty="0" smtClean="0">
                <a:latin typeface="Georgia" panose="02040502050405020303" pitchFamily="18" charset="0"/>
              </a:rPr>
              <a:t>must treat each type of IP separately</a:t>
            </a:r>
            <a:r>
              <a:rPr lang="en-US" sz="2200" dirty="0" smtClean="0">
                <a:latin typeface="Georgia" panose="02040502050405020303" pitchFamily="18" charset="0"/>
              </a:rPr>
              <a:t> </a:t>
            </a:r>
            <a:endParaRPr lang="en-US" sz="2200" dirty="0">
              <a:latin typeface="Georgia" panose="02040502050405020303" pitchFamily="18" charset="0"/>
            </a:endParaRPr>
          </a:p>
          <a:p>
            <a:pPr lvl="1">
              <a:lnSpc>
                <a:spcPct val="120000"/>
              </a:lnSpc>
              <a:spcBef>
                <a:spcPts val="600"/>
              </a:spcBef>
            </a:pPr>
            <a:r>
              <a:rPr lang="en-US" sz="2600" dirty="0">
                <a:latin typeface="Georgia" panose="02040502050405020303" pitchFamily="18" charset="0"/>
              </a:rPr>
              <a:t>May be embodied in a physical object, but the right itself is </a:t>
            </a:r>
            <a:r>
              <a:rPr lang="en-US" sz="2600" dirty="0" smtClean="0">
                <a:latin typeface="Georgia" panose="02040502050405020303" pitchFamily="18" charset="0"/>
              </a:rPr>
              <a:t>intangible</a:t>
            </a:r>
          </a:p>
          <a:p>
            <a:pPr lvl="1">
              <a:lnSpc>
                <a:spcPct val="120000"/>
              </a:lnSpc>
              <a:spcBef>
                <a:spcPts val="600"/>
              </a:spcBef>
            </a:pPr>
            <a:r>
              <a:rPr lang="en-US" sz="2600" dirty="0" smtClean="0">
                <a:latin typeface="Georgia" panose="02040502050405020303" pitchFamily="18" charset="0"/>
              </a:rPr>
              <a:t>Economic tools, not moral rights</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6</a:t>
            </a:fld>
            <a:endParaRPr lang="en-US" dirty="0">
              <a:solidFill>
                <a:schemeClr val="tx2">
                  <a:lumMod val="75000"/>
                </a:schemeClr>
              </a:solidFill>
            </a:endParaRPr>
          </a:p>
        </p:txBody>
      </p:sp>
    </p:spTree>
    <p:extLst>
      <p:ext uri="{BB962C8B-B14F-4D97-AF65-F5344CB8AC3E}">
        <p14:creationId xmlns:p14="http://schemas.microsoft.com/office/powerpoint/2010/main" val="135702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30175"/>
            <a:ext cx="7467600" cy="860425"/>
          </a:xfrm>
        </p:spPr>
        <p:txBody>
          <a:bodyPr/>
          <a:lstStyle/>
          <a:p>
            <a:pPr algn="ctr">
              <a:defRPr/>
            </a:pPr>
            <a:r>
              <a:rPr lang="en-US" dirty="0" smtClean="0">
                <a:latin typeface="Georgia" panose="02040502050405020303" pitchFamily="18" charset="0"/>
              </a:rPr>
              <a:t>Main Types of IP</a:t>
            </a:r>
            <a:endParaRPr lang="en-US" dirty="0">
              <a:latin typeface="Georgia" panose="02040502050405020303" pitchFamily="18" charset="0"/>
            </a:endParaRPr>
          </a:p>
        </p:txBody>
      </p:sp>
      <p:sp>
        <p:nvSpPr>
          <p:cNvPr id="5" name="Content Placeholder 4"/>
          <p:cNvSpPr>
            <a:spLocks noGrp="1"/>
          </p:cNvSpPr>
          <p:nvPr>
            <p:ph idx="13"/>
          </p:nvPr>
        </p:nvSpPr>
        <p:spPr>
          <a:xfrm>
            <a:off x="990600" y="914400"/>
            <a:ext cx="7772400" cy="5334000"/>
          </a:xfrm>
        </p:spPr>
        <p:txBody>
          <a:bodyPr>
            <a:normAutofit fontScale="92500" lnSpcReduction="20000"/>
          </a:bodyPr>
          <a:lstStyle/>
          <a:p>
            <a:pPr>
              <a:lnSpc>
                <a:spcPct val="120000"/>
              </a:lnSpc>
              <a:spcBef>
                <a:spcPts val="0"/>
              </a:spcBef>
            </a:pPr>
            <a:r>
              <a:rPr lang="en-US" sz="2600" dirty="0" smtClean="0">
                <a:latin typeface="Georgia" pitchFamily="18" charset="0"/>
              </a:rPr>
              <a:t>Patents </a:t>
            </a:r>
            <a:r>
              <a:rPr lang="en-US" sz="2600" dirty="0">
                <a:latin typeface="Georgia" pitchFamily="18" charset="0"/>
              </a:rPr>
              <a:t>- (P)</a:t>
            </a:r>
          </a:p>
          <a:p>
            <a:pPr lvl="1">
              <a:lnSpc>
                <a:spcPct val="120000"/>
              </a:lnSpc>
              <a:spcBef>
                <a:spcPts val="0"/>
              </a:spcBef>
            </a:pPr>
            <a:r>
              <a:rPr lang="en-US" sz="2200" dirty="0">
                <a:latin typeface="Georgia" pitchFamily="18" charset="0"/>
              </a:rPr>
              <a:t>Functionality</a:t>
            </a:r>
          </a:p>
          <a:p>
            <a:pPr lvl="1">
              <a:lnSpc>
                <a:spcPct val="120000"/>
              </a:lnSpc>
              <a:spcBef>
                <a:spcPts val="0"/>
              </a:spcBef>
            </a:pPr>
            <a:r>
              <a:rPr lang="en-US" sz="2200" dirty="0">
                <a:latin typeface="Georgia" pitchFamily="18" charset="0"/>
              </a:rPr>
              <a:t>How something </a:t>
            </a:r>
            <a:r>
              <a:rPr lang="en-US" sz="2200" dirty="0" smtClean="0">
                <a:latin typeface="Georgia" pitchFamily="18" charset="0"/>
              </a:rPr>
              <a:t>works</a:t>
            </a:r>
          </a:p>
          <a:p>
            <a:pPr>
              <a:lnSpc>
                <a:spcPct val="120000"/>
              </a:lnSpc>
              <a:spcBef>
                <a:spcPts val="0"/>
              </a:spcBef>
            </a:pPr>
            <a:r>
              <a:rPr lang="en-US" sz="2600" dirty="0" smtClean="0">
                <a:latin typeface="Georgia" pitchFamily="18" charset="0"/>
              </a:rPr>
              <a:t>Design Patents </a:t>
            </a:r>
          </a:p>
          <a:p>
            <a:pPr lvl="1">
              <a:lnSpc>
                <a:spcPct val="120000"/>
              </a:lnSpc>
              <a:spcBef>
                <a:spcPts val="0"/>
              </a:spcBef>
            </a:pPr>
            <a:r>
              <a:rPr lang="en-US" sz="2200" dirty="0" smtClean="0">
                <a:latin typeface="Georgia" pitchFamily="18" charset="0"/>
              </a:rPr>
              <a:t>Ornamental Appearance of industrial article</a:t>
            </a:r>
            <a:endParaRPr lang="en-US" sz="2200" dirty="0">
              <a:latin typeface="Georgia" pitchFamily="18" charset="0"/>
            </a:endParaRPr>
          </a:p>
          <a:p>
            <a:pPr>
              <a:lnSpc>
                <a:spcPct val="120000"/>
              </a:lnSpc>
              <a:spcBef>
                <a:spcPts val="0"/>
              </a:spcBef>
            </a:pPr>
            <a:r>
              <a:rPr lang="en-US" sz="2600" dirty="0">
                <a:latin typeface="Georgia" pitchFamily="18" charset="0"/>
              </a:rPr>
              <a:t>Copyrights - ©</a:t>
            </a:r>
          </a:p>
          <a:p>
            <a:pPr lvl="1">
              <a:lnSpc>
                <a:spcPct val="120000"/>
              </a:lnSpc>
              <a:spcBef>
                <a:spcPts val="0"/>
              </a:spcBef>
            </a:pPr>
            <a:r>
              <a:rPr lang="en-US" sz="2200" dirty="0">
                <a:latin typeface="Georgia" pitchFamily="18" charset="0"/>
              </a:rPr>
              <a:t>Expression</a:t>
            </a:r>
          </a:p>
          <a:p>
            <a:pPr lvl="1">
              <a:lnSpc>
                <a:spcPct val="120000"/>
              </a:lnSpc>
              <a:spcBef>
                <a:spcPts val="0"/>
              </a:spcBef>
            </a:pPr>
            <a:r>
              <a:rPr lang="en-US" sz="2200" dirty="0">
                <a:latin typeface="Georgia" pitchFamily="18" charset="0"/>
              </a:rPr>
              <a:t>What something looks like, sounds like, etc.</a:t>
            </a:r>
          </a:p>
          <a:p>
            <a:pPr>
              <a:lnSpc>
                <a:spcPct val="120000"/>
              </a:lnSpc>
              <a:spcBef>
                <a:spcPts val="0"/>
              </a:spcBef>
            </a:pPr>
            <a:r>
              <a:rPr lang="en-US" sz="2600" dirty="0">
                <a:latin typeface="Georgia" pitchFamily="18" charset="0"/>
              </a:rPr>
              <a:t>Trademarks – TM, ®</a:t>
            </a:r>
          </a:p>
          <a:p>
            <a:pPr lvl="1">
              <a:lnSpc>
                <a:spcPct val="120000"/>
              </a:lnSpc>
              <a:spcBef>
                <a:spcPts val="0"/>
              </a:spcBef>
            </a:pPr>
            <a:r>
              <a:rPr lang="en-US" sz="2200" dirty="0">
                <a:latin typeface="Georgia" pitchFamily="18" charset="0"/>
              </a:rPr>
              <a:t>Origin of goods in trade</a:t>
            </a:r>
          </a:p>
          <a:p>
            <a:pPr lvl="1">
              <a:lnSpc>
                <a:spcPct val="120000"/>
              </a:lnSpc>
              <a:spcBef>
                <a:spcPts val="0"/>
              </a:spcBef>
            </a:pPr>
            <a:r>
              <a:rPr lang="en-US" sz="2200" dirty="0">
                <a:latin typeface="Georgia" pitchFamily="18" charset="0"/>
              </a:rPr>
              <a:t>Who a product comes </a:t>
            </a:r>
            <a:r>
              <a:rPr lang="en-US" sz="2200" dirty="0" smtClean="0">
                <a:latin typeface="Georgia" pitchFamily="18" charset="0"/>
              </a:rPr>
              <a:t>from</a:t>
            </a:r>
          </a:p>
          <a:p>
            <a:pPr>
              <a:lnSpc>
                <a:spcPct val="120000"/>
              </a:lnSpc>
              <a:spcBef>
                <a:spcPts val="0"/>
              </a:spcBef>
            </a:pPr>
            <a:r>
              <a:rPr lang="en-US" sz="2600" dirty="0" smtClean="0">
                <a:latin typeface="Georgia" pitchFamily="18" charset="0"/>
              </a:rPr>
              <a:t>Trade Secret</a:t>
            </a:r>
          </a:p>
          <a:p>
            <a:pPr lvl="1">
              <a:lnSpc>
                <a:spcPct val="120000"/>
              </a:lnSpc>
              <a:spcBef>
                <a:spcPts val="0"/>
              </a:spcBef>
            </a:pPr>
            <a:r>
              <a:rPr lang="en-US" sz="2200" dirty="0" smtClean="0">
                <a:latin typeface="Georgia" pitchFamily="18" charset="0"/>
              </a:rPr>
              <a:t>Information that is valuable and secret</a:t>
            </a:r>
            <a:endParaRPr lang="en-US" sz="2200" dirty="0">
              <a:latin typeface="Georgia" pitchFamily="18" charset="0"/>
            </a:endParaRPr>
          </a:p>
          <a:p>
            <a:pPr>
              <a:lnSpc>
                <a:spcPct val="120000"/>
              </a:lnSpc>
              <a:spcBef>
                <a:spcPts val="0"/>
              </a:spcBef>
            </a:pPr>
            <a:r>
              <a:rPr lang="en-US" sz="2600" dirty="0">
                <a:latin typeface="Georgia" pitchFamily="18" charset="0"/>
              </a:rPr>
              <a:t>Can have (P), </a:t>
            </a:r>
            <a:r>
              <a:rPr lang="en-US" sz="2600" dirty="0" smtClean="0">
                <a:latin typeface="Georgia" pitchFamily="18" charset="0"/>
              </a:rPr>
              <a:t>©, </a:t>
            </a:r>
            <a:r>
              <a:rPr lang="en-US" sz="2600" dirty="0">
                <a:latin typeface="Georgia" pitchFamily="18" charset="0"/>
              </a:rPr>
              <a:t>and TM/® in same product</a:t>
            </a:r>
          </a:p>
          <a:p>
            <a:pPr>
              <a:lnSpc>
                <a:spcPct val="120000"/>
              </a:lnSpc>
              <a:spcBef>
                <a:spcPts val="0"/>
              </a:spcBef>
            </a:pPr>
            <a:r>
              <a:rPr lang="en-US" sz="2600" dirty="0">
                <a:latin typeface="Georgia" pitchFamily="18" charset="0"/>
              </a:rPr>
              <a:t>Many other IP rights</a:t>
            </a:r>
          </a:p>
        </p:txBody>
      </p:sp>
      <p:sp>
        <p:nvSpPr>
          <p:cNvPr id="4" name="Slide Number Placeholder 3"/>
          <p:cNvSpPr>
            <a:spLocks noGrp="1"/>
          </p:cNvSpPr>
          <p:nvPr>
            <p:ph type="sldNum" sz="quarter" idx="12"/>
          </p:nvPr>
        </p:nvSpPr>
        <p:spPr/>
        <p:txBody>
          <a:bodyPr/>
          <a:lstStyle/>
          <a:p>
            <a:fld id="{B5BFA542-0988-4A36-854C-5BEFA4BA71A4}" type="slidenum">
              <a:rPr lang="en-US" smtClean="0">
                <a:solidFill>
                  <a:schemeClr val="tx2">
                    <a:lumMod val="75000"/>
                  </a:schemeClr>
                </a:solidFill>
              </a:rPr>
              <a:t>7</a:t>
            </a:fld>
            <a:endParaRPr lang="en-US" dirty="0">
              <a:solidFill>
                <a:schemeClr val="tx2">
                  <a:lumMod val="75000"/>
                </a:schemeClr>
              </a:solidFill>
            </a:endParaRPr>
          </a:p>
        </p:txBody>
      </p:sp>
    </p:spTree>
    <p:extLst>
      <p:ext uri="{BB962C8B-B14F-4D97-AF65-F5344CB8AC3E}">
        <p14:creationId xmlns:p14="http://schemas.microsoft.com/office/powerpoint/2010/main" val="75563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8001000" cy="1143000"/>
          </a:xfrm>
        </p:spPr>
        <p:txBody>
          <a:bodyPr/>
          <a:lstStyle/>
          <a:p>
            <a:pPr algn="ctr" eaLnBrk="1" hangingPunct="1"/>
            <a:r>
              <a:rPr lang="en-US" dirty="0" smtClean="0">
                <a:latin typeface="Georgia" pitchFamily="18" charset="0"/>
              </a:rPr>
              <a:t>Where did Patents Come From?</a:t>
            </a:r>
          </a:p>
        </p:txBody>
      </p:sp>
      <p:sp>
        <p:nvSpPr>
          <p:cNvPr id="22531" name="Content Placeholder 2"/>
          <p:cNvSpPr>
            <a:spLocks noGrp="1"/>
          </p:cNvSpPr>
          <p:nvPr>
            <p:ph idx="4294967295"/>
          </p:nvPr>
        </p:nvSpPr>
        <p:spPr>
          <a:xfrm>
            <a:off x="914399" y="1154112"/>
            <a:ext cx="8001001" cy="5094287"/>
          </a:xfrm>
        </p:spPr>
        <p:txBody>
          <a:bodyPr>
            <a:normAutofit/>
          </a:bodyPr>
          <a:lstStyle/>
          <a:p>
            <a:pPr eaLnBrk="1" hangingPunct="1">
              <a:lnSpc>
                <a:spcPct val="90000"/>
              </a:lnSpc>
            </a:pPr>
            <a:r>
              <a:rPr lang="en-US" sz="2800" dirty="0" smtClean="0">
                <a:latin typeface="Georgia" pitchFamily="18" charset="0"/>
              </a:rPr>
              <a:t>Before Patents</a:t>
            </a:r>
          </a:p>
          <a:p>
            <a:pPr lvl="1" eaLnBrk="1" hangingPunct="1">
              <a:lnSpc>
                <a:spcPct val="90000"/>
              </a:lnSpc>
            </a:pPr>
            <a:r>
              <a:rPr lang="en-US" sz="2400" dirty="0" smtClean="0">
                <a:latin typeface="Georgia" pitchFamily="18" charset="0"/>
              </a:rPr>
              <a:t>Important discoveries were kept secret because that was the only way that you (and your heirs or apprentices) could profit from them</a:t>
            </a:r>
          </a:p>
          <a:p>
            <a:pPr eaLnBrk="1" hangingPunct="1">
              <a:lnSpc>
                <a:spcPct val="90000"/>
              </a:lnSpc>
            </a:pPr>
            <a:r>
              <a:rPr lang="en-US" sz="2800" dirty="0" smtClean="0">
                <a:latin typeface="Georgia" pitchFamily="18" charset="0"/>
              </a:rPr>
              <a:t>Often the discovery was lost!</a:t>
            </a:r>
          </a:p>
          <a:p>
            <a:pPr lvl="1" eaLnBrk="1" hangingPunct="1">
              <a:lnSpc>
                <a:spcPct val="90000"/>
              </a:lnSpc>
            </a:pPr>
            <a:r>
              <a:rPr lang="en-US" sz="2400" dirty="0" smtClean="0">
                <a:latin typeface="Georgia" pitchFamily="18" charset="0"/>
              </a:rPr>
              <a:t>Inventors died a lot</a:t>
            </a:r>
          </a:p>
          <a:p>
            <a:pPr lvl="1" eaLnBrk="1" hangingPunct="1">
              <a:lnSpc>
                <a:spcPct val="90000"/>
              </a:lnSpc>
            </a:pPr>
            <a:r>
              <a:rPr lang="en-US" sz="2400" dirty="0" smtClean="0">
                <a:latin typeface="Georgia" pitchFamily="18" charset="0"/>
              </a:rPr>
              <a:t>No net societal advancement</a:t>
            </a:r>
          </a:p>
          <a:p>
            <a:pPr lvl="1" eaLnBrk="1" hangingPunct="1">
              <a:lnSpc>
                <a:spcPct val="90000"/>
              </a:lnSpc>
            </a:pPr>
            <a:r>
              <a:rPr lang="en-US" sz="2400" dirty="0" smtClean="0">
                <a:latin typeface="Georgia" pitchFamily="18" charset="0"/>
              </a:rPr>
              <a:t>No propagation throughout society </a:t>
            </a:r>
          </a:p>
          <a:p>
            <a:pPr>
              <a:lnSpc>
                <a:spcPct val="90000"/>
              </a:lnSpc>
            </a:pPr>
            <a:r>
              <a:rPr lang="en-US" sz="2800" dirty="0" smtClean="0">
                <a:latin typeface="Georgia" pitchFamily="18" charset="0"/>
              </a:rPr>
              <a:t>All manner of inventions were lost</a:t>
            </a:r>
          </a:p>
          <a:p>
            <a:pPr lvl="1">
              <a:lnSpc>
                <a:spcPct val="90000"/>
              </a:lnSpc>
            </a:pPr>
            <a:r>
              <a:rPr lang="en-US" sz="2400" dirty="0">
                <a:latin typeface="Georgia" pitchFamily="18" charset="0"/>
              </a:rPr>
              <a:t>Advanced medical techniques</a:t>
            </a:r>
          </a:p>
          <a:p>
            <a:pPr lvl="2">
              <a:lnSpc>
                <a:spcPct val="90000"/>
              </a:lnSpc>
            </a:pPr>
            <a:r>
              <a:rPr lang="en-US" sz="2000" dirty="0">
                <a:latin typeface="Georgia" pitchFamily="18" charset="0"/>
              </a:rPr>
              <a:t>Egyptian brain surgery from 3,000 BC</a:t>
            </a:r>
          </a:p>
          <a:p>
            <a:pPr lvl="1">
              <a:lnSpc>
                <a:spcPct val="90000"/>
              </a:lnSpc>
            </a:pPr>
            <a:r>
              <a:rPr lang="en-US" sz="2400" dirty="0" smtClean="0">
                <a:latin typeface="Georgia" pitchFamily="18" charset="0"/>
              </a:rPr>
              <a:t>Roman techniques for architecture, road-building, metallurgy, </a:t>
            </a:r>
            <a:r>
              <a:rPr lang="en-US" sz="2400" dirty="0">
                <a:latin typeface="Georgia" pitchFamily="18" charset="0"/>
              </a:rPr>
              <a:t>agriculture, etc</a:t>
            </a:r>
            <a:r>
              <a:rPr lang="en-US" sz="2400" dirty="0" smtClean="0">
                <a:latin typeface="Georgia" pitchFamily="18" charset="0"/>
              </a:rPr>
              <a:t>.</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8</a:t>
            </a:fld>
            <a:endParaRPr lang="en-US" dirty="0"/>
          </a:p>
        </p:txBody>
      </p:sp>
    </p:spTree>
    <p:extLst>
      <p:ext uri="{BB962C8B-B14F-4D97-AF65-F5344CB8AC3E}">
        <p14:creationId xmlns:p14="http://schemas.microsoft.com/office/powerpoint/2010/main" val="383738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821777" y="1143000"/>
            <a:ext cx="8001001" cy="5094287"/>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a:t>
            </a:r>
            <a:r>
              <a:rPr lang="en-US" sz="2800" dirty="0" smtClean="0">
                <a:latin typeface="Georgia" pitchFamily="18" charset="0"/>
              </a:rPr>
              <a:t>BC</a:t>
            </a:r>
            <a:endParaRPr lang="en-US" sz="2800" dirty="0" smtClean="0">
              <a:latin typeface="Georgia" pitchFamily="18" charset="0"/>
            </a:endParaRP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7999"/>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90800"/>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5BFA542-0988-4A36-854C-5BEFA4BA71A4}" type="slidenum">
              <a:rPr lang="en-US" smtClean="0"/>
              <a:pPr/>
              <a:t>9</a:t>
            </a:fld>
            <a:endParaRPr lang="en-US" dirty="0"/>
          </a:p>
        </p:txBody>
      </p:sp>
    </p:spTree>
    <p:extLst>
      <p:ext uri="{BB962C8B-B14F-4D97-AF65-F5344CB8AC3E}">
        <p14:creationId xmlns:p14="http://schemas.microsoft.com/office/powerpoint/2010/main" val="218130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18033</TotalTime>
  <Words>3194</Words>
  <Application>Microsoft Office PowerPoint</Application>
  <PresentationFormat>On-screen Show (4:3)</PresentationFormat>
  <Paragraphs>424</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Agenda</vt:lpstr>
      <vt:lpstr>Who is Joe Barich?</vt:lpstr>
      <vt:lpstr>Who is Joe Barich?</vt:lpstr>
      <vt:lpstr>Agenda</vt:lpstr>
      <vt:lpstr>IP In General</vt:lpstr>
      <vt:lpstr>Main Types of IP</vt:lpstr>
      <vt:lpstr>Where did Patents Come From?</vt:lpstr>
      <vt:lpstr>Lost Technology -1</vt:lpstr>
      <vt:lpstr>Lost Technology -2</vt:lpstr>
      <vt:lpstr>Need For An Economic Solution</vt:lpstr>
      <vt:lpstr>Patent Economic Basis</vt:lpstr>
      <vt:lpstr>TM and © Economic Basis</vt:lpstr>
      <vt:lpstr>Reality of IP Rights - 1</vt:lpstr>
      <vt:lpstr>Reality of IP Rights - 2</vt:lpstr>
      <vt:lpstr>Reality of IP Rights - 3</vt:lpstr>
      <vt:lpstr>Agenda</vt:lpstr>
      <vt:lpstr> What is a Patent?</vt:lpstr>
      <vt:lpstr>Novelty (PTO) ≠ Infringement (Sales)</vt:lpstr>
      <vt:lpstr>What is a Patent Application? </vt:lpstr>
      <vt:lpstr> </vt:lpstr>
      <vt:lpstr> </vt:lpstr>
      <vt:lpstr>What is Prior Art?</vt:lpstr>
      <vt:lpstr> Warning! - BAR DATES!</vt:lpstr>
      <vt:lpstr>Novelty vs. Infringement</vt:lpstr>
      <vt:lpstr>Patent Claims - 1</vt:lpstr>
      <vt:lpstr>Patent Claims - 2</vt:lpstr>
      <vt:lpstr>Litigating a Patent</vt:lpstr>
      <vt:lpstr> </vt:lpstr>
      <vt:lpstr>Provisional Patent Application</vt:lpstr>
      <vt:lpstr>Entrepreneur Patent Advice - 1</vt:lpstr>
      <vt:lpstr>Entrepreneur Patent Advice - 2</vt:lpstr>
      <vt:lpstr>Entrepreneur Patent Advice - 3</vt:lpstr>
      <vt:lpstr>Agenda</vt:lpstr>
      <vt:lpstr>Summary Chart</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Archer Design</dc:creator>
  <cp:lastModifiedBy>Joe Barich</cp:lastModifiedBy>
  <cp:revision>131</cp:revision>
  <cp:lastPrinted>2021-05-04T07:28:56Z</cp:lastPrinted>
  <dcterms:created xsi:type="dcterms:W3CDTF">2014-05-30T19:08:16Z</dcterms:created>
  <dcterms:modified xsi:type="dcterms:W3CDTF">2023-04-11T06:19:59Z</dcterms:modified>
</cp:coreProperties>
</file>