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427" r:id="rId5"/>
    <p:sldId id="428" r:id="rId6"/>
    <p:sldId id="461" r:id="rId7"/>
    <p:sldId id="490" r:id="rId8"/>
    <p:sldId id="459" r:id="rId9"/>
    <p:sldId id="460" r:id="rId10"/>
    <p:sldId id="482" r:id="rId11"/>
    <p:sldId id="430" r:id="rId12"/>
    <p:sldId id="493" r:id="rId13"/>
    <p:sldId id="431" r:id="rId14"/>
    <p:sldId id="432" r:id="rId15"/>
    <p:sldId id="433" r:id="rId16"/>
    <p:sldId id="434" r:id="rId17"/>
    <p:sldId id="435" r:id="rId18"/>
    <p:sldId id="436" r:id="rId19"/>
    <p:sldId id="440" r:id="rId20"/>
    <p:sldId id="439" r:id="rId21"/>
    <p:sldId id="483" r:id="rId22"/>
    <p:sldId id="470" r:id="rId23"/>
    <p:sldId id="473" r:id="rId24"/>
    <p:sldId id="471" r:id="rId25"/>
    <p:sldId id="472" r:id="rId26"/>
    <p:sldId id="468" r:id="rId27"/>
    <p:sldId id="474" r:id="rId28"/>
    <p:sldId id="484" r:id="rId29"/>
    <p:sldId id="466" r:id="rId30"/>
    <p:sldId id="469" r:id="rId31"/>
    <p:sldId id="495" r:id="rId32"/>
    <p:sldId id="491" r:id="rId33"/>
    <p:sldId id="450" r:id="rId34"/>
    <p:sldId id="404" r:id="rId35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 snapToObjects="1">
      <p:cViewPr varScale="1">
        <p:scale>
          <a:sx n="91" d="100"/>
          <a:sy n="91" d="100"/>
        </p:scale>
        <p:origin x="-12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70238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84" tIns="48041" rIns="96084" bIns="48041" numCol="1" anchor="t" anchorCtr="0" compatLnSpc="1">
            <a:prstTxWarp prst="textNoShape">
              <a:avLst/>
            </a:prstTxWarp>
          </a:bodyPr>
          <a:lstStyle>
            <a:lvl1pPr defTabSz="47964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84" tIns="48041" rIns="96084" bIns="48041" numCol="1" anchor="t" anchorCtr="0" compatLnSpc="1">
            <a:prstTxWarp prst="textNoShape">
              <a:avLst/>
            </a:prstTxWarp>
          </a:bodyPr>
          <a:lstStyle>
            <a:lvl1pPr algn="r" defTabSz="479645">
              <a:defRPr sz="1100"/>
            </a:lvl1pPr>
          </a:lstStyle>
          <a:p>
            <a:pPr>
              <a:defRPr/>
            </a:pPr>
            <a:fld id="{8B494516-CF39-44A8-8904-557A9ED3601A}" type="datetimeFigureOut">
              <a:rPr lang="en-US"/>
              <a:pPr>
                <a:defRPr/>
              </a:pPr>
              <a:t>10/2/2022</a:t>
            </a:fld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118601"/>
            <a:ext cx="3170238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84" tIns="48041" rIns="96084" bIns="48041" numCol="1" anchor="b" anchorCtr="0" compatLnSpc="1">
            <a:prstTxWarp prst="textNoShape">
              <a:avLst/>
            </a:prstTxWarp>
          </a:bodyPr>
          <a:lstStyle>
            <a:lvl1pPr defTabSz="47964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1"/>
            <a:ext cx="3170238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84" tIns="48041" rIns="96084" bIns="48041" numCol="1" anchor="b" anchorCtr="0" compatLnSpc="1">
            <a:prstTxWarp prst="textNoShape">
              <a:avLst/>
            </a:prstTxWarp>
          </a:bodyPr>
          <a:lstStyle>
            <a:lvl1pPr algn="r" defTabSz="479645">
              <a:defRPr sz="1100"/>
            </a:lvl1pPr>
          </a:lstStyle>
          <a:p>
            <a:pPr>
              <a:defRPr/>
            </a:pPr>
            <a:fld id="{D9BA9FF7-8D57-4934-9DB1-E295CA1F0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24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70238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84" tIns="48041" rIns="96084" bIns="48041" numCol="1" anchor="t" anchorCtr="0" compatLnSpc="1">
            <a:prstTxWarp prst="textNoShape">
              <a:avLst/>
            </a:prstTxWarp>
          </a:bodyPr>
          <a:lstStyle>
            <a:lvl1pPr defTabSz="47964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84" tIns="48041" rIns="96084" bIns="48041" numCol="1" anchor="t" anchorCtr="0" compatLnSpc="1">
            <a:prstTxWarp prst="textNoShape">
              <a:avLst/>
            </a:prstTxWarp>
          </a:bodyPr>
          <a:lstStyle>
            <a:lvl1pPr algn="r" defTabSz="479645">
              <a:defRPr sz="1100"/>
            </a:lvl1pPr>
          </a:lstStyle>
          <a:p>
            <a:pPr>
              <a:defRPr/>
            </a:pPr>
            <a:fld id="{CAD2AC3F-5E78-4F13-AF56-D35FE5CF6F20}" type="datetimeFigureOut">
              <a:rPr lang="en-US"/>
              <a:pPr>
                <a:defRPr/>
              </a:pPr>
              <a:t>10/2/2022</a:t>
            </a:fld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90"/>
            <a:ext cx="5851526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84" tIns="48041" rIns="96084" bIns="480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18601"/>
            <a:ext cx="3170238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84" tIns="48041" rIns="96084" bIns="48041" numCol="1" anchor="b" anchorCtr="0" compatLnSpc="1">
            <a:prstTxWarp prst="textNoShape">
              <a:avLst/>
            </a:prstTxWarp>
          </a:bodyPr>
          <a:lstStyle>
            <a:lvl1pPr defTabSz="47964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1"/>
            <a:ext cx="3170238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84" tIns="48041" rIns="96084" bIns="48041" numCol="1" anchor="b" anchorCtr="0" compatLnSpc="1">
            <a:prstTxWarp prst="textNoShape">
              <a:avLst/>
            </a:prstTxWarp>
          </a:bodyPr>
          <a:lstStyle>
            <a:lvl1pPr algn="r" defTabSz="479645">
              <a:defRPr sz="1100"/>
            </a:lvl1pPr>
          </a:lstStyle>
          <a:p>
            <a:pPr>
              <a:defRPr/>
            </a:pPr>
            <a:fld id="{9FE38DF8-08B7-40AC-800F-238164FD8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25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38572" indent="-284066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36265" indent="-22725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90770" indent="-22725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45276" indent="-22725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499782" indent="-2272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54287" indent="-2272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08793" indent="-2272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63298" indent="-2272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D0E77CBA-D815-4BF1-AAD1-D974930BF4A3}" type="slidenum">
              <a:rPr lang="en-US" altLang="en-US" sz="1100"/>
              <a:pPr/>
              <a:t>1</a:t>
            </a:fld>
            <a:endParaRPr lang="en-US" altLang="en-US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20775"/>
            <a:ext cx="7772400" cy="147002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A99840-86DA-4791-9813-DADDAB23B8F3}" type="datetime1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BD3D2-2C21-4D0E-88B5-3EC34A9AF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7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CB616-799E-40E6-B6FF-F3BDC4EFBC30}" type="datetime1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82905-DA64-4AC3-AC7A-F35EACB0A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9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9517C-F116-4CA9-AE1D-67BAA8170DE6}" type="datetime1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5BB63-9D84-4C1D-AFFB-241D0080C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9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13FAB6-085C-4A81-BE7D-523106BDD2CF}" type="datetime1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AD363-ACEC-4E12-93FC-A3051305D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3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80099-7C2B-43F5-AB93-1929F905EE3B}" type="datetime1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6BCDA-6E05-4B14-AA4E-928B924E7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0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34128-1829-4E90-9A49-349439FA5779}" type="datetime1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5BFB0-ADA7-49D4-BC26-E8ACF899B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3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F0FBA-76DD-46FE-9C72-CE9B3D85D522}" type="datetime1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1B8C8-8EAE-4DBA-85E7-611484602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8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123C3-0F83-469D-8883-9881AA0EF492}" type="datetime1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D9604-5253-41C7-AF6B-C8EF1778F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06747-3A16-4F9B-A772-412F65E00B2D}" type="datetime1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E1A67-43A6-442B-BC59-64A188A51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2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18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82F6C-F51B-4BC8-93F6-8CDF7C659FF5}" type="datetime1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40F37-7D2B-48C7-8A44-C34233590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8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F9113-B6C8-458B-9FE9-2F6DF46D871B}" type="datetime1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C6CC8-AA99-460B-9138-FECBFB86A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0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8FCD61-EEAA-4FCC-9EAE-AA9399910D20}" type="datetime1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31BEA5-0DBA-487C-95E5-E215D7B0E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/>
          <a:ea typeface="Georgia" pitchFamily="18" charset="0"/>
          <a:cs typeface="Georgi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eorgia"/>
          <a:ea typeface="Georgia" pitchFamily="18" charset="0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eorgia"/>
          <a:ea typeface="Georgia" pitchFamily="18" charset="0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/>
          <a:ea typeface="Georgia" pitchFamily="18" charset="0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eorgia"/>
          <a:ea typeface="Georgia" pitchFamily="18" charset="0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eorgia"/>
          <a:ea typeface="Georgia" pitchFamily="18" charset="0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ebarich.com/ip-clinic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ebarich.com/ip-clinic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838200"/>
            <a:ext cx="7772400" cy="1676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Basics of Patents and Trademarks – and the IP Clinic</a:t>
            </a:r>
            <a:br>
              <a:rPr lang="en-US" altLang="en-US" sz="4000" dirty="0" smtClean="0"/>
            </a:br>
            <a:endParaRPr lang="en-US" altLang="en-US" sz="4000" dirty="0" smtClean="0"/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152400" y="2133600"/>
            <a:ext cx="480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1"/>
              </a:buClr>
              <a:buSzPct val="80000"/>
              <a:buChar char="•"/>
              <a:defRPr sz="2600">
                <a:solidFill>
                  <a:schemeClr val="bg1"/>
                </a:solidFill>
                <a:latin typeface="Georg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" pitchFamily="18" charset="0"/>
              <a:buChar char="–"/>
              <a:defRPr sz="2400">
                <a:solidFill>
                  <a:schemeClr val="bg1"/>
                </a:solidFill>
                <a:latin typeface="Georg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80000"/>
              <a:buChar char="•"/>
              <a:defRPr sz="2000" i="1">
                <a:solidFill>
                  <a:schemeClr val="bg1"/>
                </a:solidFill>
                <a:latin typeface="Georgi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 sz="2000" i="1">
                <a:solidFill>
                  <a:schemeClr val="bg1"/>
                </a:solidFill>
                <a:latin typeface="Georgi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2000" i="1">
                <a:solidFill>
                  <a:schemeClr val="bg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i="1">
                <a:solidFill>
                  <a:schemeClr val="bg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i="1">
                <a:solidFill>
                  <a:schemeClr val="bg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i="1">
                <a:solidFill>
                  <a:schemeClr val="bg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i="1">
                <a:solidFill>
                  <a:schemeClr val="bg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Professor Joe </a:t>
            </a:r>
            <a:r>
              <a:rPr lang="en-US" altLang="en-US" sz="2800" dirty="0">
                <a:solidFill>
                  <a:schemeClr val="tx1"/>
                </a:solidFill>
              </a:rPr>
              <a:t>Barich</a:t>
            </a:r>
            <a:br>
              <a:rPr lang="en-US" altLang="en-US" sz="2800" dirty="0">
                <a:solidFill>
                  <a:schemeClr val="tx1"/>
                </a:solidFill>
              </a:rPr>
            </a:br>
            <a:endParaRPr lang="en-US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8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What is a Patent Application? -1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524000"/>
            <a:ext cx="8305800" cy="42672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Formal document filed with the Patent and Trademark Office (PTO) in an attempt to obtain a patent for an invention  </a:t>
            </a:r>
          </a:p>
          <a:p>
            <a:pPr eaLnBrk="1" hangingPunct="1"/>
            <a:r>
              <a:rPr lang="en-US" altLang="en-US" sz="2800" dirty="0" smtClean="0"/>
              <a:t>Highly detailed and technical legal document</a:t>
            </a:r>
          </a:p>
          <a:p>
            <a:pPr eaLnBrk="1" hangingPunct="1"/>
            <a:r>
              <a:rPr lang="en-US" altLang="en-US" sz="2800" dirty="0" smtClean="0"/>
              <a:t>Typically about 40 pages long, includes drawings</a:t>
            </a:r>
          </a:p>
          <a:p>
            <a:pPr eaLnBrk="1" hangingPunct="1"/>
            <a:r>
              <a:rPr lang="en-US" altLang="en-US" sz="2800" dirty="0" smtClean="0"/>
              <a:t>Very easy for non-lawyers to make </a:t>
            </a:r>
            <a:r>
              <a:rPr lang="en-US" altLang="en-US" sz="2800" u="sng" dirty="0"/>
              <a:t>u</a:t>
            </a:r>
            <a:r>
              <a:rPr lang="en-US" altLang="en-US" sz="2800" u="sng" dirty="0" smtClean="0"/>
              <a:t>ncorrectable</a:t>
            </a:r>
            <a:r>
              <a:rPr lang="en-US" altLang="en-US" sz="2800" dirty="0" smtClean="0"/>
              <a:t> errors and lose their rights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Albertus" pitchFamily="34" charset="0"/>
              </a:rPr>
              <a:t> </a:t>
            </a:r>
            <a:r>
              <a:rPr lang="en-US" altLang="en-US" sz="4000" dirty="0" smtClean="0"/>
              <a:t>What is a Patent Application? -2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Includes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/>
              <a:t>Description/specification (your invention)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/>
              <a:t>Claims (the legal exclusive right that you want for your invention)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“A </a:t>
            </a:r>
            <a:r>
              <a:rPr lang="en-US" altLang="en-US" sz="2800" u="sng" dirty="0" smtClean="0"/>
              <a:t>written description</a:t>
            </a:r>
            <a:r>
              <a:rPr lang="en-US" altLang="en-US" sz="2800" dirty="0" smtClean="0"/>
              <a:t> sufficient to </a:t>
            </a:r>
            <a:r>
              <a:rPr lang="en-US" altLang="en-US" sz="2800" u="sng" dirty="0" smtClean="0"/>
              <a:t>enable</a:t>
            </a:r>
            <a:r>
              <a:rPr lang="en-US" altLang="en-US" sz="2800" dirty="0" smtClean="0"/>
              <a:t> one of ordinary skill in the art to practice the invention without undue experimentation and showing the inventor’s </a:t>
            </a:r>
            <a:r>
              <a:rPr lang="en-US" altLang="en-US" sz="2800" u="sng" dirty="0" smtClean="0"/>
              <a:t>best mode</a:t>
            </a:r>
            <a:r>
              <a:rPr lang="en-US" altLang="en-US" sz="2800" dirty="0" smtClean="0"/>
              <a:t>.”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latin typeface="Albertus" pitchFamily="34" charset="0"/>
              </a:rPr>
              <a:t> </a:t>
            </a:r>
            <a:r>
              <a:rPr lang="en-US" altLang="en-US" sz="4000" dirty="0" smtClean="0"/>
              <a:t>What is a Patent Application? -3</a:t>
            </a:r>
            <a:r>
              <a:rPr lang="en-US" altLang="en-US" sz="4000" dirty="0" smtClean="0">
                <a:latin typeface="Albertus" pitchFamily="34" charset="0"/>
              </a:rPr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9624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As soon as filed =“Patent Pending” </a:t>
            </a:r>
          </a:p>
          <a:p>
            <a:pPr eaLnBrk="1" hangingPunct="1"/>
            <a:r>
              <a:rPr lang="en-US" altLang="en-US" sz="2800" dirty="0" smtClean="0"/>
              <a:t>Someone who has filed a patent application with the PTO is said to be “prosecuting a patent” and the process is often called “patent prosecution.”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 Warning! - BAR DATES!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U.S. has One Year Grace Period from date of first </a:t>
            </a:r>
            <a:r>
              <a:rPr lang="en-US" altLang="en-US" sz="2400" dirty="0" smtClean="0"/>
              <a:t>disclosure OR commercialization</a:t>
            </a:r>
            <a:endParaRPr lang="en-US" alt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Must file within the year or rights are permanently lost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Outside U.S. = </a:t>
            </a:r>
            <a:r>
              <a:rPr lang="en-US" altLang="en-US" sz="2400" dirty="0"/>
              <a:t>O</a:t>
            </a:r>
            <a:r>
              <a:rPr lang="en-US" altLang="en-US" sz="2400" dirty="0" smtClean="0"/>
              <a:t>ften No Grace Period – disclose/ commercialize before filing and you blew 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Foreign rights can be preserved by filing an application in the U.S. before disclosure and then later filing foreign app claiming priority to U.S. app within one year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Disclosures in confidence (to attorney, under agreement of confidentiality), without commercialization, are typically OK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" t="7194" r="5121"/>
          <a:stretch/>
        </p:blipFill>
        <p:spPr bwMode="auto">
          <a:xfrm>
            <a:off x="1676400" y="43180"/>
            <a:ext cx="5791200" cy="6819664"/>
          </a:xfrm>
          <a:prstGeom prst="rect">
            <a:avLst/>
          </a:prstGeom>
          <a:noFill/>
          <a:ln w="3175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489041" y="5355263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80000"/>
              <a:buFontTx/>
              <a:buChar char="•"/>
            </a:pPr>
            <a:endParaRPr lang="en-US" sz="13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11721" y="352415"/>
            <a:ext cx="2103120" cy="457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norm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Provisional Application (up to 12 months before regular app)</a:t>
            </a:r>
          </a:p>
        </p:txBody>
      </p:sp>
      <p:cxnSp>
        <p:nvCxnSpPr>
          <p:cNvPr id="15" name="Elbow Connector 14"/>
          <p:cNvCxnSpPr>
            <a:stCxn id="14" idx="1"/>
          </p:cNvCxnSpPr>
          <p:nvPr/>
        </p:nvCxnSpPr>
        <p:spPr>
          <a:xfrm rot="10800000">
            <a:off x="3245961" y="260975"/>
            <a:ext cx="365760" cy="320040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Requirements For Patentability</a:t>
            </a:r>
            <a:r>
              <a:rPr lang="en-US" altLang="en-US" sz="4000" smtClean="0">
                <a:latin typeface="Albertus" pitchFamily="34" charset="0"/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marL="342900" lvl="1" indent="-342900" eaLnBrk="1" hangingPunct="1">
              <a:buFont typeface="Arial" charset="0"/>
              <a:buChar char="•"/>
            </a:pPr>
            <a:r>
              <a:rPr lang="en-US" altLang="en-US" sz="2200" dirty="0" smtClean="0"/>
              <a:t>Statutory Subject Matter - </a:t>
            </a:r>
            <a:r>
              <a:rPr lang="en-US" altLang="en-US" sz="2000" dirty="0"/>
              <a:t>35 </a:t>
            </a:r>
            <a:r>
              <a:rPr lang="en-US" altLang="en-US" sz="2000" dirty="0" err="1"/>
              <a:t>U.S.C</a:t>
            </a:r>
            <a:r>
              <a:rPr lang="en-US" altLang="en-US" sz="2000" dirty="0"/>
              <a:t>. § </a:t>
            </a:r>
            <a:r>
              <a:rPr lang="en-US" altLang="en-US" sz="2000" dirty="0" smtClean="0"/>
              <a:t>101</a:t>
            </a:r>
            <a:endParaRPr lang="en-US" altLang="en-US" sz="2200" dirty="0" smtClean="0"/>
          </a:p>
          <a:p>
            <a:pPr lvl="1" eaLnBrk="1" hangingPunct="1"/>
            <a:r>
              <a:rPr lang="en-US" altLang="en-US" sz="2000" dirty="0" smtClean="0"/>
              <a:t>Not just an idea! - Machine, manufacture, composition of matter, process tied to a machine or chemistry</a:t>
            </a:r>
          </a:p>
          <a:p>
            <a:pPr lvl="1" eaLnBrk="1" hangingPunct="1"/>
            <a:r>
              <a:rPr lang="en-US" altLang="en-US" sz="2000" dirty="0" smtClean="0"/>
              <a:t>No abstract algorithms or principles of science</a:t>
            </a: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 altLang="en-US" sz="2200" dirty="0" smtClean="0"/>
              <a:t>Novelty - </a:t>
            </a:r>
            <a:r>
              <a:rPr lang="en-US" altLang="en-US" sz="2000" dirty="0"/>
              <a:t>35 </a:t>
            </a:r>
            <a:r>
              <a:rPr lang="en-US" altLang="en-US" sz="2000" dirty="0" err="1"/>
              <a:t>U.S.C</a:t>
            </a:r>
            <a:r>
              <a:rPr lang="en-US" altLang="en-US" sz="2000" dirty="0"/>
              <a:t>. § </a:t>
            </a:r>
            <a:r>
              <a:rPr lang="en-US" altLang="en-US" sz="2000" dirty="0" smtClean="0"/>
              <a:t>102</a:t>
            </a:r>
            <a:endParaRPr lang="en-US" altLang="en-US" sz="2200" dirty="0" smtClean="0"/>
          </a:p>
          <a:p>
            <a:pPr lvl="1" eaLnBrk="1" hangingPunct="1"/>
            <a:r>
              <a:rPr lang="en-US" altLang="en-US" sz="2000" dirty="0" smtClean="0"/>
              <a:t>No single Prior Art reference teaches all claim limitations</a:t>
            </a:r>
          </a:p>
          <a:p>
            <a:pPr lvl="1" eaLnBrk="1" hangingPunct="1"/>
            <a:r>
              <a:rPr lang="en-US" altLang="en-US" sz="2000" dirty="0" smtClean="0"/>
              <a:t>Prior art includes anything available to the public before your filing and any application filed before you</a:t>
            </a: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 altLang="en-US" sz="2200" dirty="0" smtClean="0"/>
              <a:t>Non-Obviousness - </a:t>
            </a:r>
            <a:r>
              <a:rPr lang="en-US" altLang="en-US" sz="2000" dirty="0"/>
              <a:t>35 </a:t>
            </a:r>
            <a:r>
              <a:rPr lang="en-US" altLang="en-US" sz="2000" dirty="0" err="1"/>
              <a:t>U.S.C</a:t>
            </a:r>
            <a:r>
              <a:rPr lang="en-US" altLang="en-US" sz="2000" dirty="0"/>
              <a:t>. § </a:t>
            </a:r>
            <a:r>
              <a:rPr lang="en-US" altLang="en-US" sz="2000" dirty="0" smtClean="0"/>
              <a:t>103</a:t>
            </a:r>
            <a:endParaRPr lang="en-US" altLang="en-US" sz="2200" dirty="0" smtClean="0"/>
          </a:p>
          <a:p>
            <a:pPr lvl="1" eaLnBrk="1" hangingPunct="1"/>
            <a:r>
              <a:rPr lang="en-US" altLang="en-US" sz="2000" dirty="0" smtClean="0"/>
              <a:t>“Obvious” is a legal term – two or more prior art references when combined teach all claim limitations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Sample Applications 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 smtClean="0"/>
              <a:t>U.S. Pat. App. No. 2012/0238319 “System and Method For Combined Alarm Detection and Emergency Signaling”</a:t>
            </a:r>
          </a:p>
          <a:p>
            <a:pPr eaLnBrk="1" hangingPunct="1">
              <a:defRPr/>
            </a:pPr>
            <a:r>
              <a:rPr lang="en-US" altLang="en-US" sz="2400" dirty="0"/>
              <a:t>U.S. Pat. App. No. </a:t>
            </a:r>
            <a:r>
              <a:rPr lang="en-US" altLang="en-US" sz="2400" dirty="0" smtClean="0"/>
              <a:t>2012/0010844 “Sensors, Systems, and Methods For Measuring Fluid Perturbation”</a:t>
            </a:r>
          </a:p>
          <a:p>
            <a:pPr lvl="1" eaLnBrk="1" hangingPunct="1">
              <a:defRPr/>
            </a:pPr>
            <a:r>
              <a:rPr lang="en-US" altLang="en-US" sz="2000" dirty="0" smtClean="0"/>
              <a:t>IP Clinic drafted patent applications </a:t>
            </a:r>
          </a:p>
          <a:p>
            <a:pPr lvl="1" eaLnBrk="1" hangingPunct="1">
              <a:defRPr/>
            </a:pPr>
            <a:r>
              <a:rPr lang="en-US" altLang="en-US" sz="2000" dirty="0" smtClean="0"/>
              <a:t>Available at </a:t>
            </a:r>
            <a:r>
              <a:rPr lang="en-US" altLang="en-US" sz="2000" dirty="0" smtClean="0">
                <a:hlinkClick r:id="rId2"/>
              </a:rPr>
              <a:t>www.joebarich.com/ip-clinic.html</a:t>
            </a:r>
            <a:r>
              <a:rPr lang="en-US" altLang="en-US" sz="2000" dirty="0" smtClean="0"/>
              <a:t>  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3200" dirty="0" smtClean="0">
              <a:latin typeface="Albertus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 What does a business do with a patent?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373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Enforceable from date of issuance to 20 years from effective filing/priority date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Often the primary asset of a start-up company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Most of the value of the company is in their IP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Can boost corporate valuation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Bar competitors from your market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#1 Use - Preserve your market share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Sue infringers for money/injunction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Use as leverage for a joint venture or tech swap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latin typeface="Albertus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9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Patent Basics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Trademark Basics</a:t>
            </a:r>
          </a:p>
          <a:p>
            <a:pPr eaLnBrk="1" hangingPunct="1">
              <a:defRPr/>
            </a:pPr>
            <a:r>
              <a:rPr lang="en-US" dirty="0"/>
              <a:t>The IP Clinic</a:t>
            </a:r>
          </a:p>
          <a:p>
            <a:pPr lvl="1" eaLnBrk="1" hangingPunct="1">
              <a:defRPr/>
            </a:pPr>
            <a:r>
              <a:rPr lang="en-US" dirty="0"/>
              <a:t>Patent Track</a:t>
            </a:r>
          </a:p>
          <a:p>
            <a:pPr lvl="1" eaLnBrk="1" hangingPunct="1">
              <a:defRPr/>
            </a:pPr>
            <a:r>
              <a:rPr lang="en-US" dirty="0"/>
              <a:t>Trademark </a:t>
            </a:r>
            <a:r>
              <a:rPr lang="en-US" dirty="0" smtClean="0"/>
              <a:t>Track</a:t>
            </a:r>
          </a:p>
          <a:p>
            <a:pPr lvl="1" eaLnBrk="1" hangingPunct="1">
              <a:defRPr/>
            </a:pPr>
            <a:r>
              <a:rPr lang="en-US" dirty="0"/>
              <a:t>Working With The IP Clinic</a:t>
            </a:r>
          </a:p>
          <a:p>
            <a:pPr marL="457200" lvl="1" indent="0" eaLnBrk="1" hangingPunct="1"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 What Is A Trademark?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4294967295"/>
          </p:nvPr>
        </p:nvSpPr>
        <p:spPr>
          <a:xfrm>
            <a:off x="535935" y="1219200"/>
            <a:ext cx="8229600" cy="47243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An identifier that identifies the origin of goods or services in commerce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Typically a word or </a:t>
            </a:r>
            <a:r>
              <a:rPr lang="en-US" sz="2000" dirty="0" smtClean="0">
                <a:latin typeface="Georgia" pitchFamily="18" charset="0"/>
              </a:rPr>
              <a:t>logo  - COUPLED with goods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Rights limited to those goods only</a:t>
            </a:r>
            <a:endParaRPr lang="en-US" sz="2000" dirty="0" smtClean="0">
              <a:latin typeface="Georgia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Trademark lasts as long as it is used </a:t>
            </a:r>
            <a:endParaRPr lang="en-US" sz="2000" dirty="0">
              <a:latin typeface="Georgia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Can last forever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Two Types of Trademarks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Unregistered, common-law trademarks - </a:t>
            </a:r>
            <a:r>
              <a:rPr lang="en-US" sz="2000" baseline="30000" dirty="0" smtClean="0">
                <a:latin typeface="Georgia" pitchFamily="18" charset="0"/>
              </a:rPr>
              <a:t>TM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Federally registered trademarks – ®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Georgia" pitchFamily="18" charset="0"/>
              </a:rPr>
              <a:t>Infringement </a:t>
            </a:r>
            <a:r>
              <a:rPr lang="en-US" sz="2800" dirty="0" smtClean="0">
                <a:latin typeface="Georgia" pitchFamily="18" charset="0"/>
              </a:rPr>
              <a:t>Standard– </a:t>
            </a:r>
            <a:r>
              <a:rPr lang="en-US" sz="2800" dirty="0">
                <a:latin typeface="Georgia" pitchFamily="18" charset="0"/>
              </a:rPr>
              <a:t>Consumer confusion</a:t>
            </a:r>
          </a:p>
          <a:p>
            <a:pPr lvl="1"/>
            <a:r>
              <a:rPr lang="en-US" sz="2000" dirty="0">
                <a:latin typeface="Georgia" pitchFamily="18" charset="0"/>
              </a:rPr>
              <a:t>If a consumer would think that goods from a second company actually originated from the company owning the trademark, then there may be infringement</a:t>
            </a:r>
          </a:p>
          <a:p>
            <a:pPr lvl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D81AD-DB02-4AE2-99BC-5D7C309468C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8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lbertus" pitchFamily="34" charset="0"/>
              </a:rPr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Who is Joe Barich?</a:t>
            </a:r>
          </a:p>
          <a:p>
            <a:pPr eaLnBrk="1" hangingPunct="1">
              <a:defRPr/>
            </a:pPr>
            <a:r>
              <a:rPr lang="en-US" dirty="0" smtClean="0"/>
              <a:t>Patent Basics</a:t>
            </a:r>
          </a:p>
          <a:p>
            <a:pPr eaLnBrk="1" hangingPunct="1">
              <a:defRPr/>
            </a:pPr>
            <a:r>
              <a:rPr lang="en-US" sz="3200" dirty="0" smtClean="0"/>
              <a:t>Trademark Basics</a:t>
            </a:r>
          </a:p>
          <a:p>
            <a:pPr eaLnBrk="1" hangingPunct="1">
              <a:defRPr/>
            </a:pPr>
            <a:r>
              <a:rPr lang="en-US" dirty="0" smtClean="0"/>
              <a:t>The IP (Intellectual Property) Clinic</a:t>
            </a:r>
          </a:p>
          <a:p>
            <a:pPr lvl="1" eaLnBrk="1" hangingPunct="1">
              <a:defRPr/>
            </a:pPr>
            <a:r>
              <a:rPr lang="en-US" sz="2800" dirty="0" smtClean="0"/>
              <a:t>Patent Track</a:t>
            </a:r>
          </a:p>
          <a:p>
            <a:pPr lvl="1" eaLnBrk="1" hangingPunct="1">
              <a:defRPr/>
            </a:pPr>
            <a:r>
              <a:rPr lang="en-US" dirty="0" smtClean="0"/>
              <a:t>Trademark Track</a:t>
            </a:r>
          </a:p>
          <a:p>
            <a:pPr lvl="1" eaLnBrk="1" hangingPunct="1">
              <a:defRPr/>
            </a:pPr>
            <a:r>
              <a:rPr lang="en-US" dirty="0"/>
              <a:t>Working With The IP Clinic</a:t>
            </a:r>
          </a:p>
          <a:p>
            <a:pPr marL="457200" lvl="1" indent="0" eaLnBrk="1" hangingPunct="1">
              <a:buNone/>
              <a:defRPr/>
            </a:pPr>
            <a:endParaRPr lang="en-US" sz="2800" dirty="0" smtClean="0"/>
          </a:p>
          <a:p>
            <a:pPr marL="0" indent="0" eaLnBrk="1" hangingPunct="1">
              <a:buFontTx/>
              <a:buNone/>
              <a:defRPr/>
            </a:pPr>
            <a:endParaRPr lang="en-US" sz="32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Georgia"/>
                <a:ea typeface="Georgia" pitchFamily="18" charset="0"/>
                <a:cs typeface="Georgi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altLang="en-US" sz="3600" dirty="0" smtClean="0"/>
              <a:t>Today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7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Law </a:t>
            </a:r>
            <a:r>
              <a:rPr lang="en-US" dirty="0" smtClean="0"/>
              <a:t>TMs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352780"/>
          </a:xfrm>
        </p:spPr>
        <p:txBody>
          <a:bodyPr/>
          <a:lstStyle/>
          <a:p>
            <a:r>
              <a:rPr lang="en-US" sz="2800" dirty="0" smtClean="0"/>
              <a:t>Have </a:t>
            </a:r>
            <a:r>
              <a:rPr lang="en-US" sz="2800" dirty="0" smtClean="0"/>
              <a:t>some serious limitations</a:t>
            </a:r>
          </a:p>
          <a:p>
            <a:pPr lvl="1"/>
            <a:r>
              <a:rPr lang="en-US" sz="2400" dirty="0" smtClean="0"/>
              <a:t>State law – not uniform nationwide</a:t>
            </a:r>
            <a:endParaRPr lang="en-US" sz="2400" dirty="0"/>
          </a:p>
          <a:p>
            <a:pPr lvl="1"/>
            <a:r>
              <a:rPr lang="en-US" sz="2400" dirty="0" smtClean="0"/>
              <a:t>Limited </a:t>
            </a:r>
            <a:r>
              <a:rPr lang="en-US" sz="2400" dirty="0" smtClean="0"/>
              <a:t>to</a:t>
            </a:r>
            <a:r>
              <a:rPr lang="en-US" sz="2400" dirty="0" smtClean="0"/>
              <a:t> </a:t>
            </a:r>
            <a:r>
              <a:rPr lang="en-US" sz="2400" dirty="0" smtClean="0"/>
              <a:t>geographic </a:t>
            </a:r>
            <a:r>
              <a:rPr lang="en-US" sz="2400" dirty="0" smtClean="0"/>
              <a:t>area of use</a:t>
            </a:r>
            <a:endParaRPr lang="en-US" sz="2400" dirty="0" smtClean="0"/>
          </a:p>
          <a:p>
            <a:pPr lvl="1"/>
            <a:r>
              <a:rPr lang="en-US" sz="2400" dirty="0" smtClean="0"/>
              <a:t>Must prove consumer association</a:t>
            </a:r>
          </a:p>
          <a:p>
            <a:pPr lvl="1"/>
            <a:r>
              <a:rPr lang="en-US" sz="2400" dirty="0" smtClean="0"/>
              <a:t>Must prove actual damages </a:t>
            </a:r>
          </a:p>
          <a:p>
            <a:pPr lvl="1"/>
            <a:r>
              <a:rPr lang="en-US" sz="2400" dirty="0" smtClean="0"/>
              <a:t>No registration process, so you can’t be sure that a court will enforce your TM</a:t>
            </a:r>
          </a:p>
          <a:p>
            <a:pPr lvl="1"/>
            <a:r>
              <a:rPr lang="en-US" sz="2400" dirty="0" smtClean="0"/>
              <a:t>Tough to enforce on internet sales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 idx="4294967295"/>
          </p:nvPr>
        </p:nvSpPr>
        <p:spPr>
          <a:xfrm>
            <a:off x="4445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Registered Trademarks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4294967295"/>
          </p:nvPr>
        </p:nvSpPr>
        <p:spPr>
          <a:xfrm>
            <a:off x="549275" y="1066800"/>
            <a:ext cx="8229600" cy="5105400"/>
          </a:xfrm>
        </p:spPr>
        <p:txBody>
          <a:bodyPr/>
          <a:lstStyle/>
          <a:p>
            <a:r>
              <a:rPr lang="en-US" sz="2400" dirty="0" smtClean="0">
                <a:latin typeface="Georgia" pitchFamily="18" charset="0"/>
              </a:rPr>
              <a:t>Must register w/ the Patent and Trademark Office (PTO)</a:t>
            </a:r>
          </a:p>
          <a:p>
            <a:pPr lvl="1"/>
            <a:r>
              <a:rPr lang="en-US" sz="2000" dirty="0" smtClean="0">
                <a:latin typeface="Georgia" pitchFamily="18" charset="0"/>
              </a:rPr>
              <a:t>Provides registration so you can be reasonably sure of your mark’s enforceability before suing</a:t>
            </a:r>
          </a:p>
          <a:p>
            <a:pPr lvl="1"/>
            <a:r>
              <a:rPr lang="en-US" sz="2000" dirty="0" smtClean="0">
                <a:latin typeface="Georgia" pitchFamily="18" charset="0"/>
              </a:rPr>
              <a:t>Federal law, not state law</a:t>
            </a:r>
          </a:p>
          <a:p>
            <a:pPr lvl="1"/>
            <a:r>
              <a:rPr lang="en-US" sz="2000" dirty="0" smtClean="0">
                <a:latin typeface="Georgia" pitchFamily="18" charset="0"/>
              </a:rPr>
              <a:t>Can file Intent-To-Use application</a:t>
            </a:r>
          </a:p>
          <a:p>
            <a:r>
              <a:rPr lang="en-US" sz="2400" dirty="0" smtClean="0">
                <a:latin typeface="Georgia" pitchFamily="18" charset="0"/>
              </a:rPr>
              <a:t>Only mark that can use ®</a:t>
            </a:r>
          </a:p>
          <a:p>
            <a:r>
              <a:rPr lang="en-US" sz="2400" dirty="0" smtClean="0">
                <a:latin typeface="Georgia" pitchFamily="18" charset="0"/>
              </a:rPr>
              <a:t>Geographic exclusivity is the entire US</a:t>
            </a:r>
          </a:p>
          <a:p>
            <a:r>
              <a:rPr lang="en-US" sz="2400" dirty="0" smtClean="0">
                <a:latin typeface="Georgia" pitchFamily="18" charset="0"/>
              </a:rPr>
              <a:t>Can use the same mark in different fields of goods without confusion </a:t>
            </a:r>
            <a:r>
              <a:rPr lang="en-US" sz="2400" dirty="0" smtClean="0">
                <a:latin typeface="Georgia" pitchFamily="18" charset="0"/>
              </a:rPr>
              <a:t>– must choose class for registration</a:t>
            </a:r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Can still last forever if used </a:t>
            </a:r>
            <a:endParaRPr lang="en-US" sz="20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Can get statutory damages – like registered ©</a:t>
            </a:r>
          </a:p>
          <a:p>
            <a:pPr lvl="1"/>
            <a:r>
              <a:rPr lang="en-US" sz="2000" dirty="0" smtClean="0">
                <a:latin typeface="Georgia" pitchFamily="18" charset="0"/>
              </a:rPr>
              <a:t>No longer need to prove actual damages</a:t>
            </a:r>
          </a:p>
          <a:p>
            <a:pPr lvl="1">
              <a:lnSpc>
                <a:spcPct val="80000"/>
              </a:lnSpc>
            </a:pPr>
            <a:endParaRPr lang="en-US" sz="24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D81AD-DB02-4AE2-99BC-5D7C309468C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6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 idx="4294967295"/>
          </p:nvPr>
        </p:nvSpPr>
        <p:spPr>
          <a:xfrm>
            <a:off x="4445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Registering A Trademark</a:t>
            </a:r>
          </a:p>
        </p:txBody>
      </p:sp>
      <p:sp>
        <p:nvSpPr>
          <p:cNvPr id="30724" name="Content Placeholder 2"/>
          <p:cNvSpPr>
            <a:spLocks noGrp="1"/>
          </p:cNvSpPr>
          <p:nvPr>
            <p:ph idx="4294967295"/>
          </p:nvPr>
        </p:nvSpPr>
        <p:spPr>
          <a:xfrm>
            <a:off x="549275" y="990599"/>
            <a:ext cx="8229600" cy="5365751"/>
          </a:xfrm>
        </p:spPr>
        <p:txBody>
          <a:bodyPr/>
          <a:lstStyle/>
          <a:p>
            <a:r>
              <a:rPr lang="en-US" sz="2400" dirty="0" smtClean="0">
                <a:latin typeface="Georgia" pitchFamily="18" charset="0"/>
              </a:rPr>
              <a:t>File TM application with PTO (attorney)</a:t>
            </a:r>
          </a:p>
          <a:p>
            <a:pPr lvl="1"/>
            <a:r>
              <a:rPr lang="en-US" sz="2000" dirty="0" smtClean="0">
                <a:latin typeface="Georgia" pitchFamily="18" charset="0"/>
              </a:rPr>
              <a:t>Word/Phrase or Logo Mark</a:t>
            </a:r>
          </a:p>
          <a:p>
            <a:pPr lvl="1"/>
            <a:r>
              <a:rPr lang="en-US" sz="2000" dirty="0" smtClean="0">
                <a:latin typeface="Georgia" pitchFamily="18" charset="0"/>
              </a:rPr>
              <a:t>One or more classes of goods – pay per </a:t>
            </a:r>
            <a:r>
              <a:rPr lang="en-US" sz="2000" dirty="0" smtClean="0">
                <a:latin typeface="Georgia" pitchFamily="18" charset="0"/>
              </a:rPr>
              <a:t>class (45)</a:t>
            </a:r>
            <a:endParaRPr lang="en-US" sz="20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Application goes to Examiner</a:t>
            </a:r>
          </a:p>
          <a:p>
            <a:pPr lvl="1"/>
            <a:r>
              <a:rPr lang="en-US" sz="2000" dirty="0" smtClean="0">
                <a:latin typeface="Georgia" pitchFamily="18" charset="0"/>
              </a:rPr>
              <a:t>Examiner searches mark</a:t>
            </a:r>
          </a:p>
          <a:p>
            <a:pPr lvl="1"/>
            <a:r>
              <a:rPr lang="en-US" sz="2000" dirty="0" smtClean="0">
                <a:latin typeface="Georgia" pitchFamily="18" charset="0"/>
              </a:rPr>
              <a:t>Office Action if rejected – typically due to potential consumer confusion with other registered </a:t>
            </a:r>
            <a:r>
              <a:rPr lang="en-US" sz="2000" dirty="0" smtClean="0">
                <a:latin typeface="Georgia" pitchFamily="18" charset="0"/>
              </a:rPr>
              <a:t>marks or descriptiveness</a:t>
            </a:r>
            <a:endParaRPr lang="en-US" sz="2000" dirty="0" smtClean="0">
              <a:latin typeface="Georgia" pitchFamily="18" charset="0"/>
            </a:endParaRPr>
          </a:p>
          <a:p>
            <a:pPr lvl="1"/>
            <a:r>
              <a:rPr lang="en-US" sz="2000" dirty="0" smtClean="0">
                <a:latin typeface="Georgia" pitchFamily="18" charset="0"/>
              </a:rPr>
              <a:t>Otherwise, mark is allowed</a:t>
            </a:r>
          </a:p>
          <a:p>
            <a:r>
              <a:rPr lang="en-US" sz="2400" dirty="0" smtClean="0">
                <a:latin typeface="Georgia" pitchFamily="18" charset="0"/>
              </a:rPr>
              <a:t>Mark is published for opposition</a:t>
            </a:r>
          </a:p>
          <a:p>
            <a:pPr lvl="1"/>
            <a:r>
              <a:rPr lang="en-US" sz="2000" dirty="0" smtClean="0">
                <a:latin typeface="Georgia" pitchFamily="18" charset="0"/>
              </a:rPr>
              <a:t>Companies monitor new marks and file oppositions if they regard the new mark as too close to their own</a:t>
            </a:r>
          </a:p>
          <a:p>
            <a:pPr lvl="1"/>
            <a:r>
              <a:rPr lang="en-US" sz="2000" dirty="0" smtClean="0">
                <a:latin typeface="Georgia" pitchFamily="18" charset="0"/>
              </a:rPr>
              <a:t>If opposition, then lawsuit or abandon</a:t>
            </a:r>
          </a:p>
          <a:p>
            <a:r>
              <a:rPr lang="en-US" sz="2400" dirty="0" smtClean="0">
                <a:latin typeface="Georgia" pitchFamily="18" charset="0"/>
              </a:rPr>
              <a:t>Mark is registered on Principal Register</a:t>
            </a:r>
          </a:p>
          <a:p>
            <a:pPr lvl="1"/>
            <a:r>
              <a:rPr lang="en-US" sz="2000" dirty="0" smtClean="0">
                <a:latin typeface="Georgia" pitchFamily="18" charset="0"/>
              </a:rPr>
              <a:t>Mark can now be enforced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8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D81AD-DB02-4AE2-99BC-5D7C309468C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0600" cy="762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Common TM Misconceptions </a:t>
            </a:r>
            <a:endParaRPr lang="en-US" altLang="en-US" sz="36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6482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2400" dirty="0" smtClean="0"/>
              <a:t>Entrepreneurs </a:t>
            </a:r>
            <a:r>
              <a:rPr lang="en-US" altLang="en-US" sz="2400" u="sng" dirty="0" smtClean="0"/>
              <a:t>erroneously</a:t>
            </a:r>
            <a:r>
              <a:rPr lang="en-US" altLang="en-US" sz="2400" dirty="0" smtClean="0"/>
              <a:t> think trademark </a:t>
            </a:r>
            <a:r>
              <a:rPr lang="en-US" altLang="en-US" sz="2400" dirty="0" smtClean="0"/>
              <a:t>consumer confusion </a:t>
            </a:r>
            <a:r>
              <a:rPr lang="en-US" altLang="en-US" sz="2400" dirty="0" smtClean="0"/>
              <a:t>is </a:t>
            </a:r>
            <a:r>
              <a:rPr lang="en-US" altLang="en-US" sz="2400" dirty="0" smtClean="0"/>
              <a:t>a straightforward text search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2000" dirty="0" smtClean="0"/>
              <a:t>It’s not enough that your exact proposed mark is not in </a:t>
            </a:r>
            <a:r>
              <a:rPr lang="en-US" altLang="en-US" sz="2000" dirty="0" smtClean="0"/>
              <a:t>use, PTO </a:t>
            </a:r>
            <a:r>
              <a:rPr lang="en-US" altLang="en-US" sz="2000" dirty="0" smtClean="0"/>
              <a:t>can reject mark based on the legal principles of consumer confusion 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2000" dirty="0" smtClean="0"/>
              <a:t>Trademarks </a:t>
            </a:r>
            <a:r>
              <a:rPr lang="en-US" altLang="en-US" sz="2000" dirty="0" smtClean="0"/>
              <a:t>are NOT like a domain name </a:t>
            </a:r>
            <a:r>
              <a:rPr lang="en-US" altLang="en-US" sz="2000" dirty="0" smtClean="0"/>
              <a:t>registry.  Even if you have the domain name, you may not be able to trademark it.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2000" dirty="0" smtClean="0"/>
              <a:t>IP Clinic Law </a:t>
            </a:r>
            <a:r>
              <a:rPr lang="en-US" altLang="en-US" sz="2000" dirty="0"/>
              <a:t>students provide insight into your odds of success and can research alternative marks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2400" dirty="0" smtClean="0"/>
              <a:t>Trademarks can also be rejected for descriptiveness 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2000" dirty="0" smtClean="0"/>
              <a:t>Can’t trademark APPLE for apples or Java for coffee</a:t>
            </a:r>
            <a:endParaRPr lang="en-US" alt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 What does a business do with a TM?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TMs are used to identify your goods/company</a:t>
            </a:r>
          </a:p>
          <a:p>
            <a:pPr lvl="1" eaLnBrk="1" hangingPunct="1"/>
            <a:r>
              <a:rPr lang="en-US" altLang="en-US" sz="2000" dirty="0" smtClean="0"/>
              <a:t>You want to create a strong and identifiable brand for the consumer – and then be able to defend your brand</a:t>
            </a:r>
          </a:p>
          <a:p>
            <a:pPr eaLnBrk="1" hangingPunct="1"/>
            <a:r>
              <a:rPr lang="en-US" altLang="en-US" sz="2400" dirty="0" smtClean="0"/>
              <a:t>Once you start marketing, you don’t want to have to change your name</a:t>
            </a:r>
          </a:p>
          <a:p>
            <a:pPr lvl="1" eaLnBrk="1" hangingPunct="1"/>
            <a:r>
              <a:rPr lang="en-US" altLang="en-US" sz="2000" dirty="0" smtClean="0"/>
              <a:t>Cumulative effect of advertising</a:t>
            </a:r>
          </a:p>
          <a:p>
            <a:pPr eaLnBrk="1" hangingPunct="1"/>
            <a:r>
              <a:rPr lang="en-US" altLang="en-US" sz="2400" dirty="0" smtClean="0"/>
              <a:t>Can enforce against counterfeiters </a:t>
            </a:r>
          </a:p>
          <a:p>
            <a:pPr lvl="1" eaLnBrk="1" hangingPunct="1"/>
            <a:r>
              <a:rPr lang="en-US" altLang="en-US" sz="2000" dirty="0" smtClean="0"/>
              <a:t>Block them from market</a:t>
            </a:r>
          </a:p>
          <a:p>
            <a:pPr lvl="1" eaLnBrk="1" hangingPunct="1"/>
            <a:r>
              <a:rPr lang="en-US" altLang="en-US" sz="2000" dirty="0" smtClean="0"/>
              <a:t>Seize and destroy their goods</a:t>
            </a:r>
          </a:p>
          <a:p>
            <a:pPr lvl="1" eaLnBrk="1" hangingPunct="1"/>
            <a:r>
              <a:rPr lang="en-US" altLang="en-US" sz="2000" dirty="0" smtClean="0"/>
              <a:t>Sue for statutory damages</a:t>
            </a:r>
            <a:endParaRPr lang="en-US" altLang="en-US" sz="2000" dirty="0"/>
          </a:p>
          <a:p>
            <a:pPr eaLnBrk="1" hangingPunct="1"/>
            <a:r>
              <a:rPr lang="en-US" altLang="en-US" sz="2400" dirty="0" smtClean="0"/>
              <a:t>Enforceable forever if continually used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latin typeface="Albertus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4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Patent Basics</a:t>
            </a:r>
          </a:p>
          <a:p>
            <a:pPr eaLnBrk="1" hangingPunct="1">
              <a:defRPr/>
            </a:pPr>
            <a:r>
              <a:rPr lang="en-US" dirty="0"/>
              <a:t>Trademark Basics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IP Clinic</a:t>
            </a:r>
          </a:p>
          <a:p>
            <a:pPr lvl="1" eaLnBrk="1" hangingPunct="1">
              <a:defRPr/>
            </a:pPr>
            <a:r>
              <a:rPr lang="en-US" dirty="0"/>
              <a:t>Patent Track</a:t>
            </a:r>
          </a:p>
          <a:p>
            <a:pPr lvl="1" eaLnBrk="1" hangingPunct="1">
              <a:defRPr/>
            </a:pPr>
            <a:r>
              <a:rPr lang="en-US" dirty="0"/>
              <a:t>Trademark </a:t>
            </a:r>
            <a:r>
              <a:rPr lang="en-US" dirty="0" smtClean="0"/>
              <a:t>Track</a:t>
            </a:r>
          </a:p>
          <a:p>
            <a:pPr lvl="1" eaLnBrk="1" hangingPunct="1">
              <a:defRPr/>
            </a:pPr>
            <a:r>
              <a:rPr lang="en-US" dirty="0"/>
              <a:t>Working With The IP Clinic</a:t>
            </a:r>
          </a:p>
          <a:p>
            <a:pPr marL="457200" lvl="1" indent="0" eaLnBrk="1" hangingPunct="1"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0600" cy="762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 What is the IP Clinic</a:t>
            </a:r>
            <a:r>
              <a:rPr lang="en-US" altLang="en-US" sz="3600" dirty="0" smtClean="0"/>
              <a:t>?</a:t>
            </a:r>
            <a:endParaRPr lang="en-US" altLang="en-US" sz="36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2400" dirty="0" smtClean="0"/>
              <a:t>TEC/College of Law Joint Effort – </a:t>
            </a:r>
            <a:r>
              <a:rPr lang="en-US" altLang="en-US" sz="2400" dirty="0" smtClean="0"/>
              <a:t>16</a:t>
            </a:r>
            <a:r>
              <a:rPr lang="en-US" altLang="en-US" sz="2400" baseline="30000" dirty="0" smtClean="0"/>
              <a:t>th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year</a:t>
            </a:r>
            <a:r>
              <a:rPr lang="en-US" altLang="en-US" sz="2400" dirty="0" smtClean="0"/>
              <a:t>!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Spring semester only</a:t>
            </a:r>
            <a:endParaRPr lang="en-US" altLang="en-US" sz="2000" dirty="0" smtClean="0"/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 smtClean="0"/>
              <a:t>Patent </a:t>
            </a:r>
            <a:r>
              <a:rPr lang="en-US" altLang="en-US" sz="2400" dirty="0" smtClean="0"/>
              <a:t>Track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You can get a Patent Application prepared for you!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But - Only if your company has an invention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Typically far more companies than law students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 smtClean="0"/>
              <a:t>Trademark Track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You can get </a:t>
            </a:r>
            <a:r>
              <a:rPr lang="en-US" altLang="en-US" sz="2000" dirty="0"/>
              <a:t>advice with regard to trademark </a:t>
            </a:r>
            <a:r>
              <a:rPr lang="en-US" altLang="en-US" sz="2000" dirty="0" smtClean="0"/>
              <a:t>strategy and a Trademark application prepared for you! 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All companies use trademarks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Typically can provide </a:t>
            </a:r>
            <a:r>
              <a:rPr lang="en-US" altLang="en-US" sz="2000" dirty="0" smtClean="0"/>
              <a:t>TM work </a:t>
            </a:r>
            <a:r>
              <a:rPr lang="en-US" altLang="en-US" sz="2000" dirty="0" smtClean="0"/>
              <a:t>for nearly </a:t>
            </a:r>
            <a:r>
              <a:rPr lang="en-US" altLang="en-US" sz="2000" dirty="0" smtClean="0"/>
              <a:t>most</a:t>
            </a:r>
            <a:r>
              <a:rPr lang="en-US" altLang="en-US" sz="2000" dirty="0" smtClean="0"/>
              <a:t> companies</a:t>
            </a:r>
          </a:p>
          <a:p>
            <a:pPr eaLnBrk="1" hangingPunct="1">
              <a:spcBef>
                <a:spcPts val="600"/>
              </a:spcBef>
            </a:pPr>
            <a:endParaRPr lang="en-US" alt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8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Who </a:t>
            </a:r>
            <a:r>
              <a:rPr lang="en-US" altLang="en-US" sz="3600" dirty="0"/>
              <a:t>is the IP Clinic</a:t>
            </a:r>
            <a:r>
              <a:rPr lang="en-US" altLang="en-US" sz="3600" dirty="0" smtClean="0"/>
              <a:t>?</a:t>
            </a:r>
            <a:endParaRPr lang="en-US" altLang="en-US" sz="28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153400" cy="506095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2400" dirty="0" smtClean="0"/>
              <a:t>Law students in their 2L or 3L </a:t>
            </a:r>
            <a:r>
              <a:rPr lang="en-US" altLang="en-US" sz="2400" dirty="0" smtClean="0"/>
              <a:t>years – supervised by me</a:t>
            </a:r>
            <a:endParaRPr lang="en-US" altLang="en-US" sz="2400" dirty="0" smtClean="0"/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Background in </a:t>
            </a:r>
            <a:r>
              <a:rPr lang="en-US" altLang="en-US" sz="2000" dirty="0" smtClean="0"/>
              <a:t>Patent Prosecution or Trademark </a:t>
            </a:r>
            <a:r>
              <a:rPr lang="en-US" altLang="en-US" sz="2000" dirty="0" smtClean="0"/>
              <a:t>Law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Often have law firm experience or will be working at a law firm in a few months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Will be expected to prepare </a:t>
            </a:r>
            <a:r>
              <a:rPr lang="en-US" altLang="en-US" sz="2000" dirty="0" smtClean="0"/>
              <a:t>patent or trademark </a:t>
            </a:r>
            <a:r>
              <a:rPr lang="en-US" altLang="en-US" sz="2000" dirty="0" smtClean="0"/>
              <a:t>applications professionally in the summer or after graduation, typically without additional </a:t>
            </a:r>
            <a:r>
              <a:rPr lang="en-US" altLang="en-US" sz="2000" dirty="0" smtClean="0"/>
              <a:t>instruction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Law students independently pick the companies they will work with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IP Clinic prepares Patent/TM app and provides a filing presentation at the end of the semester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Companies must file their own applications and pay official fees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Likely $455 for patent and $250/$350 for TM, but filing not required</a:t>
            </a:r>
            <a:endParaRPr lang="en-US" altLang="en-US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0600" cy="762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 How to get in the IP Clinic </a:t>
            </a:r>
            <a:endParaRPr lang="en-US" altLang="en-US" sz="36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816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2400" dirty="0" smtClean="0"/>
              <a:t>Participate in the </a:t>
            </a:r>
            <a:r>
              <a:rPr lang="en-US" altLang="en-US" sz="2400" dirty="0" smtClean="0"/>
              <a:t>Cozad </a:t>
            </a:r>
            <a:r>
              <a:rPr lang="en-US" altLang="en-US" sz="2400" dirty="0"/>
              <a:t>New Venture </a:t>
            </a:r>
            <a:r>
              <a:rPr lang="en-US" altLang="en-US" sz="2400" dirty="0" smtClean="0"/>
              <a:t>Challenge!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Applications due late January to TEC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err="1" smtClean="0"/>
              <a:t>CNVC</a:t>
            </a:r>
            <a:r>
              <a:rPr lang="en-US" altLang="en-US" sz="2000" dirty="0" smtClean="0"/>
              <a:t> Teams </a:t>
            </a:r>
            <a:r>
              <a:rPr lang="en-US" altLang="en-US" sz="2000" dirty="0"/>
              <a:t>apply for IP </a:t>
            </a:r>
            <a:r>
              <a:rPr lang="en-US" altLang="en-US" sz="2000" dirty="0" smtClean="0"/>
              <a:t>Clinic</a:t>
            </a:r>
            <a:endParaRPr lang="en-US" altLang="en-US" sz="2000" dirty="0"/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2023 </a:t>
            </a:r>
            <a:r>
              <a:rPr lang="en-US" altLang="en-US" sz="2000" dirty="0" smtClean="0"/>
              <a:t>IP Clinic Startup Presentation – </a:t>
            </a:r>
            <a:r>
              <a:rPr lang="en-US" altLang="en-US" sz="2000" dirty="0" smtClean="0"/>
              <a:t>Jan/Feb 2023 date TBD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Sign </a:t>
            </a:r>
            <a:r>
              <a:rPr lang="en-US" altLang="en-US" sz="2000" dirty="0" smtClean="0"/>
              <a:t>up for TEC </a:t>
            </a:r>
            <a:r>
              <a:rPr lang="en-US" altLang="en-US" sz="2000" dirty="0" smtClean="0"/>
              <a:t>newsletter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Law students choose who to work with – companies that are more established are more attractive to work with</a:t>
            </a:r>
          </a:p>
          <a:p>
            <a:pPr lvl="2" eaLnBrk="1" hangingPunct="1">
              <a:spcBef>
                <a:spcPts val="600"/>
              </a:spcBef>
            </a:pPr>
            <a:r>
              <a:rPr lang="en-US" altLang="en-US" sz="2000" dirty="0" smtClean="0"/>
              <a:t>Prototype?, Website?, Business Plan?, Funding?, </a:t>
            </a:r>
            <a:endParaRPr lang="en-US" altLang="en-US" sz="2000" dirty="0" smtClean="0"/>
          </a:p>
          <a:p>
            <a:pPr>
              <a:spcBef>
                <a:spcPts val="600"/>
              </a:spcBef>
            </a:pPr>
            <a:r>
              <a:rPr lang="en-US" sz="2400" dirty="0">
                <a:latin typeface="Georgia" pitchFamily="18" charset="0"/>
              </a:rPr>
              <a:t>For trademarks, a lawyer greatly increases your odds 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latin typeface="Georgia" pitchFamily="18" charset="0"/>
              </a:rPr>
              <a:t>Research study – 83% chance of success with lawyer, 46% greater than without a </a:t>
            </a:r>
            <a:r>
              <a:rPr lang="en-US" sz="2000" dirty="0" smtClean="0">
                <a:latin typeface="Georgia" pitchFamily="18" charset="0"/>
              </a:rPr>
              <a:t>lawyer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latin typeface="Georgia" pitchFamily="18" charset="0"/>
              </a:rPr>
              <a:t>Typically based on pre-filing research</a:t>
            </a:r>
            <a:endParaRPr lang="en-US" sz="2000" dirty="0">
              <a:latin typeface="Georgia" pitchFamily="18" charset="0"/>
            </a:endParaRPr>
          </a:p>
          <a:p>
            <a:pPr lvl="1" eaLnBrk="1" hangingPunct="1">
              <a:spcBef>
                <a:spcPts val="600"/>
              </a:spcBef>
            </a:pPr>
            <a:endParaRPr lang="en-US" altLang="en-US" sz="2000" dirty="0" smtClean="0"/>
          </a:p>
          <a:p>
            <a:pPr marL="0" indent="0" eaLnBrk="1" hangingPunct="1">
              <a:spcBef>
                <a:spcPts val="600"/>
              </a:spcBef>
              <a:buNone/>
            </a:pPr>
            <a:endParaRPr lang="en-US" alt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3600" dirty="0" smtClean="0"/>
              <a:t>IP Clinic </a:t>
            </a:r>
            <a:r>
              <a:rPr lang="en-US" sz="3600" dirty="0" smtClean="0"/>
              <a:t>Value Since Founding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77200" cy="5257800"/>
          </a:xfrm>
        </p:spPr>
        <p:txBody>
          <a:bodyPr/>
          <a:lstStyle/>
          <a:p>
            <a:r>
              <a:rPr lang="en-US" sz="2400" dirty="0" smtClean="0"/>
              <a:t>Prepared 60</a:t>
            </a:r>
            <a:r>
              <a:rPr lang="en-US" sz="2400" dirty="0" smtClean="0"/>
              <a:t> </a:t>
            </a:r>
            <a:r>
              <a:rPr lang="en-US" sz="2400" dirty="0" smtClean="0"/>
              <a:t>patent applications</a:t>
            </a:r>
          </a:p>
          <a:p>
            <a:pPr lvl="1"/>
            <a:r>
              <a:rPr lang="en-US" sz="2400" dirty="0" smtClean="0"/>
              <a:t>Typical cost $</a:t>
            </a:r>
            <a:r>
              <a:rPr lang="en-US" sz="2400" dirty="0"/>
              <a:t>10,000-$12,000 </a:t>
            </a:r>
            <a:endParaRPr lang="en-US" sz="2400" dirty="0" smtClean="0"/>
          </a:p>
          <a:p>
            <a:pPr lvl="1"/>
            <a:r>
              <a:rPr lang="en-US" sz="2400" dirty="0" smtClean="0"/>
              <a:t>Total = </a:t>
            </a:r>
            <a:r>
              <a:rPr lang="en-US" sz="2400" dirty="0" smtClean="0"/>
              <a:t>$</a:t>
            </a:r>
            <a:r>
              <a:rPr lang="en-US" sz="2400" dirty="0" smtClean="0"/>
              <a:t>600</a:t>
            </a:r>
            <a:r>
              <a:rPr lang="en-US" sz="2400" dirty="0" smtClean="0"/>
              <a:t>K </a:t>
            </a:r>
            <a:r>
              <a:rPr lang="en-US" sz="2400" dirty="0" smtClean="0"/>
              <a:t>- $</a:t>
            </a:r>
            <a:r>
              <a:rPr lang="en-US" sz="2400" dirty="0" smtClean="0"/>
              <a:t>720K</a:t>
            </a:r>
            <a:endParaRPr lang="en-US" sz="2400" dirty="0" smtClean="0"/>
          </a:p>
          <a:p>
            <a:r>
              <a:rPr lang="en-US" sz="2400" dirty="0" smtClean="0"/>
              <a:t>Prepared 305</a:t>
            </a:r>
            <a:r>
              <a:rPr lang="en-US" sz="2400" dirty="0" smtClean="0"/>
              <a:t>+ </a:t>
            </a:r>
            <a:r>
              <a:rPr lang="en-US" sz="2400" dirty="0" smtClean="0"/>
              <a:t>trademark strategy and applications</a:t>
            </a:r>
          </a:p>
          <a:p>
            <a:pPr lvl="1"/>
            <a:r>
              <a:rPr lang="en-US" sz="2400" dirty="0" smtClean="0"/>
              <a:t>Typical cost $2,000-$2,500</a:t>
            </a:r>
          </a:p>
          <a:p>
            <a:pPr lvl="1"/>
            <a:r>
              <a:rPr lang="en-US" sz="2400" dirty="0"/>
              <a:t>Total = </a:t>
            </a:r>
            <a:r>
              <a:rPr lang="en-US" sz="2400" dirty="0" smtClean="0"/>
              <a:t>$</a:t>
            </a:r>
            <a:r>
              <a:rPr lang="en-US" sz="2400" dirty="0" smtClean="0"/>
              <a:t>610</a:t>
            </a:r>
            <a:r>
              <a:rPr lang="en-US" sz="2400" dirty="0" smtClean="0"/>
              <a:t>K </a:t>
            </a:r>
            <a:r>
              <a:rPr lang="en-US" sz="2400" dirty="0"/>
              <a:t>- </a:t>
            </a:r>
            <a:r>
              <a:rPr lang="en-US" sz="2400" dirty="0" smtClean="0"/>
              <a:t>$</a:t>
            </a:r>
            <a:r>
              <a:rPr lang="en-US" sz="2400" dirty="0" smtClean="0"/>
              <a:t>763</a:t>
            </a:r>
            <a:r>
              <a:rPr lang="en-US" sz="2400" dirty="0" smtClean="0"/>
              <a:t>K</a:t>
            </a:r>
            <a:endParaRPr lang="en-US" sz="2400" dirty="0" smtClean="0"/>
          </a:p>
          <a:p>
            <a:r>
              <a:rPr lang="en-US" sz="2400" dirty="0" smtClean="0"/>
              <a:t>Total value provided by IP Clinic = $</a:t>
            </a:r>
            <a:r>
              <a:rPr lang="en-US" sz="2400" dirty="0" smtClean="0"/>
              <a:t>1,210K-</a:t>
            </a:r>
            <a:r>
              <a:rPr lang="en-US" sz="2400" dirty="0"/>
              <a:t>$</a:t>
            </a:r>
            <a:r>
              <a:rPr lang="en-US" sz="2400" dirty="0" smtClean="0"/>
              <a:t>1,483K </a:t>
            </a:r>
            <a:endParaRPr lang="en-US" sz="2400" dirty="0" smtClean="0"/>
          </a:p>
          <a:p>
            <a:pPr lvl="1"/>
            <a:r>
              <a:rPr lang="en-US" sz="2400" dirty="0" smtClean="0"/>
              <a:t>Approx. </a:t>
            </a:r>
            <a:r>
              <a:rPr lang="en-US" sz="2400" dirty="0" smtClean="0"/>
              <a:t>$</a:t>
            </a:r>
            <a:r>
              <a:rPr lang="en-US" sz="2400" dirty="0" smtClean="0"/>
              <a:t>1.3MM </a:t>
            </a:r>
            <a:r>
              <a:rPr lang="en-US" sz="2400" dirty="0" smtClean="0"/>
              <a:t>total or about $100K/year</a:t>
            </a:r>
          </a:p>
          <a:p>
            <a:r>
              <a:rPr lang="en-US" sz="2400" dirty="0" smtClean="0"/>
              <a:t>This year – likely estimate–(enrollment not set)</a:t>
            </a:r>
            <a:endParaRPr lang="en-US" sz="2400" dirty="0"/>
          </a:p>
          <a:p>
            <a:pPr lvl="1"/>
            <a:r>
              <a:rPr lang="en-US" sz="2400" dirty="0" smtClean="0"/>
              <a:t>3 patent applications ($30,000-$36,000)</a:t>
            </a:r>
          </a:p>
          <a:p>
            <a:pPr lvl="1"/>
            <a:r>
              <a:rPr lang="en-US" sz="2400" dirty="0" smtClean="0"/>
              <a:t>40 TM applications ($80,000-$100,000)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33400" y="177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5400">
                <a:latin typeface="Georgia" pitchFamily="18" charset="0"/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001000" cy="635000"/>
          </a:xfrm>
        </p:spPr>
        <p:txBody>
          <a:bodyPr/>
          <a:lstStyle/>
          <a:p>
            <a:r>
              <a:rPr lang="en-US" altLang="en-US" sz="4000" dirty="0" smtClean="0">
                <a:latin typeface="Georgia" pitchFamily="18" charset="0"/>
                <a:cs typeface="Georgia" pitchFamily="18" charset="0"/>
              </a:rPr>
              <a:t>About Joe Barich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066800"/>
            <a:ext cx="8458200" cy="528955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University of Illinois ECE grad – 94 BS, 96 MS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400" dirty="0">
                <a:latin typeface="Georgia" pitchFamily="18" charset="0"/>
                <a:cs typeface="Georgia" pitchFamily="18" charset="0"/>
              </a:rPr>
              <a:t>M</a:t>
            </a: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ore than 20 years as a Patent/Trademark Attorney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cs typeface="Georgia" pitchFamily="18" charset="0"/>
              </a:rPr>
              <a:t>15 years at large Chicago IP-specialty firm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cs typeface="Georgia" pitchFamily="18" charset="0"/>
              </a:rPr>
              <a:t>Founded Barich IP Law Group in 2013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 smtClean="0"/>
              <a:t>2019-22 </a:t>
            </a:r>
            <a:r>
              <a:rPr lang="en-US" altLang="en-US" sz="2400" dirty="0"/>
              <a:t>Illinois </a:t>
            </a:r>
            <a:r>
              <a:rPr lang="en-US" altLang="en-US" sz="2400" i="1" dirty="0" err="1"/>
              <a:t>SuperLawyer</a:t>
            </a:r>
            <a:r>
              <a:rPr lang="en-US" altLang="en-US" sz="2400" dirty="0"/>
              <a:t> (top 5% of practicing attorneys) and 4 time </a:t>
            </a:r>
            <a:r>
              <a:rPr lang="en-US" altLang="en-US" sz="2400" i="1" dirty="0"/>
              <a:t>Illinois Rising Star</a:t>
            </a:r>
            <a:r>
              <a:rPr lang="en-US" altLang="en-US" sz="2400" dirty="0"/>
              <a:t> on the </a:t>
            </a:r>
            <a:r>
              <a:rPr lang="en-US" altLang="en-US" sz="2400" i="1" dirty="0"/>
              <a:t>Super Lawyers</a:t>
            </a:r>
            <a:r>
              <a:rPr lang="en-US" altLang="en-US" sz="2400" dirty="0"/>
              <a:t> list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400" i="1" dirty="0"/>
              <a:t>Patent Buddy</a:t>
            </a:r>
            <a:r>
              <a:rPr lang="en-US" altLang="en-US" sz="2400" baseline="30000" dirty="0"/>
              <a:t>®</a:t>
            </a:r>
            <a:r>
              <a:rPr lang="en-US" altLang="en-US" sz="2400" dirty="0"/>
              <a:t> List of Top Patent Prosecutors (top 2%) in the areas of "Computer, Electrical, Software, and Business Methods“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/>
              <a:t>Prosecuted 1700+ patents, 500+ trademarks, and numerous copyrights in the US and internationally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/>
              <a:t>Totally humble and never </a:t>
            </a:r>
            <a:r>
              <a:rPr lang="en-US" altLang="en-US" sz="2400" dirty="0" smtClean="0"/>
              <a:t>sarcastic </a:t>
            </a:r>
            <a:r>
              <a:rPr lang="en-US" altLang="en-US" sz="2400" dirty="0" smtClean="0">
                <a:sym typeface="Wingdings" panose="05000000000000000000" pitchFamily="2" charset="2"/>
              </a:rPr>
              <a:t></a:t>
            </a:r>
            <a:endParaRPr lang="en-US" altLang="en-US" sz="2400" dirty="0"/>
          </a:p>
        </p:txBody>
      </p:sp>
      <p:sp>
        <p:nvSpPr>
          <p:cNvPr id="6149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4419600" y="63944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t>© Joe Barich, 2022</a:t>
            </a:r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CE386-6C8A-41E7-BB4E-7C71310E37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54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Why </a:t>
            </a:r>
            <a:r>
              <a:rPr lang="en-US" altLang="en-US" sz="3600" dirty="0" smtClean="0"/>
              <a:t>Work With</a:t>
            </a:r>
            <a:r>
              <a:rPr lang="en-US" altLang="en-US" sz="3600" dirty="0" smtClean="0"/>
              <a:t> </a:t>
            </a:r>
            <a:r>
              <a:rPr lang="en-US" altLang="en-US" sz="3600" dirty="0" smtClean="0"/>
              <a:t>the IP Clinic?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5720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Patent or Trademark Application = respect &amp; value for your venture</a:t>
            </a:r>
          </a:p>
          <a:p>
            <a:pPr lvl="1" eaLnBrk="1" hangingPunct="1"/>
            <a:r>
              <a:rPr lang="en-US" altLang="en-US" sz="2400" dirty="0" smtClean="0"/>
              <a:t>Preference to serious entrepreneurs</a:t>
            </a:r>
          </a:p>
          <a:p>
            <a:pPr eaLnBrk="1" hangingPunct="1"/>
            <a:r>
              <a:rPr lang="en-US" altLang="en-US" sz="2400" dirty="0" smtClean="0"/>
              <a:t>Learn about patents and trademarks</a:t>
            </a:r>
          </a:p>
          <a:p>
            <a:pPr eaLnBrk="1" hangingPunct="1"/>
            <a:r>
              <a:rPr lang="en-US" altLang="en-US" sz="2400" dirty="0" smtClean="0"/>
              <a:t>Maybe get your own patent or TM</a:t>
            </a:r>
          </a:p>
          <a:p>
            <a:pPr lvl="1" eaLnBrk="1" hangingPunct="1"/>
            <a:r>
              <a:rPr lang="en-US" altLang="en-US" sz="2400" dirty="0" smtClean="0"/>
              <a:t>Seriously, how cool is that!</a:t>
            </a:r>
          </a:p>
          <a:p>
            <a:pPr eaLnBrk="1" hangingPunct="1"/>
            <a:r>
              <a:rPr lang="en-US" altLang="en-US" sz="2400" dirty="0" smtClean="0"/>
              <a:t>Business plan “Intellectual Property” section?</a:t>
            </a:r>
          </a:p>
          <a:p>
            <a:pPr eaLnBrk="1" hangingPunct="1"/>
            <a:r>
              <a:rPr lang="en-US" altLang="en-US" sz="2400" dirty="0" smtClean="0"/>
              <a:t>“Patent Pending” looks good on a resume</a:t>
            </a:r>
          </a:p>
          <a:p>
            <a:pPr eaLnBrk="1" hangingPunct="1"/>
            <a:r>
              <a:rPr lang="en-US" altLang="en-US" sz="2400" dirty="0" smtClean="0"/>
              <a:t>Not required to actually file the patent or trademark application, but we prefer to work with people who are more serious and will use what we prepare</a:t>
            </a:r>
          </a:p>
          <a:p>
            <a:pPr marL="742950" lvl="2" indent="-342900" eaLnBrk="1" hangingPunct="1"/>
            <a:r>
              <a:rPr lang="en-US" altLang="en-US" sz="2000" dirty="0" smtClean="0"/>
              <a:t>See </a:t>
            </a:r>
            <a:r>
              <a:rPr lang="en-US" altLang="en-US" sz="2000" dirty="0">
                <a:hlinkClick r:id="rId2"/>
              </a:rPr>
              <a:t>www.joebarich.com/ip-clinic.html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for more info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7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t>© Joe Barich, 2022</a:t>
            </a:r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Georgia" pitchFamily="18" charset="0"/>
                <a:cs typeface="Georgia" pitchFamily="18" charset="0"/>
              </a:rPr>
              <a:t> 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077200" cy="5105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5400" dirty="0">
                <a:solidFill>
                  <a:srgbClr val="F58622"/>
                </a:solidFill>
                <a:latin typeface="Georgia" panose="02040502050405020303" pitchFamily="18" charset="0"/>
              </a:rPr>
              <a:t>Questions?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000" dirty="0">
                <a:solidFill>
                  <a:srgbClr val="F58622"/>
                </a:solidFill>
                <a:latin typeface="Georgia" panose="02040502050405020303" pitchFamily="18" charset="0"/>
              </a:rPr>
              <a:t>Thank You!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600" dirty="0">
                <a:latin typeface="Georgia" panose="02040502050405020303" pitchFamily="18" charset="0"/>
              </a:rPr>
              <a:t>Joe Barich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400" dirty="0">
                <a:latin typeface="Georgia" panose="02040502050405020303" pitchFamily="18" charset="0"/>
              </a:rPr>
              <a:t>Academic Website: </a:t>
            </a:r>
            <a:r>
              <a:rPr lang="en-US" sz="2400" u="sng" dirty="0">
                <a:solidFill>
                  <a:srgbClr val="0070C0"/>
                </a:solidFill>
                <a:latin typeface="Georgia" panose="02040502050405020303" pitchFamily="18" charset="0"/>
              </a:rPr>
              <a:t>JoeBarich.com</a:t>
            </a:r>
            <a:endParaRPr lang="en-US" sz="2400" dirty="0">
              <a:latin typeface="Georgia" panose="02040502050405020303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400" dirty="0">
                <a:latin typeface="Georgia" panose="02040502050405020303" pitchFamily="18" charset="0"/>
              </a:rPr>
              <a:t>Professional Website: </a:t>
            </a:r>
            <a:r>
              <a:rPr lang="en-US" sz="2400" u="sng" dirty="0" smtClean="0">
                <a:solidFill>
                  <a:srgbClr val="0070C0"/>
                </a:solidFill>
                <a:latin typeface="Georgia" panose="02040502050405020303" pitchFamily="18" charset="0"/>
              </a:rPr>
              <a:t>BarichIP.com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400" dirty="0" smtClean="0">
                <a:latin typeface="Georgia" panose="02040502050405020303" pitchFamily="18" charset="0"/>
              </a:rPr>
              <a:t>Barich IP Law Group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400" dirty="0" smtClean="0">
                <a:latin typeface="Georgia" panose="02040502050405020303" pitchFamily="18" charset="0"/>
              </a:rPr>
              <a:t>312-620-2471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400" dirty="0" smtClean="0">
                <a:latin typeface="Georgia" panose="02040502050405020303" pitchFamily="18" charset="0"/>
              </a:rPr>
              <a:t>joebarich@barichip.com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9855E-5275-4545-87CB-1C6151FC588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4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en-US" dirty="0">
                <a:cs typeface="Georgia" pitchFamily="18" charset="0"/>
              </a:rPr>
              <a:t>Academics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924800" cy="5181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400" dirty="0">
                <a:cs typeface="Georgia" pitchFamily="18" charset="0"/>
              </a:rPr>
              <a:t>Adjunct Professor, </a:t>
            </a:r>
            <a:r>
              <a:rPr lang="en-US" altLang="en-US" sz="2400" dirty="0" smtClean="0">
                <a:cs typeface="Georgia" pitchFamily="18" charset="0"/>
              </a:rPr>
              <a:t>U. </a:t>
            </a:r>
            <a:r>
              <a:rPr lang="en-US" altLang="en-US" sz="2400" dirty="0">
                <a:cs typeface="Georgia" pitchFamily="18" charset="0"/>
              </a:rPr>
              <a:t>of Illinois College of Law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2000" dirty="0" smtClean="0">
                <a:cs typeface="Georgia" pitchFamily="18" charset="0"/>
              </a:rPr>
              <a:t>Taught </a:t>
            </a:r>
            <a:r>
              <a:rPr lang="en-US" altLang="en-US" sz="2000" dirty="0">
                <a:cs typeface="Georgia" pitchFamily="18" charset="0"/>
              </a:rPr>
              <a:t>Patent Prosecution since </a:t>
            </a:r>
            <a:r>
              <a:rPr lang="en-US" altLang="en-US" sz="2000" dirty="0" smtClean="0">
                <a:cs typeface="Georgia" pitchFamily="18" charset="0"/>
              </a:rPr>
              <a:t>2005</a:t>
            </a:r>
            <a:endParaRPr lang="en-US" altLang="en-US" sz="2000" dirty="0">
              <a:cs typeface="Georgia" pitchFamily="18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2000" dirty="0">
                <a:cs typeface="Georgia" pitchFamily="18" charset="0"/>
              </a:rPr>
              <a:t>Founded IP Clinic in </a:t>
            </a:r>
            <a:r>
              <a:rPr lang="en-US" altLang="en-US" sz="2000" dirty="0" smtClean="0">
                <a:cs typeface="Georgia" pitchFamily="18" charset="0"/>
              </a:rPr>
              <a:t>2008 – Patents and Trademarks for you!</a:t>
            </a:r>
            <a:endParaRPr lang="en-US" altLang="en-US" sz="2000" dirty="0" smtClean="0">
              <a:cs typeface="Georgia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400" dirty="0" smtClean="0">
                <a:cs typeface="Georgia" pitchFamily="18" charset="0"/>
              </a:rPr>
              <a:t>Lecturer - U </a:t>
            </a:r>
            <a:r>
              <a:rPr lang="en-US" altLang="en-US" sz="2400" dirty="0">
                <a:cs typeface="Georgia" pitchFamily="18" charset="0"/>
              </a:rPr>
              <a:t>of I College of Engineering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2000" dirty="0">
                <a:cs typeface="Georgia" pitchFamily="18" charset="0"/>
              </a:rPr>
              <a:t>Engineering Law since 2010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2000" dirty="0" smtClean="0">
                <a:cs typeface="Georgia" pitchFamily="18" charset="0"/>
              </a:rPr>
              <a:t>TEC class! - Startups</a:t>
            </a:r>
            <a:r>
              <a:rPr lang="en-US" altLang="en-US" sz="2000" dirty="0">
                <a:cs typeface="Georgia" pitchFamily="18" charset="0"/>
              </a:rPr>
              <a:t>: Incorporation, Funding, Contracts, and </a:t>
            </a:r>
            <a:r>
              <a:rPr lang="en-US" altLang="en-US" sz="2000" dirty="0" smtClean="0">
                <a:cs typeface="Georgia" pitchFamily="18" charset="0"/>
              </a:rPr>
              <a:t>Intellectual Property </a:t>
            </a:r>
            <a:r>
              <a:rPr lang="en-US" altLang="en-US" sz="2000" dirty="0">
                <a:cs typeface="Georgia" pitchFamily="18" charset="0"/>
              </a:rPr>
              <a:t>since 2014 </a:t>
            </a:r>
            <a:endParaRPr lang="en-US" altLang="en-US" sz="2000" dirty="0" smtClean="0">
              <a:cs typeface="Georgia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400" dirty="0" smtClean="0">
                <a:cs typeface="Georgia" pitchFamily="18" charset="0"/>
              </a:rPr>
              <a:t>Awards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2000" dirty="0">
                <a:cs typeface="Georgia" pitchFamily="18" charset="0"/>
              </a:rPr>
              <a:t>List of Teachers Ranked as </a:t>
            </a:r>
            <a:r>
              <a:rPr lang="en-US" altLang="en-US" sz="2000" dirty="0" smtClean="0">
                <a:cs typeface="Georgia" pitchFamily="18" charset="0"/>
              </a:rPr>
              <a:t>Excellent/Outstanding (95%+)</a:t>
            </a:r>
            <a:endParaRPr lang="en-US" altLang="en-US" sz="2000" dirty="0">
              <a:cs typeface="Georgia" pitchFamily="18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1800" dirty="0">
                <a:cs typeface="Georgia" pitchFamily="18" charset="0"/>
              </a:rPr>
              <a:t>Alpha Pi Mu &amp; Gamma Epsilon Excellence in Teaching Award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2000" dirty="0">
                <a:cs typeface="Georgia" pitchFamily="18" charset="0"/>
              </a:rPr>
              <a:t>Department Head Teaching </a:t>
            </a:r>
            <a:r>
              <a:rPr lang="en-US" altLang="en-US" sz="2000" dirty="0" smtClean="0">
                <a:cs typeface="Georgia" pitchFamily="18" charset="0"/>
              </a:rPr>
              <a:t>Award (Twice</a:t>
            </a:r>
            <a:r>
              <a:rPr lang="en-US" altLang="en-US" sz="2000" dirty="0" smtClean="0">
                <a:cs typeface="Georgia" pitchFamily="18" charset="0"/>
              </a:rPr>
              <a:t>!)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2000" dirty="0" smtClean="0">
                <a:cs typeface="Georgia" pitchFamily="18" charset="0"/>
              </a:rPr>
              <a:t>Campus Award for Excellence in Undergraduate Teaching</a:t>
            </a:r>
            <a:endParaRPr lang="en-US" altLang="en-US" sz="2000" dirty="0">
              <a:cs typeface="Georgia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000" dirty="0">
                <a:cs typeface="Georgia" pitchFamily="18" charset="0"/>
              </a:rPr>
              <a:t>Guest Lecturer for Notre Dame Executive MBA on </a:t>
            </a:r>
            <a:r>
              <a:rPr lang="en-US" altLang="en-US" sz="2000" dirty="0" smtClean="0">
                <a:cs typeface="Georgia" pitchFamily="18" charset="0"/>
              </a:rPr>
              <a:t>IP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000" dirty="0" smtClean="0">
                <a:cs typeface="Georgia" pitchFamily="18" charset="0"/>
              </a:rPr>
              <a:t>Senior Lecturer, U. of Wisconsin, Masters of Engineering Management Program –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2000" dirty="0" smtClean="0">
                <a:cs typeface="Georgia" pitchFamily="18" charset="0"/>
              </a:rPr>
              <a:t>Teach Engineering Law to practicing engineers since 2018</a:t>
            </a:r>
            <a:endParaRPr lang="en-US" altLang="en-US" sz="2000" dirty="0">
              <a:cs typeface="Georg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© Joe Barich,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24B0-282E-EC48-80B5-09DDA2294FA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96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843959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Georgia" pitchFamily="18" charset="0"/>
              </a:rPr>
              <a:t>Intellectual Property (IP) Rights - 1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685800" y="1072559"/>
            <a:ext cx="80010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“Big 3”</a:t>
            </a:r>
            <a:endParaRPr lang="en-US" sz="2800" b="1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Patents - (P)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Functionality</a:t>
            </a:r>
            <a:endParaRPr lang="en-US" sz="2400" dirty="0">
              <a:latin typeface="Georgia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How something works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Copyrights - ©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Expression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What something looks like, sounds like, etc.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Trademarks – TM, ®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Origin of goods in trade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What company a product comes from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Can have (P), ©, and TM/® in same product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Many other IP rights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BC384-155B-439D-8ED7-3A58EE3C54E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9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Georgia" pitchFamily="18" charset="0"/>
              </a:rPr>
              <a:t>IP Rights - 2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7"/>
            <a:ext cx="8229600" cy="496304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Patents, Copyrights, and Trademarks operate very differently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Rules for one typically do not apply to the others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Term “IP” is a very loose grouping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Massive misunderstanding and confusion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Most businesses do not understand IP rights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Popular press often gets it wrong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But! Estimate of value of IP held by SP500 is in excess of $4 trillion</a:t>
            </a:r>
            <a:endParaRPr lang="en-US" sz="2400" dirty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IP can be a powerful asset for a startup company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But is often not recognized or managed correctly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BC384-155B-439D-8ED7-3A58EE3C54E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Patent Basics</a:t>
            </a:r>
          </a:p>
          <a:p>
            <a:pPr eaLnBrk="1" hangingPunct="1">
              <a:defRPr/>
            </a:pPr>
            <a:r>
              <a:rPr lang="en-US" dirty="0"/>
              <a:t>Trademark Basics</a:t>
            </a:r>
          </a:p>
          <a:p>
            <a:pPr eaLnBrk="1" hangingPunct="1">
              <a:defRPr/>
            </a:pPr>
            <a:r>
              <a:rPr lang="en-US" dirty="0"/>
              <a:t>The IP Clinic</a:t>
            </a:r>
          </a:p>
          <a:p>
            <a:pPr lvl="1" eaLnBrk="1" hangingPunct="1">
              <a:defRPr/>
            </a:pPr>
            <a:r>
              <a:rPr lang="en-US" dirty="0"/>
              <a:t>Patent Track</a:t>
            </a:r>
          </a:p>
          <a:p>
            <a:pPr lvl="1" eaLnBrk="1" hangingPunct="1">
              <a:defRPr/>
            </a:pPr>
            <a:r>
              <a:rPr lang="en-US" dirty="0"/>
              <a:t>Trademark </a:t>
            </a:r>
            <a:r>
              <a:rPr lang="en-US" dirty="0" smtClean="0"/>
              <a:t>Track</a:t>
            </a:r>
          </a:p>
          <a:p>
            <a:pPr lvl="1" eaLnBrk="1" hangingPunct="1">
              <a:defRPr/>
            </a:pPr>
            <a:r>
              <a:rPr lang="en-US" dirty="0"/>
              <a:t>Working With The IP Clinic</a:t>
            </a:r>
          </a:p>
          <a:p>
            <a:pPr marL="457200" lvl="1" indent="0" eaLnBrk="1" hangingPunct="1"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What is a Patent?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01000" cy="51054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2400" dirty="0" smtClean="0"/>
              <a:t>Legal right to </a:t>
            </a:r>
            <a:r>
              <a:rPr lang="en-US" altLang="en-US" sz="2400" u="sng" dirty="0" smtClean="0"/>
              <a:t>exclude others</a:t>
            </a:r>
            <a:r>
              <a:rPr lang="en-US" altLang="en-US" sz="2400" dirty="0" smtClean="0"/>
              <a:t> from practicing your invention 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Excluded: Make, Use, Sell, Offer for Sale, or Import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Not a right for </a:t>
            </a:r>
            <a:r>
              <a:rPr lang="en-US" altLang="en-US" sz="2000" u="sng" dirty="0" smtClean="0"/>
              <a:t>you</a:t>
            </a:r>
            <a:r>
              <a:rPr lang="en-US" altLang="en-US" sz="2000" dirty="0" smtClean="0"/>
              <a:t> to use, make, or sell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 smtClean="0"/>
              <a:t>Corollary: Getting your patent does not mean that your product is free from infringing the patent of another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Only examined for novelty, not infringement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Car + radio example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 smtClean="0"/>
              <a:t>After March 15, 2013, patent is awarded to the </a:t>
            </a:r>
            <a:r>
              <a:rPr lang="en-US" altLang="en-US" sz="2400" u="sng" dirty="0" smtClean="0"/>
              <a:t>first to file</a:t>
            </a:r>
            <a:r>
              <a:rPr lang="en-US" altLang="en-US" sz="2400" dirty="0" smtClean="0"/>
              <a:t> their patent application, not the </a:t>
            </a:r>
            <a:r>
              <a:rPr lang="en-US" altLang="en-US" sz="2400" u="sng" dirty="0" smtClean="0"/>
              <a:t>first to invent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7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94295" cy="783746"/>
          </a:xfrm>
        </p:spPr>
        <p:txBody>
          <a:bodyPr/>
          <a:lstStyle/>
          <a:p>
            <a:r>
              <a:rPr lang="en-US" sz="4000" dirty="0" smtClean="0"/>
              <a:t>Novelty (PTO) ≠ Infringement (Sales)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81F3-3DA8-6F42-A390-0C40DA989C53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9311" y="2409899"/>
            <a:ext cx="1487277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CAR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558926" y="2091074"/>
            <a:ext cx="1828800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CAR</a:t>
            </a:r>
          </a:p>
          <a:p>
            <a:pPr algn="ctr"/>
            <a:r>
              <a:rPr lang="en-US" sz="4000" dirty="0" smtClean="0"/>
              <a:t>+</a:t>
            </a:r>
          </a:p>
          <a:p>
            <a:pPr algn="ctr"/>
            <a:r>
              <a:rPr lang="en-US" sz="4000" dirty="0" smtClean="0"/>
              <a:t>RADIO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338549" y="1371600"/>
            <a:ext cx="1828800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Inventor #1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558926" y="1371599"/>
            <a:ext cx="1828800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Inventor #2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63949" y="4186410"/>
            <a:ext cx="1828800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Patent #1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46226" y="4186410"/>
            <a:ext cx="1828800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Patent #2</a:t>
            </a:r>
            <a:endParaRPr lang="en-US" sz="2400" dirty="0"/>
          </a:p>
        </p:txBody>
      </p:sp>
      <p:sp>
        <p:nvSpPr>
          <p:cNvPr id="12" name="Left Arrow 11"/>
          <p:cNvSpPr/>
          <p:nvPr/>
        </p:nvSpPr>
        <p:spPr>
          <a:xfrm>
            <a:off x="7565792" y="3525397"/>
            <a:ext cx="508533" cy="440675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4400" y="5039582"/>
            <a:ext cx="2278349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Can’t </a:t>
            </a:r>
            <a:r>
              <a:rPr lang="en-US" u="sng" dirty="0" smtClean="0"/>
              <a:t>sell</a:t>
            </a:r>
            <a:r>
              <a:rPr lang="en-US" dirty="0" smtClean="0"/>
              <a:t> a car with a radio in it without infringing  Patent #2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46226" y="5031699"/>
            <a:ext cx="3140574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Can’t </a:t>
            </a:r>
            <a:r>
              <a:rPr lang="en-US" u="sng" dirty="0" smtClean="0"/>
              <a:t>sell</a:t>
            </a:r>
            <a:r>
              <a:rPr lang="en-US" dirty="0" smtClean="0"/>
              <a:t> a car with a radio in it without infringing Patent #1 (can’t sell </a:t>
            </a:r>
            <a:r>
              <a:rPr lang="en-US" u="sng" dirty="0" smtClean="0"/>
              <a:t>ANY</a:t>
            </a:r>
            <a:r>
              <a:rPr lang="en-US" dirty="0" smtClean="0"/>
              <a:t> car without infringing Patent #1)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53635" y="4186410"/>
            <a:ext cx="18288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 Novelty-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67349" y="5401032"/>
            <a:ext cx="2308034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 Infringement- 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1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3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3005E1B6946A49860AC028463CB5B4" ma:contentTypeVersion="0" ma:contentTypeDescription="Create a new document." ma:contentTypeScope="" ma:versionID="06e9223f9de236c00a74fa9015bd68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72E11A-BDDB-4049-B791-4696ABDF5B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C509BB7-68DB-47DA-8647-FFFB2B8BB6A7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FCFF300-AB57-4699-872C-DB308A07AA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12534</TotalTime>
  <Words>2306</Words>
  <Application>Microsoft Office PowerPoint</Application>
  <PresentationFormat>On-screen Show (4:3)</PresentationFormat>
  <Paragraphs>331</Paragraphs>
  <Slides>31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Basics of Patents and Trademarks – and the IP Clinic </vt:lpstr>
      <vt:lpstr> </vt:lpstr>
      <vt:lpstr>About Joe Barich</vt:lpstr>
      <vt:lpstr>Academics</vt:lpstr>
      <vt:lpstr>Intellectual Property (IP) Rights - 1</vt:lpstr>
      <vt:lpstr>IP Rights - 2</vt:lpstr>
      <vt:lpstr> </vt:lpstr>
      <vt:lpstr>What is a Patent?</vt:lpstr>
      <vt:lpstr>Novelty (PTO) ≠ Infringement (Sales)</vt:lpstr>
      <vt:lpstr>What is a Patent Application? -1</vt:lpstr>
      <vt:lpstr> What is a Patent Application? -2</vt:lpstr>
      <vt:lpstr> What is a Patent Application? -3 </vt:lpstr>
      <vt:lpstr> Warning! - BAR DATES!</vt:lpstr>
      <vt:lpstr> </vt:lpstr>
      <vt:lpstr>Requirements For Patentability </vt:lpstr>
      <vt:lpstr>Sample Applications  </vt:lpstr>
      <vt:lpstr> What does a business do with a patent? </vt:lpstr>
      <vt:lpstr> </vt:lpstr>
      <vt:lpstr> What Is A Trademark?</vt:lpstr>
      <vt:lpstr>Common Law TMs</vt:lpstr>
      <vt:lpstr>Registered Trademarks</vt:lpstr>
      <vt:lpstr>Registering A Trademark</vt:lpstr>
      <vt:lpstr>Common TM Misconceptions </vt:lpstr>
      <vt:lpstr> What does a business do with a TM? </vt:lpstr>
      <vt:lpstr> </vt:lpstr>
      <vt:lpstr> What is the IP Clinic?</vt:lpstr>
      <vt:lpstr>Who is the IP Clinic?</vt:lpstr>
      <vt:lpstr> How to get in the IP Clinic </vt:lpstr>
      <vt:lpstr>IP Clinic Value Since Founding</vt:lpstr>
      <vt:lpstr>Why Work With the IP Clinic?</vt:lpstr>
      <vt:lpstr> 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Claire Napier</dc:creator>
  <cp:lastModifiedBy>Joe Barich</cp:lastModifiedBy>
  <cp:revision>163</cp:revision>
  <cp:lastPrinted>2018-01-29T06:03:10Z</cp:lastPrinted>
  <dcterms:created xsi:type="dcterms:W3CDTF">2009-09-14T01:06:34Z</dcterms:created>
  <dcterms:modified xsi:type="dcterms:W3CDTF">2022-10-03T02:20:35Z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0x010100313005E1B6946A49860AC028463CB5B4</vt:lpwstr>
  </property>
</Properties>
</file>