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09" r:id="rId3"/>
    <p:sldId id="407" r:id="rId4"/>
    <p:sldId id="408" r:id="rId5"/>
    <p:sldId id="264" r:id="rId6"/>
    <p:sldId id="356" r:id="rId7"/>
    <p:sldId id="378" r:id="rId8"/>
    <p:sldId id="370" r:id="rId9"/>
    <p:sldId id="380" r:id="rId10"/>
    <p:sldId id="379" r:id="rId11"/>
    <p:sldId id="381" r:id="rId12"/>
    <p:sldId id="383" r:id="rId13"/>
    <p:sldId id="382" r:id="rId14"/>
    <p:sldId id="385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261" r:id="rId3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7184550F-3A31-4838-A91B-BE0376229F43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3A92371A-1DBD-4600-A649-C9604C24E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4904C6E8-0F28-42CA-BB46-B9CBAAED2651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4D3AA28E-654F-4C38-8D38-0475A299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4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A954-D78E-4DC4-9D64-F57B262E031D}" type="datetime1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BCAB-A622-4C82-B32F-CBA1360B8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F7D6-A1E9-4528-87FD-07AAD15E4817}" type="datetime1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5E1C-BC03-4757-B7FF-190A84E77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DE06-CDA4-4CC9-A611-C43673F1DF62}" type="datetime1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4FE2-7AAB-4937-810B-5A3207181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3B6F-BC4B-4931-8977-1B01D698F20E}" type="datetime1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4116-B8BC-41F2-831E-7A9DB3A4B427}" type="datetime1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9828-3821-4A2B-8A3D-02713F77E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CE2B-4E1E-48AC-B128-E24A7CCB20E4}" type="datetime1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B343-0BE9-412F-88B2-AE90F9831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342C-A4D0-4F19-836F-99E0262E9EB1}" type="datetime1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2DA0-CAF2-460B-A17D-C5FF7D1FD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7633-F35E-4F94-9A26-E23CCAB07899}" type="datetime1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66E9-CD92-400A-9AB5-70DC6DAD1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30A1-8470-4AA5-92C3-233692AB2395}" type="datetime1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5069-1BF0-4C11-BEF1-B04FC5472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0E7D-1D58-411E-B2A7-74B9AE9B2451}" type="datetime1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3268-51EC-4266-A226-2D326891A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F5A0-3F76-4A73-A731-C5D553D624FB}" type="datetime1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C7CB-E0D4-48C3-8A2C-B3DC66D58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797FF-D8F2-42EF-B6B0-38E3731DF772}" type="datetime1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1FCFD0-A7E9-41F7-B040-E2FD7968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Georgia" pitchFamily="18" charset="0"/>
              </a:rPr>
              <a:t>Engineering Law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Class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District Courts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The Federal Court System includes: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Federal District Court – the trial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89 districts in the 50 states, 94 including territories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Chicago - Northern District of Illinois (N.D. Ill.) Eastern Division – 35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Urbana - Central District of Illinois (C.D. Ill), 8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Generally, if it’s federal law, you go to federal court, if its state law, you go to state court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We will get more precise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Federal Appeals Court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All Federal District Court cases appealed to one of 13 Federal Appeals Courts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Typically geographically based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Illinois = 7</a:t>
            </a:r>
            <a:r>
              <a:rPr lang="en-US" baseline="30000" dirty="0" smtClean="0">
                <a:latin typeface="Georgia" pitchFamily="18" charset="0"/>
              </a:rPr>
              <a:t>th</a:t>
            </a:r>
            <a:r>
              <a:rPr lang="en-US" dirty="0" smtClean="0">
                <a:latin typeface="Georgia" pitchFamily="18" charset="0"/>
              </a:rPr>
              <a:t> Circuit Court of Appeals (10 </a:t>
            </a:r>
            <a:r>
              <a:rPr lang="en-US" dirty="0" err="1" smtClean="0">
                <a:latin typeface="Georgia" pitchFamily="18" charset="0"/>
              </a:rPr>
              <a:t>Js</a:t>
            </a:r>
            <a:r>
              <a:rPr lang="en-US" dirty="0" smtClean="0">
                <a:latin typeface="Georgia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Includes IL, IN, &amp; WI – sits in Chicago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Total of 13 Circuits including Federal Circuit  and DC Circuit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Appeal may NOT be technically a matter of right, but is routine (more on this later)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appeals go to the Federal Circuit Court of Appeals, regardless of district court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457200"/>
            <a:ext cx="7439025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Supreme Court -1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highest court in the land and the only court specifically authorized in the Constitution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Currently 9 judges, sits in Washington, DC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Appeal to SC is NOT a matter of right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Must petition for </a:t>
            </a:r>
            <a:r>
              <a:rPr lang="en-US" sz="2800" i="1" dirty="0" smtClean="0">
                <a:latin typeface="Georgia" pitchFamily="18" charset="0"/>
              </a:rPr>
              <a:t>certiorari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SC decides for itself whether they will grant </a:t>
            </a:r>
            <a:r>
              <a:rPr lang="en-US" sz="2200" i="1" dirty="0" smtClean="0">
                <a:latin typeface="Georgia" pitchFamily="18" charset="0"/>
              </a:rPr>
              <a:t>certiorari</a:t>
            </a:r>
            <a:r>
              <a:rPr lang="en-US" sz="2200" dirty="0" smtClean="0">
                <a:latin typeface="Georgia" pitchFamily="18" charset="0"/>
              </a:rPr>
              <a:t> (“cert”) and hear the case – if they say “no” you are done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In 2016 – </a:t>
            </a:r>
            <a:r>
              <a:rPr lang="en-US" sz="2200" dirty="0" smtClean="0"/>
              <a:t>388,042</a:t>
            </a:r>
            <a:r>
              <a:rPr lang="en-US" sz="2200" dirty="0" smtClean="0">
                <a:latin typeface="Georgia" pitchFamily="18" charset="0"/>
              </a:rPr>
              <a:t> Federal cases filed, only </a:t>
            </a:r>
            <a:r>
              <a:rPr lang="en-US" sz="2200" dirty="0" smtClean="0"/>
              <a:t>60,099</a:t>
            </a:r>
            <a:r>
              <a:rPr lang="en-US" sz="2200" dirty="0" smtClean="0">
                <a:latin typeface="Georgia" pitchFamily="18" charset="0"/>
              </a:rPr>
              <a:t> Federal </a:t>
            </a:r>
            <a:r>
              <a:rPr lang="en-US" sz="2200" dirty="0">
                <a:latin typeface="Georgia" pitchFamily="18" charset="0"/>
              </a:rPr>
              <a:t>appeals cases </a:t>
            </a:r>
            <a:r>
              <a:rPr lang="en-US" sz="2200" dirty="0" smtClean="0">
                <a:latin typeface="Georgia" pitchFamily="18" charset="0"/>
              </a:rPr>
              <a:t>filed (15.5% appealed)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Only 6,475 </a:t>
            </a:r>
            <a:r>
              <a:rPr lang="en-US" sz="2200" i="1" dirty="0" smtClean="0">
                <a:latin typeface="Georgia" pitchFamily="18" charset="0"/>
              </a:rPr>
              <a:t>cert</a:t>
            </a:r>
            <a:r>
              <a:rPr lang="en-US" sz="2200" dirty="0" smtClean="0">
                <a:latin typeface="Georgia" pitchFamily="18" charset="0"/>
              </a:rPr>
              <a:t> petitions – 1.6% of all cases, 11% of appealed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Georgia" pitchFamily="18" charset="0"/>
              </a:rPr>
              <a:t>8</a:t>
            </a:r>
            <a:r>
              <a:rPr lang="en-US" sz="2200" dirty="0" smtClean="0">
                <a:latin typeface="Georgia" pitchFamily="18" charset="0"/>
              </a:rPr>
              <a:t>2 cases argued, 70 opinions issued – 70/6475 = about 1% </a:t>
            </a:r>
            <a:r>
              <a:rPr lang="en-US" sz="2200" dirty="0">
                <a:latin typeface="Georgia" pitchFamily="18" charset="0"/>
              </a:rPr>
              <a:t>chance </a:t>
            </a:r>
            <a:r>
              <a:rPr lang="en-US" sz="2200" dirty="0" smtClean="0">
                <a:latin typeface="Georgia" pitchFamily="18" charset="0"/>
              </a:rPr>
              <a:t>for </a:t>
            </a:r>
            <a:r>
              <a:rPr lang="en-US" sz="2200" i="1" dirty="0" smtClean="0">
                <a:latin typeface="Georgia" pitchFamily="18" charset="0"/>
              </a:rPr>
              <a:t>cert</a:t>
            </a:r>
            <a:r>
              <a:rPr lang="en-US" sz="2200" dirty="0" smtClean="0">
                <a:latin typeface="Georgia" pitchFamily="18" charset="0"/>
              </a:rPr>
              <a:t> to be granted if requested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Note:  70/388,042 = Only 0.018% of all cases get </a:t>
            </a:r>
            <a:r>
              <a:rPr lang="en-US" sz="2200" i="1" dirty="0" smtClean="0">
                <a:latin typeface="Georgia" pitchFamily="18" charset="0"/>
              </a:rPr>
              <a:t>cert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Only 0.11% of appealed cases get </a:t>
            </a:r>
            <a:r>
              <a:rPr lang="en-US" sz="2200" i="1" dirty="0" smtClean="0">
                <a:latin typeface="Georgia" pitchFamily="18" charset="0"/>
              </a:rPr>
              <a:t>cert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Thus, almost all federal cases end at the Federal Appeals Court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Supreme Court - 2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077200" cy="4648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Before 1891, all district court appeals went directly to the Supreme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Evans Act in 1891 created Circuit Courts of Appeals (Federal Appeals Courts)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Supreme Court delegated its appeals duties to the Circuit Courts and now only hears 80-150 cases/year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Most cases are heard to resolve inconsistency between Circuit Courts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Typically modeled on the Federal system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Some states (9) have pre-1891 system of just trial court and appeals go to state Supreme Court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Delaware, Maine, Montana, New Hampshire, Rhode Island, South Dakota, Vermont, West Virginia, and Wyoming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Many states have confusing court names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New York “Supreme Court” is a trial court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“Appellate divisions of the SC” =&gt; Court of Appeals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Always “trial” court and “appeals”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States “do it their way” – lots of variance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 to Federal Court - 1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Going from state court to federal court is extremely rare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 courts are a parallel “national” court system, not an appeal path to federal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 SC is usually final arbiter of state law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Typically can only get to federal court when federal question has been raised.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Often a Constitutional question 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US Constitution is the minimum bar.  States must provide at least that amount of rights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 to Federal Court - 2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Appeals from state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follow state process - appeal to state SC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Typically must request cert for US SC review (no re-trial in Federal District Court)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Very few are granted, less than 1/state/year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Criminal cases – </a:t>
            </a:r>
            <a:r>
              <a:rPr lang="en-US" sz="2800" i="1" dirty="0" smtClean="0">
                <a:latin typeface="Georgia" pitchFamily="18" charset="0"/>
              </a:rPr>
              <a:t>Habeas Corpus </a:t>
            </a:r>
            <a:r>
              <a:rPr lang="en-US" sz="2800" dirty="0" smtClean="0">
                <a:latin typeface="Georgia" pitchFamily="18" charset="0"/>
              </a:rPr>
              <a:t>suit gets Federal </a:t>
            </a:r>
            <a:r>
              <a:rPr lang="en-US" sz="2800" dirty="0">
                <a:latin typeface="Georgia" pitchFamily="18" charset="0"/>
              </a:rPr>
              <a:t>D</a:t>
            </a:r>
            <a:r>
              <a:rPr lang="en-US" sz="2800" dirty="0" smtClean="0">
                <a:latin typeface="Georgia" pitchFamily="18" charset="0"/>
              </a:rPr>
              <a:t>istrict </a:t>
            </a:r>
            <a:r>
              <a:rPr lang="en-US" sz="2800" dirty="0">
                <a:latin typeface="Georgia" pitchFamily="18" charset="0"/>
              </a:rPr>
              <a:t>C</a:t>
            </a:r>
            <a:r>
              <a:rPr lang="en-US" sz="2800" dirty="0" smtClean="0">
                <a:latin typeface="Georgia" pitchFamily="18" charset="0"/>
              </a:rPr>
              <a:t>ourt (trial court) review of state imprisonment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Guaranteed by constitution, remember?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Determining whether imprisonment by state is constitutionally acceptable, not re-trial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About 19,000 filed annually - 98% are dismissed – about 380 NOT dismissed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State Inferior Courts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55364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State can create many inferior courts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Municipal Courts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Traffic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Small-claims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Juvenile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Probate Court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States may or may not have them separate from “regular” court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Various procedures for entering regular court system and review in regular court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pretty much add as many levels as they want and specify appeal path – fine as long as Constitutional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State Court In Chicago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51513" y="1439246"/>
            <a:ext cx="8229600" cy="4917103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The Circuit Court of Cook County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Largest of the 22 state court circuits in Illinois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One of the largest unified court systems in the world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Created by a 1964 amendment to the Illinois Constitution that merged Cook County's 161 courts into one uniform and cohesive court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More than 2.4 million cases filed every year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Compare with ~390K total federal cases filed every year for all Federal district courts combined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Handles about 6 times as many cases as the entire federal court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Today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Review Quiz </a:t>
            </a:r>
            <a:endParaRPr lang="en-US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Grades on compass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Some questions will reappear on Exam #1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Next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Copies of Complaint and Answer examples from Compass – or </a:t>
            </a:r>
            <a:r>
              <a:rPr lang="en-US" sz="2400" dirty="0" err="1" smtClean="0">
                <a:latin typeface="Georgia" pitchFamily="18" charset="0"/>
              </a:rPr>
              <a:t>Coursepack</a:t>
            </a:r>
            <a:r>
              <a:rPr lang="en-US" sz="2400" dirty="0" smtClean="0">
                <a:latin typeface="Georgia" pitchFamily="18" charset="0"/>
              </a:rPr>
              <a:t>!</a:t>
            </a:r>
          </a:p>
          <a:p>
            <a:pPr marL="0" indent="0" eaLnBrk="1" hangingPunct="1"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Other Federal Trial Courts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219200"/>
            <a:ext cx="80010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All appeals from most Agency rulings go to District/Trial Court – can take evidence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Bankruptcy Court is a separate unit of the District Court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Only hears Bankruptcy cases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All Bankruptcies are federal!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Tax Court – battle the IRS! 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Court of International Trade – exclude a competitor’s goods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Court of Federal Claims–federal contracts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Anatomy of A Lawsuit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Focus on Federal – states may vary somewhat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Most rudimentary – each will be addressed in more detail later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1) Complaint – asking court for something from someone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2) Answer – person responds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3) Discovery – investigate the claim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4) Trial – the facts are determined and the law is applied to the facts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5) Appeal</a:t>
            </a:r>
            <a:r>
              <a:rPr lang="en-US" sz="2800" i="1" dirty="0" smtClean="0">
                <a:latin typeface="Georgia" pitchFamily="18" charset="0"/>
              </a:rPr>
              <a:t> – </a:t>
            </a:r>
            <a:r>
              <a:rPr lang="en-US" sz="2800" dirty="0" smtClean="0">
                <a:latin typeface="Georgia" pitchFamily="18" charset="0"/>
              </a:rPr>
              <a:t>but only mistakes in law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Names of Parties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Plaintiff – Party doing the suing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The “Complainer”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Defendant – Party that has been sued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Defending themselves from the complaint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In criminal cases, “Prosecution” is used  instead of Plaintiff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Still use “Defendant” in criminal cases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Rules of the Lawsuit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Criminal Cases – Federal Rules of Criminal Procedure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Civil Cases – Federal Rules of Civil Procedure (FRCP)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Both – Federal Rules of Evidence (FRE)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Rules with regard to how the case should be run and evidence received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“Local Rules”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Each court (District, Appeals, Supreme) can add its own rules in addition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FRCP/FRE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FRCP/FRE Rules cover just about everything: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How to commence, file, serve complaint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the filings must contain and look like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discovery, including depositions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what evidence is admissible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jury selection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general, if you need a rule on it, first check FRCP/FRE, then local rules, then judge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Original in 1938, continuously updated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Rule 11 Sanctions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FRCP Rule 11 allows the Court to impose sanctions on the attorney </a:t>
            </a:r>
            <a:r>
              <a:rPr lang="en-US" sz="2800" u="sng" dirty="0" smtClean="0">
                <a:latin typeface="Georgia" pitchFamily="18" charset="0"/>
              </a:rPr>
              <a:t>and/or</a:t>
            </a:r>
            <a:r>
              <a:rPr lang="en-US" sz="2800" dirty="0" smtClean="0">
                <a:latin typeface="Georgia" pitchFamily="18" charset="0"/>
              </a:rPr>
              <a:t> party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This means </a:t>
            </a:r>
            <a:r>
              <a:rPr lang="en-US" sz="2400" u="sng" dirty="0" smtClean="0">
                <a:latin typeface="Georgia" pitchFamily="18" charset="0"/>
              </a:rPr>
              <a:t>you!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Must investigate before filing case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launch case for improper purpose, such as to harass, delay, or increase cost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lie about the law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lie about facts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Include money, imprisonment, loss of case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Most common – litigation tactics, overly aggressive motion, discovery abuses, must pay for other side’s attorney’s fees in responding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Before Filing Complaint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Must perform pre-filing investigation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Failure to do so violates Rule 11</a:t>
            </a:r>
          </a:p>
          <a:p>
            <a:r>
              <a:rPr lang="en-US" sz="2800" dirty="0" smtClean="0">
                <a:latin typeface="Georgia" pitchFamily="18" charset="0"/>
              </a:rPr>
              <a:t>Attorney must investigate facts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Can’t just take client’s word for it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It is amazing how many people lie, represent assumptions or hopes as truth, misrepresent, are just plain wrong, etc.</a:t>
            </a:r>
          </a:p>
          <a:p>
            <a:r>
              <a:rPr lang="en-US" sz="2800" dirty="0" smtClean="0">
                <a:latin typeface="Georgia" pitchFamily="18" charset="0"/>
              </a:rPr>
              <a:t>Must investigate legal basis of claim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Jurisdiction (more later)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Legal ground for claim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Before Filing Complaint - 2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448101" y="1219200"/>
            <a:ext cx="8229600" cy="480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Georgia" pitchFamily="18" charset="0"/>
              </a:rPr>
              <a:t>Patent infringement example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Company A with patent wants to sue Company B based on B’s selling of a product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Confirm product was sold in US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Confirm seller was B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Review ownership of A’s patent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Review validity of A’s patent (Law)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Compare claims of patent to product and determine if product infringes patent (Law)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Georgia" pitchFamily="18" charset="0"/>
              </a:rPr>
              <a:t>Factual and legal basis found = OK to file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1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Whether a specific Court is authorized to hear your dispute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Two primary kinds for Federal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Federal Question – a lawsuit with regard to federal laws or treaties (patents)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28 U.S.C. § 1331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Diversity – between citizens of different states and amount exceeds $75,000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Corporation is a citizen of states of incorporation </a:t>
            </a:r>
            <a:r>
              <a:rPr lang="en-US" sz="2400" u="sng" dirty="0" smtClean="0">
                <a:latin typeface="Georgia" pitchFamily="18" charset="0"/>
              </a:rPr>
              <a:t>and</a:t>
            </a:r>
            <a:r>
              <a:rPr lang="en-US" sz="2400" dirty="0" smtClean="0">
                <a:latin typeface="Georgia" pitchFamily="18" charset="0"/>
              </a:rPr>
              <a:t> principal place of business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28 U.S.C. § 1332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2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Federal Courts also have Supplemental Jurisdiction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When two actions are tied together factually and one has Federal jurisdiction, the other goes to Federal court as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Ex. – patent infringement + breach of contract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Other than that, you are in state court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Most people want to be in Federal court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Judges are appointed, not elected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Belief that judges know the law better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State courts may employ “home cooking”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Perception of more fair 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Wheeler-dealer types may want state court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- 1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Large number of Federal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Independent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Federal Executive Departments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Agencies can make rules in accordance with their authorizing statute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May also have limited judicial and executive power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Rulemaking – Publish (Fed </a:t>
            </a:r>
            <a:r>
              <a:rPr lang="en-US" sz="2800" dirty="0" err="1" smtClean="0">
                <a:latin typeface="Georgia" pitchFamily="18" charset="0"/>
              </a:rPr>
              <a:t>Reg</a:t>
            </a:r>
            <a:r>
              <a:rPr lang="en-US" sz="2800" dirty="0" smtClean="0">
                <a:latin typeface="Georgia" pitchFamily="18" charset="0"/>
              </a:rPr>
              <a:t>)-&gt;Comment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latin typeface="Georgia" pitchFamily="18" charset="0"/>
              </a:rPr>
              <a:t>		-&gt;Revision-&gt;Final Rule (CFR)</a:t>
            </a:r>
          </a:p>
          <a:p>
            <a:pPr marL="0" indent="0" eaLnBrk="1" hangingPunct="1"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3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Minimum Contacts – in order for you to be sued in a particular state, you must have “minimum contacts”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If you are served while in the state, you have them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Must “reasonably expect to be haled into court”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Make direct actions toward the state, just releasing product into stream of commerce is not enough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Long-Arm Statutes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We assert jurisdiction “on any basis not inconsistent with the Constitution”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Passes the burden to you to show it is inconsistent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4400" dirty="0" smtClean="0">
              <a:latin typeface="Georgia" pitchFamily="18" charset="0"/>
            </a:endParaRP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Remember to bring your </a:t>
            </a:r>
            <a:r>
              <a:rPr lang="en-US" sz="2400" dirty="0" err="1" smtClean="0">
                <a:latin typeface="Georgia" pitchFamily="18" charset="0"/>
              </a:rPr>
              <a:t>Coursepack</a:t>
            </a:r>
            <a:r>
              <a:rPr lang="en-US" sz="2400" dirty="0" smtClean="0">
                <a:latin typeface="Georgia" pitchFamily="18" charset="0"/>
              </a:rPr>
              <a:t> next time</a:t>
            </a: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(Or copies </a:t>
            </a:r>
            <a:r>
              <a:rPr lang="en-US" sz="2400" dirty="0">
                <a:latin typeface="Georgia" pitchFamily="18" charset="0"/>
              </a:rPr>
              <a:t>of Complaint and Answer </a:t>
            </a:r>
            <a:endParaRPr lang="en-US" sz="2400" dirty="0" smtClean="0">
              <a:latin typeface="Georgia" pitchFamily="18" charset="0"/>
            </a:endParaRP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examples </a:t>
            </a:r>
            <a:r>
              <a:rPr lang="en-US" sz="2400" dirty="0">
                <a:latin typeface="Georgia" pitchFamily="18" charset="0"/>
              </a:rPr>
              <a:t>from </a:t>
            </a:r>
            <a:r>
              <a:rPr lang="en-US" sz="2400" dirty="0" smtClean="0">
                <a:latin typeface="Georgia" pitchFamily="18" charset="0"/>
              </a:rPr>
              <a:t>Compass)</a:t>
            </a:r>
            <a:endParaRPr lang="en-US" sz="2400" dirty="0">
              <a:latin typeface="Georgia" pitchFamily="18" charset="0"/>
            </a:endParaRPr>
          </a:p>
          <a:p>
            <a:pPr marL="0" indent="0" eaLnBrk="1" hangingPunct="1">
              <a:buNone/>
            </a:pPr>
            <a:endParaRPr lang="en-US" sz="44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sue in Federal Court to overturn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Beyond statutory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Unconstitutionally vague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Agency rules impact business and </a:t>
            </a:r>
            <a:r>
              <a:rPr lang="en-US" dirty="0">
                <a:latin typeface="Georgia" pitchFamily="18" charset="0"/>
              </a:rPr>
              <a:t>E</a:t>
            </a:r>
            <a:r>
              <a:rPr lang="en-US" dirty="0" smtClean="0">
                <a:latin typeface="Georgia" pitchFamily="18" charset="0"/>
              </a:rPr>
              <a:t>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Grants, procurement, R&amp;D commercialization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Development is limited by rules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Engineers should be aware and participate in agency rulemaking when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Engineers are more likely to be a SP500 CEO than any other major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- 3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Professional Licenses (PE) are governed by state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Need to follow professional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procedures to revoke license vs. professional negligence (malpractice)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standards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proceedings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Licensing body (license revocation) decision does not control court decision (negligence) and </a:t>
            </a:r>
            <a:r>
              <a:rPr lang="en-US" i="1" dirty="0" smtClean="0">
                <a:latin typeface="Georgia" pitchFamily="18" charset="0"/>
              </a:rPr>
              <a:t>vice versa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- 4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Standards Setting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Often desirable for both small and large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Many different types with their own procedures – inclusive vs. proprietary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May raise anti-trust (monopoly) concerns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Pooling and RAND IP licensing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Insist on IP disclosure and pre-licensing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- 5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Company “Laws”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Your employment is governed by the Employee Handbook - no verbal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Ignorance is no excuse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Various sections are required by federal and/or state 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Company must follow its own procedures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Court System - 1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Constitution, Congress, Agencies (and state counterparts) = the law producing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Establish the rules (laws) under which the country operates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Need Court system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Interpreting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Applying/Enforcing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Discarding and/or modifying conflicting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Resolving disputes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Court System - 2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Most Court systems share the same basic structure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“Trial” court that takes </a:t>
            </a:r>
            <a:r>
              <a:rPr lang="en-US" u="sng" dirty="0" smtClean="0">
                <a:latin typeface="Georgia" pitchFamily="18" charset="0"/>
              </a:rPr>
              <a:t>evidence</a:t>
            </a:r>
            <a:r>
              <a:rPr lang="en-US" dirty="0" smtClean="0">
                <a:latin typeface="Georgia" pitchFamily="18" charset="0"/>
              </a:rPr>
              <a:t> and finds </a:t>
            </a:r>
            <a:r>
              <a:rPr lang="en-US" u="sng" dirty="0" smtClean="0">
                <a:latin typeface="Georgia" pitchFamily="18" charset="0"/>
              </a:rPr>
              <a:t>facts</a:t>
            </a:r>
            <a:r>
              <a:rPr lang="en-US" dirty="0" smtClean="0">
                <a:latin typeface="Georgia" pitchFamily="18" charset="0"/>
              </a:rPr>
              <a:t>.  </a:t>
            </a:r>
            <a:r>
              <a:rPr lang="en-US" u="sng" dirty="0" smtClean="0">
                <a:latin typeface="Georgia" pitchFamily="18" charset="0"/>
              </a:rPr>
              <a:t>Only</a:t>
            </a:r>
            <a:r>
              <a:rPr lang="en-US" dirty="0" smtClean="0">
                <a:latin typeface="Georgia" pitchFamily="18" charset="0"/>
              </a:rPr>
              <a:t> place for: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Testimony of witnesses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Discovery (More on this later)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Jury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At least one level of “appeals” court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No testimony, discovery, or jury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Only reviews mistakes in </a:t>
            </a:r>
            <a:r>
              <a:rPr lang="en-US" u="sng" dirty="0" smtClean="0">
                <a:latin typeface="Georgia" pitchFamily="18" charset="0"/>
              </a:rPr>
              <a:t>law</a:t>
            </a:r>
            <a:r>
              <a:rPr lang="en-US" dirty="0" smtClean="0">
                <a:latin typeface="Georgia" pitchFamily="18" charset="0"/>
              </a:rPr>
              <a:t>, not </a:t>
            </a:r>
            <a:r>
              <a:rPr lang="en-US" u="sng" dirty="0" smtClean="0">
                <a:latin typeface="Georgia" pitchFamily="18" charset="0"/>
              </a:rPr>
              <a:t>fact </a:t>
            </a:r>
            <a:r>
              <a:rPr lang="en-US" dirty="0" smtClean="0">
                <a:latin typeface="Georgia" pitchFamily="18" charset="0"/>
              </a:rPr>
              <a:t>– but sometimes the difference is academic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2165</Words>
  <Application>Microsoft Office PowerPoint</Application>
  <PresentationFormat>On-screen Show (4:3)</PresentationFormat>
  <Paragraphs>268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Engineering Law</vt:lpstr>
      <vt:lpstr>Today</vt:lpstr>
      <vt:lpstr>Summary - 1</vt:lpstr>
      <vt:lpstr>Summary - 2</vt:lpstr>
      <vt:lpstr>Summary - 3</vt:lpstr>
      <vt:lpstr>Summary - 4</vt:lpstr>
      <vt:lpstr>Summary - 5</vt:lpstr>
      <vt:lpstr>The Court System - 1</vt:lpstr>
      <vt:lpstr>The Court System - 2</vt:lpstr>
      <vt:lpstr>District Courts</vt:lpstr>
      <vt:lpstr>Federal Appeals Court</vt:lpstr>
      <vt:lpstr>PowerPoint Presentation</vt:lpstr>
      <vt:lpstr>The Supreme Court -1</vt:lpstr>
      <vt:lpstr>The Supreme Court - 2</vt:lpstr>
      <vt:lpstr>State Courts</vt:lpstr>
      <vt:lpstr>State Court to Federal Court - 1</vt:lpstr>
      <vt:lpstr>State Court to Federal Court - 2</vt:lpstr>
      <vt:lpstr>State Inferior Courts</vt:lpstr>
      <vt:lpstr>State Court In Chicago</vt:lpstr>
      <vt:lpstr>Other Federal Trial Courts</vt:lpstr>
      <vt:lpstr>Anatomy of A Lawsuit</vt:lpstr>
      <vt:lpstr>Names of Parties</vt:lpstr>
      <vt:lpstr>The Rules of the Lawsuit</vt:lpstr>
      <vt:lpstr>FRCP/FRE</vt:lpstr>
      <vt:lpstr>Rule 11 Sanctions</vt:lpstr>
      <vt:lpstr>Before Filing Complaint</vt:lpstr>
      <vt:lpstr>Before Filing Complaint - 2</vt:lpstr>
      <vt:lpstr>Jurisdiction – 1</vt:lpstr>
      <vt:lpstr>Jurisdiction – 2</vt:lpstr>
      <vt:lpstr>Jurisdiction – 3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68</cp:revision>
  <cp:lastPrinted>2013-01-28T00:57:01Z</cp:lastPrinted>
  <dcterms:created xsi:type="dcterms:W3CDTF">2009-09-14T01:06:34Z</dcterms:created>
  <dcterms:modified xsi:type="dcterms:W3CDTF">2018-01-08T07:33:34Z</dcterms:modified>
</cp:coreProperties>
</file>