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1"/>
  </p:notesMasterIdLst>
  <p:handoutMasterIdLst>
    <p:handoutMasterId r:id="rId22"/>
  </p:handoutMasterIdLst>
  <p:sldIdLst>
    <p:sldId id="256" r:id="rId2"/>
    <p:sldId id="576" r:id="rId3"/>
    <p:sldId id="558" r:id="rId4"/>
    <p:sldId id="587" r:id="rId5"/>
    <p:sldId id="588" r:id="rId6"/>
    <p:sldId id="592" r:id="rId7"/>
    <p:sldId id="593" r:id="rId8"/>
    <p:sldId id="591" r:id="rId9"/>
    <p:sldId id="594" r:id="rId10"/>
    <p:sldId id="578" r:id="rId11"/>
    <p:sldId id="589" r:id="rId12"/>
    <p:sldId id="581" r:id="rId13"/>
    <p:sldId id="579" r:id="rId14"/>
    <p:sldId id="583" r:id="rId15"/>
    <p:sldId id="582" r:id="rId16"/>
    <p:sldId id="584" r:id="rId17"/>
    <p:sldId id="590" r:id="rId18"/>
    <p:sldId id="585" r:id="rId19"/>
    <p:sldId id="261" r:id="rId20"/>
  </p:sldIdLst>
  <p:sldSz cx="9144000" cy="6858000" type="screen4x3"/>
  <p:notesSz cx="6858000" cy="92964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50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2" y="0"/>
            <a:ext cx="2972422" cy="465139"/>
          </a:xfrm>
          <a:prstGeom prst="rect">
            <a:avLst/>
          </a:prstGeom>
          <a:noFill/>
          <a:ln w="9525">
            <a:noFill/>
            <a:miter lim="800000"/>
            <a:headEnd/>
            <a:tailEnd/>
          </a:ln>
        </p:spPr>
        <p:txBody>
          <a:bodyPr vert="horz" wrap="square" lIns="92627" tIns="46314" rIns="92627" bIns="46314" numCol="1" anchor="t" anchorCtr="0" compatLnSpc="1">
            <a:prstTxWarp prst="textNoShape">
              <a:avLst/>
            </a:prstTxWarp>
          </a:bodyPr>
          <a:lstStyle>
            <a:lvl1pPr defTabSz="462392">
              <a:defRPr sz="1100"/>
            </a:lvl1pPr>
          </a:lstStyle>
          <a:p>
            <a:pPr>
              <a:defRPr/>
            </a:pPr>
            <a:endParaRPr lang="en-US"/>
          </a:p>
        </p:txBody>
      </p:sp>
      <p:sp>
        <p:nvSpPr>
          <p:cNvPr id="38915" name="Rectangle 3"/>
          <p:cNvSpPr>
            <a:spLocks noGrp="1" noChangeArrowheads="1"/>
          </p:cNvSpPr>
          <p:nvPr>
            <p:ph type="dt" sz="quarter" idx="1"/>
          </p:nvPr>
        </p:nvSpPr>
        <p:spPr bwMode="auto">
          <a:xfrm>
            <a:off x="3884029" y="0"/>
            <a:ext cx="2972422" cy="465139"/>
          </a:xfrm>
          <a:prstGeom prst="rect">
            <a:avLst/>
          </a:prstGeom>
          <a:noFill/>
          <a:ln w="9525">
            <a:noFill/>
            <a:miter lim="800000"/>
            <a:headEnd/>
            <a:tailEnd/>
          </a:ln>
        </p:spPr>
        <p:txBody>
          <a:bodyPr vert="horz" wrap="square" lIns="92627" tIns="46314" rIns="92627" bIns="46314" numCol="1" anchor="t" anchorCtr="0" compatLnSpc="1">
            <a:prstTxWarp prst="textNoShape">
              <a:avLst/>
            </a:prstTxWarp>
          </a:bodyPr>
          <a:lstStyle>
            <a:lvl1pPr algn="r" defTabSz="462392">
              <a:defRPr sz="1100"/>
            </a:lvl1pPr>
          </a:lstStyle>
          <a:p>
            <a:pPr>
              <a:defRPr/>
            </a:pPr>
            <a:fld id="{25BD7D87-2F0C-48DF-A294-7C46705ADEE0}" type="datetimeFigureOut">
              <a:rPr lang="en-US"/>
              <a:pPr>
                <a:defRPr/>
              </a:pPr>
              <a:t>1/8/2018</a:t>
            </a:fld>
            <a:endParaRPr lang="en-US"/>
          </a:p>
        </p:txBody>
      </p:sp>
      <p:sp>
        <p:nvSpPr>
          <p:cNvPr id="38916" name="Rectangle 4"/>
          <p:cNvSpPr>
            <a:spLocks noGrp="1" noChangeArrowheads="1"/>
          </p:cNvSpPr>
          <p:nvPr>
            <p:ph type="ftr" sz="quarter" idx="2"/>
          </p:nvPr>
        </p:nvSpPr>
        <p:spPr bwMode="auto">
          <a:xfrm>
            <a:off x="2" y="8829675"/>
            <a:ext cx="2972422" cy="465139"/>
          </a:xfrm>
          <a:prstGeom prst="rect">
            <a:avLst/>
          </a:prstGeom>
          <a:noFill/>
          <a:ln w="9525">
            <a:noFill/>
            <a:miter lim="800000"/>
            <a:headEnd/>
            <a:tailEnd/>
          </a:ln>
        </p:spPr>
        <p:txBody>
          <a:bodyPr vert="horz" wrap="square" lIns="92627" tIns="46314" rIns="92627" bIns="46314" numCol="1" anchor="b" anchorCtr="0" compatLnSpc="1">
            <a:prstTxWarp prst="textNoShape">
              <a:avLst/>
            </a:prstTxWarp>
          </a:bodyPr>
          <a:lstStyle>
            <a:lvl1pPr defTabSz="462392">
              <a:defRPr sz="1100"/>
            </a:lvl1pPr>
          </a:lstStyle>
          <a:p>
            <a:pPr>
              <a:defRPr/>
            </a:pPr>
            <a:endParaRPr lang="en-US"/>
          </a:p>
        </p:txBody>
      </p:sp>
      <p:sp>
        <p:nvSpPr>
          <p:cNvPr id="38917" name="Rectangle 5"/>
          <p:cNvSpPr>
            <a:spLocks noGrp="1" noChangeArrowheads="1"/>
          </p:cNvSpPr>
          <p:nvPr>
            <p:ph type="sldNum" sz="quarter" idx="3"/>
          </p:nvPr>
        </p:nvSpPr>
        <p:spPr bwMode="auto">
          <a:xfrm>
            <a:off x="3884029" y="8829675"/>
            <a:ext cx="2972422" cy="465139"/>
          </a:xfrm>
          <a:prstGeom prst="rect">
            <a:avLst/>
          </a:prstGeom>
          <a:noFill/>
          <a:ln w="9525">
            <a:noFill/>
            <a:miter lim="800000"/>
            <a:headEnd/>
            <a:tailEnd/>
          </a:ln>
        </p:spPr>
        <p:txBody>
          <a:bodyPr vert="horz" wrap="square" lIns="92627" tIns="46314" rIns="92627" bIns="46314" numCol="1" anchor="b" anchorCtr="0" compatLnSpc="1">
            <a:prstTxWarp prst="textNoShape">
              <a:avLst/>
            </a:prstTxWarp>
          </a:bodyPr>
          <a:lstStyle>
            <a:lvl1pPr algn="r" defTabSz="462392">
              <a:defRPr sz="1100"/>
            </a:lvl1pPr>
          </a:lstStyle>
          <a:p>
            <a:pPr>
              <a:defRPr/>
            </a:pPr>
            <a:fld id="{D2EFA9DC-4ED9-4E1C-AFA6-2604157BABFB}" type="slidenum">
              <a:rPr lang="en-US"/>
              <a:pPr>
                <a:defRPr/>
              </a:pPr>
              <a:t>‹#›</a:t>
            </a:fld>
            <a:endParaRPr lang="en-US"/>
          </a:p>
        </p:txBody>
      </p:sp>
    </p:spTree>
    <p:extLst>
      <p:ext uri="{BB962C8B-B14F-4D97-AF65-F5344CB8AC3E}">
        <p14:creationId xmlns:p14="http://schemas.microsoft.com/office/powerpoint/2010/main" val="2344883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2" y="0"/>
            <a:ext cx="2972422" cy="465139"/>
          </a:xfrm>
          <a:prstGeom prst="rect">
            <a:avLst/>
          </a:prstGeom>
          <a:noFill/>
          <a:ln w="9525">
            <a:noFill/>
            <a:miter lim="800000"/>
            <a:headEnd/>
            <a:tailEnd/>
          </a:ln>
        </p:spPr>
        <p:txBody>
          <a:bodyPr vert="horz" wrap="square" lIns="92627" tIns="46314" rIns="92627" bIns="46314" numCol="1" anchor="t" anchorCtr="0" compatLnSpc="1">
            <a:prstTxWarp prst="textNoShape">
              <a:avLst/>
            </a:prstTxWarp>
          </a:bodyPr>
          <a:lstStyle>
            <a:lvl1pPr defTabSz="462392">
              <a:defRPr sz="1100"/>
            </a:lvl1pPr>
          </a:lstStyle>
          <a:p>
            <a:pPr>
              <a:defRPr/>
            </a:pPr>
            <a:endParaRPr lang="en-US"/>
          </a:p>
        </p:txBody>
      </p:sp>
      <p:sp>
        <p:nvSpPr>
          <p:cNvPr id="51203" name="Rectangle 3"/>
          <p:cNvSpPr>
            <a:spLocks noGrp="1" noChangeArrowheads="1"/>
          </p:cNvSpPr>
          <p:nvPr>
            <p:ph type="dt" idx="1"/>
          </p:nvPr>
        </p:nvSpPr>
        <p:spPr bwMode="auto">
          <a:xfrm>
            <a:off x="3884029" y="0"/>
            <a:ext cx="2972422" cy="465139"/>
          </a:xfrm>
          <a:prstGeom prst="rect">
            <a:avLst/>
          </a:prstGeom>
          <a:noFill/>
          <a:ln w="9525">
            <a:noFill/>
            <a:miter lim="800000"/>
            <a:headEnd/>
            <a:tailEnd/>
          </a:ln>
        </p:spPr>
        <p:txBody>
          <a:bodyPr vert="horz" wrap="square" lIns="92627" tIns="46314" rIns="92627" bIns="46314" numCol="1" anchor="t" anchorCtr="0" compatLnSpc="1">
            <a:prstTxWarp prst="textNoShape">
              <a:avLst/>
            </a:prstTxWarp>
          </a:bodyPr>
          <a:lstStyle>
            <a:lvl1pPr algn="r" defTabSz="462392">
              <a:defRPr sz="1100"/>
            </a:lvl1pPr>
          </a:lstStyle>
          <a:p>
            <a:pPr>
              <a:defRPr/>
            </a:pPr>
            <a:fld id="{A6587B2B-C915-4159-8FB5-2449014BCCFA}" type="datetimeFigureOut">
              <a:rPr lang="en-US"/>
              <a:pPr>
                <a:defRPr/>
              </a:pPr>
              <a:t>1/8/2018</a:t>
            </a:fld>
            <a:endParaRPr lang="en-US"/>
          </a:p>
        </p:txBody>
      </p:sp>
      <p:sp>
        <p:nvSpPr>
          <p:cNvPr id="13316" name="Rectangle 4"/>
          <p:cNvSpPr>
            <a:spLocks noGrp="1" noRot="1" noChangeAspect="1" noChangeArrowheads="1" noTextEdit="1"/>
          </p:cNvSpPr>
          <p:nvPr>
            <p:ph type="sldImg" idx="2"/>
          </p:nvPr>
        </p:nvSpPr>
        <p:spPr bwMode="auto">
          <a:xfrm>
            <a:off x="1106488" y="696913"/>
            <a:ext cx="4646612" cy="3486150"/>
          </a:xfrm>
          <a:prstGeom prst="rect">
            <a:avLst/>
          </a:prstGeom>
          <a:noFill/>
          <a:ln w="9525">
            <a:solidFill>
              <a:srgbClr val="000000"/>
            </a:solidFill>
            <a:miter lim="800000"/>
            <a:headEnd/>
            <a:tailEnd/>
          </a:ln>
        </p:spPr>
      </p:sp>
      <p:sp>
        <p:nvSpPr>
          <p:cNvPr id="51205" name="Rectangle 5"/>
          <p:cNvSpPr>
            <a:spLocks noGrp="1" noChangeArrowheads="1"/>
          </p:cNvSpPr>
          <p:nvPr>
            <p:ph type="body" sz="quarter" idx="3"/>
          </p:nvPr>
        </p:nvSpPr>
        <p:spPr bwMode="auto">
          <a:xfrm>
            <a:off x="686423" y="4416428"/>
            <a:ext cx="5485158" cy="4183063"/>
          </a:xfrm>
          <a:prstGeom prst="rect">
            <a:avLst/>
          </a:prstGeom>
          <a:noFill/>
          <a:ln w="9525">
            <a:noFill/>
            <a:miter lim="800000"/>
            <a:headEnd/>
            <a:tailEnd/>
          </a:ln>
        </p:spPr>
        <p:txBody>
          <a:bodyPr vert="horz" wrap="square" lIns="92627" tIns="46314" rIns="92627" bIns="4631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2" y="8829675"/>
            <a:ext cx="2972422" cy="465139"/>
          </a:xfrm>
          <a:prstGeom prst="rect">
            <a:avLst/>
          </a:prstGeom>
          <a:noFill/>
          <a:ln w="9525">
            <a:noFill/>
            <a:miter lim="800000"/>
            <a:headEnd/>
            <a:tailEnd/>
          </a:ln>
        </p:spPr>
        <p:txBody>
          <a:bodyPr vert="horz" wrap="square" lIns="92627" tIns="46314" rIns="92627" bIns="46314" numCol="1" anchor="b" anchorCtr="0" compatLnSpc="1">
            <a:prstTxWarp prst="textNoShape">
              <a:avLst/>
            </a:prstTxWarp>
          </a:bodyPr>
          <a:lstStyle>
            <a:lvl1pPr defTabSz="462392">
              <a:defRPr sz="1100"/>
            </a:lvl1pPr>
          </a:lstStyle>
          <a:p>
            <a:pPr>
              <a:defRPr/>
            </a:pPr>
            <a:endParaRPr lang="en-US"/>
          </a:p>
        </p:txBody>
      </p:sp>
      <p:sp>
        <p:nvSpPr>
          <p:cNvPr id="51207" name="Rectangle 7"/>
          <p:cNvSpPr>
            <a:spLocks noGrp="1" noChangeArrowheads="1"/>
          </p:cNvSpPr>
          <p:nvPr>
            <p:ph type="sldNum" sz="quarter" idx="5"/>
          </p:nvPr>
        </p:nvSpPr>
        <p:spPr bwMode="auto">
          <a:xfrm>
            <a:off x="3884029" y="8829675"/>
            <a:ext cx="2972422" cy="465139"/>
          </a:xfrm>
          <a:prstGeom prst="rect">
            <a:avLst/>
          </a:prstGeom>
          <a:noFill/>
          <a:ln w="9525">
            <a:noFill/>
            <a:miter lim="800000"/>
            <a:headEnd/>
            <a:tailEnd/>
          </a:ln>
        </p:spPr>
        <p:txBody>
          <a:bodyPr vert="horz" wrap="square" lIns="92627" tIns="46314" rIns="92627" bIns="46314" numCol="1" anchor="b" anchorCtr="0" compatLnSpc="1">
            <a:prstTxWarp prst="textNoShape">
              <a:avLst/>
            </a:prstTxWarp>
          </a:bodyPr>
          <a:lstStyle>
            <a:lvl1pPr algn="r" defTabSz="462392">
              <a:defRPr sz="1100"/>
            </a:lvl1pPr>
          </a:lstStyle>
          <a:p>
            <a:pPr>
              <a:defRPr/>
            </a:pPr>
            <a:fld id="{55F16922-3A21-4827-BAE2-97FF7B41076D}" type="slidenum">
              <a:rPr lang="en-US"/>
              <a:pPr>
                <a:defRPr/>
              </a:pPr>
              <a:t>‹#›</a:t>
            </a:fld>
            <a:endParaRPr lang="en-US"/>
          </a:p>
        </p:txBody>
      </p:sp>
    </p:spTree>
    <p:extLst>
      <p:ext uri="{BB962C8B-B14F-4D97-AF65-F5344CB8AC3E}">
        <p14:creationId xmlns:p14="http://schemas.microsoft.com/office/powerpoint/2010/main" val="16712641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ln/>
        </p:spPr>
      </p:sp>
      <p:sp>
        <p:nvSpPr>
          <p:cNvPr id="3789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ln/>
        </p:spPr>
      </p:sp>
      <p:sp>
        <p:nvSpPr>
          <p:cNvPr id="3993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ln/>
        </p:spPr>
      </p:sp>
      <p:sp>
        <p:nvSpPr>
          <p:cNvPr id="4198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20775"/>
            <a:ext cx="7772400" cy="1470025"/>
          </a:xfrm>
        </p:spPr>
        <p:txBody>
          <a:bodyPr>
            <a:normAutofit/>
          </a:bodyPr>
          <a:lstStyle>
            <a:lvl1pPr algn="l">
              <a:defRPr sz="3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800" y="2209800"/>
            <a:ext cx="6400800" cy="1752600"/>
          </a:xfrm>
        </p:spPr>
        <p:txBody>
          <a:bodyPr>
            <a:normAutofit/>
          </a:bodyPr>
          <a:lstStyle>
            <a:lvl1pPr marL="0" indent="0" algn="l">
              <a:buNone/>
              <a:defRPr sz="1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A010C92B-02CB-4EB5-BF3B-EEC99186A055}" type="datetime1">
              <a:rPr lang="en-US" smtClean="0"/>
              <a:t>1/8/2018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2018.</a:t>
            </a:r>
            <a:endParaRPr lang="en-US"/>
          </a:p>
        </p:txBody>
      </p:sp>
      <p:sp>
        <p:nvSpPr>
          <p:cNvPr id="6" name="Slide Number Placeholder 5"/>
          <p:cNvSpPr>
            <a:spLocks noGrp="1"/>
          </p:cNvSpPr>
          <p:nvPr>
            <p:ph type="sldNum" sz="quarter" idx="12"/>
          </p:nvPr>
        </p:nvSpPr>
        <p:spPr/>
        <p:txBody>
          <a:bodyPr/>
          <a:lstStyle>
            <a:lvl1pPr>
              <a:defRPr/>
            </a:lvl1pPr>
          </a:lstStyle>
          <a:p>
            <a:pPr>
              <a:defRPr/>
            </a:pPr>
            <a:fld id="{F3E8D65C-4EEE-45AF-A70F-5433267F70A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7A5AAAC-A6AD-4242-B683-57817930072D}" type="datetime1">
              <a:rPr lang="en-US" smtClean="0"/>
              <a:t>1/8/2018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2018.</a:t>
            </a:r>
            <a:endParaRPr lang="en-US"/>
          </a:p>
        </p:txBody>
      </p:sp>
      <p:sp>
        <p:nvSpPr>
          <p:cNvPr id="6" name="Slide Number Placeholder 5"/>
          <p:cNvSpPr>
            <a:spLocks noGrp="1"/>
          </p:cNvSpPr>
          <p:nvPr>
            <p:ph type="sldNum" sz="quarter" idx="12"/>
          </p:nvPr>
        </p:nvSpPr>
        <p:spPr/>
        <p:txBody>
          <a:bodyPr/>
          <a:lstStyle>
            <a:lvl1pPr>
              <a:defRPr/>
            </a:lvl1pPr>
          </a:lstStyle>
          <a:p>
            <a:pPr>
              <a:defRPr/>
            </a:pPr>
            <a:fld id="{3096ED64-8DD9-41B6-A34C-774DCC72A38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1E34D8A-8D51-400F-8BAA-4C1E6514893A}" type="datetime1">
              <a:rPr lang="en-US" smtClean="0"/>
              <a:t>1/8/2018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2018.</a:t>
            </a:r>
            <a:endParaRPr lang="en-US"/>
          </a:p>
        </p:txBody>
      </p:sp>
      <p:sp>
        <p:nvSpPr>
          <p:cNvPr id="6" name="Slide Number Placeholder 5"/>
          <p:cNvSpPr>
            <a:spLocks noGrp="1"/>
          </p:cNvSpPr>
          <p:nvPr>
            <p:ph type="sldNum" sz="quarter" idx="12"/>
          </p:nvPr>
        </p:nvSpPr>
        <p:spPr/>
        <p:txBody>
          <a:bodyPr/>
          <a:lstStyle>
            <a:lvl1pPr>
              <a:defRPr/>
            </a:lvl1pPr>
          </a:lstStyle>
          <a:p>
            <a:pPr>
              <a:defRPr/>
            </a:pPr>
            <a:fld id="{347566FF-46ED-44AE-B547-3D4CDF67A88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286000" y="6356350"/>
            <a:ext cx="2133600" cy="365125"/>
          </a:xfrm>
        </p:spPr>
        <p:txBody>
          <a:bodyPr/>
          <a:lstStyle>
            <a:lvl1pPr>
              <a:defRPr/>
            </a:lvl1pPr>
          </a:lstStyle>
          <a:p>
            <a:pPr>
              <a:defRPr/>
            </a:pPr>
            <a:fld id="{5921174F-B9CC-49E4-AFC6-F39D390F4D6E}" type="datetime1">
              <a:rPr lang="en-US" smtClean="0"/>
              <a:t>1/8/2018</a:t>
            </a:fld>
            <a:endParaRPr lang="en-US"/>
          </a:p>
        </p:txBody>
      </p:sp>
      <p:sp>
        <p:nvSpPr>
          <p:cNvPr id="5" name="Footer Placeholder 4"/>
          <p:cNvSpPr>
            <a:spLocks noGrp="1"/>
          </p:cNvSpPr>
          <p:nvPr>
            <p:ph type="ftr" sz="quarter" idx="11"/>
          </p:nvPr>
        </p:nvSpPr>
        <p:spPr>
          <a:xfrm>
            <a:off x="4572000" y="6356350"/>
            <a:ext cx="2895600" cy="365125"/>
          </a:xfrm>
        </p:spPr>
        <p:txBody>
          <a:bodyPr/>
          <a:lstStyle>
            <a:lvl1pPr>
              <a:defRPr/>
            </a:lvl1pPr>
          </a:lstStyle>
          <a:p>
            <a:pPr>
              <a:defRPr/>
            </a:pPr>
            <a:r>
              <a:rPr lang="en-US" smtClean="0"/>
              <a:t>© Joe Barich, 2018.</a:t>
            </a:r>
            <a:endParaRPr lang="en-US"/>
          </a:p>
        </p:txBody>
      </p:sp>
      <p:sp>
        <p:nvSpPr>
          <p:cNvPr id="6" name="Slide Number Placeholder 5"/>
          <p:cNvSpPr>
            <a:spLocks noGrp="1"/>
          </p:cNvSpPr>
          <p:nvPr>
            <p:ph type="sldNum" sz="quarter" idx="12"/>
          </p:nvPr>
        </p:nvSpPr>
        <p:spPr>
          <a:xfrm>
            <a:off x="7620000" y="6356350"/>
            <a:ext cx="1066800" cy="365125"/>
          </a:xfrm>
        </p:spPr>
        <p:txBody>
          <a:bodyPr/>
          <a:lstStyle>
            <a:lvl1pPr>
              <a:defRPr/>
            </a:lvl1pPr>
          </a:lstStyle>
          <a:p>
            <a:pPr>
              <a:defRPr/>
            </a:pPr>
            <a:fld id="{191BC384-155B-439D-8ED7-3A58EE3C54E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B7696E9-2FBA-4E20-BA68-6A8D7360543F}" type="datetime1">
              <a:rPr lang="en-US" smtClean="0"/>
              <a:t>1/8/2018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2018.</a:t>
            </a:r>
            <a:endParaRPr lang="en-US"/>
          </a:p>
        </p:txBody>
      </p:sp>
      <p:sp>
        <p:nvSpPr>
          <p:cNvPr id="6" name="Slide Number Placeholder 5"/>
          <p:cNvSpPr>
            <a:spLocks noGrp="1"/>
          </p:cNvSpPr>
          <p:nvPr>
            <p:ph type="sldNum" sz="quarter" idx="12"/>
          </p:nvPr>
        </p:nvSpPr>
        <p:spPr/>
        <p:txBody>
          <a:bodyPr/>
          <a:lstStyle>
            <a:lvl1pPr>
              <a:defRPr/>
            </a:lvl1pPr>
          </a:lstStyle>
          <a:p>
            <a:pPr>
              <a:defRPr/>
            </a:pPr>
            <a:fld id="{BC340545-A38A-4157-B134-131015C65F9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D61C554-AF4E-4102-A626-69E099B6D51B}" type="datetime1">
              <a:rPr lang="en-US" smtClean="0"/>
              <a:t>1/8/2018</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2018.</a:t>
            </a:r>
            <a:endParaRPr lang="en-US"/>
          </a:p>
        </p:txBody>
      </p:sp>
      <p:sp>
        <p:nvSpPr>
          <p:cNvPr id="7" name="Slide Number Placeholder 5"/>
          <p:cNvSpPr>
            <a:spLocks noGrp="1"/>
          </p:cNvSpPr>
          <p:nvPr>
            <p:ph type="sldNum" sz="quarter" idx="12"/>
          </p:nvPr>
        </p:nvSpPr>
        <p:spPr/>
        <p:txBody>
          <a:bodyPr/>
          <a:lstStyle>
            <a:lvl1pPr>
              <a:defRPr/>
            </a:lvl1pPr>
          </a:lstStyle>
          <a:p>
            <a:pPr>
              <a:defRPr/>
            </a:pPr>
            <a:fld id="{087DA39E-C7D8-410B-BBB9-0D2A5181CAF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CD1D614-C7DD-42D1-8BFE-BDEB750D4255}" type="datetime1">
              <a:rPr lang="en-US" smtClean="0"/>
              <a:t>1/8/2018</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 Joe Barich, 2018.</a:t>
            </a:r>
            <a:endParaRPr lang="en-US"/>
          </a:p>
        </p:txBody>
      </p:sp>
      <p:sp>
        <p:nvSpPr>
          <p:cNvPr id="9" name="Slide Number Placeholder 5"/>
          <p:cNvSpPr>
            <a:spLocks noGrp="1"/>
          </p:cNvSpPr>
          <p:nvPr>
            <p:ph type="sldNum" sz="quarter" idx="12"/>
          </p:nvPr>
        </p:nvSpPr>
        <p:spPr/>
        <p:txBody>
          <a:bodyPr/>
          <a:lstStyle>
            <a:lvl1pPr>
              <a:defRPr/>
            </a:lvl1pPr>
          </a:lstStyle>
          <a:p>
            <a:pPr>
              <a:defRPr/>
            </a:pPr>
            <a:fld id="{EAE497B1-25F0-48F7-8BE3-D6D1B240295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0E685C1-D389-4A7F-B2ED-0EE9A628F3E0}" type="datetime1">
              <a:rPr lang="en-US" smtClean="0"/>
              <a:t>1/8/2018</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 Joe Barich, 2018.</a:t>
            </a:r>
            <a:endParaRPr lang="en-US"/>
          </a:p>
        </p:txBody>
      </p:sp>
      <p:sp>
        <p:nvSpPr>
          <p:cNvPr id="5" name="Slide Number Placeholder 5"/>
          <p:cNvSpPr>
            <a:spLocks noGrp="1"/>
          </p:cNvSpPr>
          <p:nvPr>
            <p:ph type="sldNum" sz="quarter" idx="12"/>
          </p:nvPr>
        </p:nvSpPr>
        <p:spPr/>
        <p:txBody>
          <a:bodyPr/>
          <a:lstStyle>
            <a:lvl1pPr>
              <a:defRPr/>
            </a:lvl1pPr>
          </a:lstStyle>
          <a:p>
            <a:pPr>
              <a:defRPr/>
            </a:pPr>
            <a:fld id="{28A797FF-4A7C-48B7-9048-6D4A1E7BD0A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2EB8C10-439F-4A6A-9F32-EA6D2971F426}" type="datetime1">
              <a:rPr lang="en-US" smtClean="0"/>
              <a:t>1/8/2018</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 Joe Barich, 2018.</a:t>
            </a:r>
            <a:endParaRPr lang="en-US"/>
          </a:p>
        </p:txBody>
      </p:sp>
      <p:sp>
        <p:nvSpPr>
          <p:cNvPr id="4" name="Slide Number Placeholder 5"/>
          <p:cNvSpPr>
            <a:spLocks noGrp="1"/>
          </p:cNvSpPr>
          <p:nvPr>
            <p:ph type="sldNum" sz="quarter" idx="12"/>
          </p:nvPr>
        </p:nvSpPr>
        <p:spPr/>
        <p:txBody>
          <a:bodyPr/>
          <a:lstStyle>
            <a:lvl1pPr>
              <a:defRPr/>
            </a:lvl1pPr>
          </a:lstStyle>
          <a:p>
            <a:pPr>
              <a:defRPr/>
            </a:pPr>
            <a:fld id="{55C60401-3D90-4CB0-8BBD-5055C85FBDE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518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356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EB95C41-DBC2-4CA6-928B-4388DF5E385E}" type="datetime1">
              <a:rPr lang="en-US" smtClean="0"/>
              <a:t>1/8/2018</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2018.</a:t>
            </a:r>
            <a:endParaRPr lang="en-US"/>
          </a:p>
        </p:txBody>
      </p:sp>
      <p:sp>
        <p:nvSpPr>
          <p:cNvPr id="7" name="Slide Number Placeholder 5"/>
          <p:cNvSpPr>
            <a:spLocks noGrp="1"/>
          </p:cNvSpPr>
          <p:nvPr>
            <p:ph type="sldNum" sz="quarter" idx="12"/>
          </p:nvPr>
        </p:nvSpPr>
        <p:spPr/>
        <p:txBody>
          <a:bodyPr/>
          <a:lstStyle>
            <a:lvl1pPr>
              <a:defRPr/>
            </a:lvl1pPr>
          </a:lstStyle>
          <a:p>
            <a:pPr>
              <a:defRPr/>
            </a:pPr>
            <a:fld id="{0F3E1B25-0115-4822-865E-A15C9FF655A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500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F2355BF-2F5C-452A-9FBB-83BBD1E61980}" type="datetime1">
              <a:rPr lang="en-US" smtClean="0"/>
              <a:t>1/8/2018</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2018.</a:t>
            </a:r>
            <a:endParaRPr lang="en-US"/>
          </a:p>
        </p:txBody>
      </p:sp>
      <p:sp>
        <p:nvSpPr>
          <p:cNvPr id="7" name="Slide Number Placeholder 5"/>
          <p:cNvSpPr>
            <a:spLocks noGrp="1"/>
          </p:cNvSpPr>
          <p:nvPr>
            <p:ph type="sldNum" sz="quarter" idx="12"/>
          </p:nvPr>
        </p:nvSpPr>
        <p:spPr/>
        <p:txBody>
          <a:bodyPr/>
          <a:lstStyle>
            <a:lvl1pPr>
              <a:defRPr/>
            </a:lvl1pPr>
          </a:lstStyle>
          <a:p>
            <a:pPr>
              <a:defRPr/>
            </a:pPr>
            <a:fld id="{E9E981B6-ABEF-4C3E-A7B6-540157585AE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9DC0549-33C6-4BCF-9C4B-9F2435310EAB}" type="datetime1">
              <a:rPr lang="en-US" smtClean="0"/>
              <a:t>1/8/2018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en-US" smtClean="0"/>
              <a:t>© Joe Barich, 2018.</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B60A0A6-DC71-4E34-A891-D999409E89B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hf hdr="0" dt="0"/>
  <p:txStyles>
    <p:titleStyle>
      <a:lvl1pPr algn="ctr" defTabSz="457200" rtl="0" eaLnBrk="0" fontAlgn="base" hangingPunct="0">
        <a:spcBef>
          <a:spcPct val="0"/>
        </a:spcBef>
        <a:spcAft>
          <a:spcPct val="0"/>
        </a:spcAft>
        <a:defRPr sz="4400" kern="1200">
          <a:solidFill>
            <a:schemeClr val="tx1"/>
          </a:solidFill>
          <a:latin typeface="Georgia"/>
          <a:ea typeface="+mj-ea"/>
          <a:cs typeface="Georgia"/>
        </a:defRPr>
      </a:lvl1pPr>
      <a:lvl2pPr algn="ctr" defTabSz="457200" rtl="0" eaLnBrk="0" fontAlgn="base" hangingPunct="0">
        <a:spcBef>
          <a:spcPct val="0"/>
        </a:spcBef>
        <a:spcAft>
          <a:spcPct val="0"/>
        </a:spcAft>
        <a:defRPr sz="4400">
          <a:solidFill>
            <a:schemeClr val="tx1"/>
          </a:solidFill>
          <a:latin typeface="Georgia" pitchFamily="18" charset="0"/>
        </a:defRPr>
      </a:lvl2pPr>
      <a:lvl3pPr algn="ctr" defTabSz="457200" rtl="0" eaLnBrk="0" fontAlgn="base" hangingPunct="0">
        <a:spcBef>
          <a:spcPct val="0"/>
        </a:spcBef>
        <a:spcAft>
          <a:spcPct val="0"/>
        </a:spcAft>
        <a:defRPr sz="4400">
          <a:solidFill>
            <a:schemeClr val="tx1"/>
          </a:solidFill>
          <a:latin typeface="Georgia" pitchFamily="18" charset="0"/>
        </a:defRPr>
      </a:lvl3pPr>
      <a:lvl4pPr algn="ctr" defTabSz="457200" rtl="0" eaLnBrk="0" fontAlgn="base" hangingPunct="0">
        <a:spcBef>
          <a:spcPct val="0"/>
        </a:spcBef>
        <a:spcAft>
          <a:spcPct val="0"/>
        </a:spcAft>
        <a:defRPr sz="4400">
          <a:solidFill>
            <a:schemeClr val="tx1"/>
          </a:solidFill>
          <a:latin typeface="Georgia" pitchFamily="18" charset="0"/>
        </a:defRPr>
      </a:lvl4pPr>
      <a:lvl5pPr algn="ctr" defTabSz="457200" rtl="0" eaLnBrk="0" fontAlgn="base" hangingPunct="0">
        <a:spcBef>
          <a:spcPct val="0"/>
        </a:spcBef>
        <a:spcAft>
          <a:spcPct val="0"/>
        </a:spcAft>
        <a:defRPr sz="4400">
          <a:solidFill>
            <a:schemeClr val="tx1"/>
          </a:solidFill>
          <a:latin typeface="Georgia" pitchFamily="18" charset="0"/>
        </a:defRPr>
      </a:lvl5pPr>
      <a:lvl6pPr marL="457200" algn="ctr" defTabSz="457200" rtl="0" fontAlgn="base">
        <a:spcBef>
          <a:spcPct val="0"/>
        </a:spcBef>
        <a:spcAft>
          <a:spcPct val="0"/>
        </a:spcAft>
        <a:defRPr sz="4400">
          <a:solidFill>
            <a:schemeClr val="tx1"/>
          </a:solidFill>
          <a:latin typeface="Georgia" pitchFamily="18" charset="0"/>
        </a:defRPr>
      </a:lvl6pPr>
      <a:lvl7pPr marL="914400" algn="ctr" defTabSz="457200" rtl="0" fontAlgn="base">
        <a:spcBef>
          <a:spcPct val="0"/>
        </a:spcBef>
        <a:spcAft>
          <a:spcPct val="0"/>
        </a:spcAft>
        <a:defRPr sz="4400">
          <a:solidFill>
            <a:schemeClr val="tx1"/>
          </a:solidFill>
          <a:latin typeface="Georgia" pitchFamily="18" charset="0"/>
        </a:defRPr>
      </a:lvl7pPr>
      <a:lvl8pPr marL="1371600" algn="ctr" defTabSz="457200" rtl="0" fontAlgn="base">
        <a:spcBef>
          <a:spcPct val="0"/>
        </a:spcBef>
        <a:spcAft>
          <a:spcPct val="0"/>
        </a:spcAft>
        <a:defRPr sz="4400">
          <a:solidFill>
            <a:schemeClr val="tx1"/>
          </a:solidFill>
          <a:latin typeface="Georgia" pitchFamily="18" charset="0"/>
        </a:defRPr>
      </a:lvl8pPr>
      <a:lvl9pPr marL="1828800" algn="ctr" defTabSz="457200" rtl="0" fontAlgn="base">
        <a:spcBef>
          <a:spcPct val="0"/>
        </a:spcBef>
        <a:spcAft>
          <a:spcPct val="0"/>
        </a:spcAft>
        <a:defRPr sz="4400">
          <a:solidFill>
            <a:schemeClr val="tx1"/>
          </a:solidFill>
          <a:latin typeface="Georgia" pitchFamily="18"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Georgia"/>
          <a:ea typeface="+mn-ea"/>
          <a:cs typeface="Georgia"/>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Georgia"/>
          <a:ea typeface="+mn-ea"/>
          <a:cs typeface="Georgi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Georgia"/>
          <a:ea typeface="+mn-ea"/>
          <a:cs typeface="Georgia"/>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mn-ea"/>
          <a:cs typeface="Georgi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304800" y="533400"/>
            <a:ext cx="7772400" cy="1470025"/>
          </a:xfrm>
        </p:spPr>
        <p:txBody>
          <a:bodyPr/>
          <a:lstStyle/>
          <a:p>
            <a:pPr eaLnBrk="1" hangingPunct="1"/>
            <a:r>
              <a:rPr lang="en-US" sz="6000" smtClean="0">
                <a:latin typeface="Georgia" pitchFamily="18" charset="0"/>
              </a:rPr>
              <a:t>Engineering Law</a:t>
            </a:r>
          </a:p>
        </p:txBody>
      </p:sp>
      <p:sp>
        <p:nvSpPr>
          <p:cNvPr id="15362" name="Subtitle 2"/>
          <p:cNvSpPr>
            <a:spLocks noGrp="1"/>
          </p:cNvSpPr>
          <p:nvPr>
            <p:ph type="subTitle" idx="1"/>
          </p:nvPr>
        </p:nvSpPr>
        <p:spPr>
          <a:xfrm>
            <a:off x="304800" y="1752600"/>
            <a:ext cx="6400800" cy="1752600"/>
          </a:xfrm>
        </p:spPr>
        <p:txBody>
          <a:bodyPr/>
          <a:lstStyle/>
          <a:p>
            <a:pPr eaLnBrk="1" hangingPunct="1"/>
            <a:r>
              <a:rPr lang="en-US" sz="3200" dirty="0" smtClean="0">
                <a:latin typeface="Georgia" pitchFamily="18" charset="0"/>
              </a:rPr>
              <a:t>Professor Barich</a:t>
            </a:r>
          </a:p>
          <a:p>
            <a:pPr eaLnBrk="1" hangingPunct="1"/>
            <a:r>
              <a:rPr lang="en-US" sz="3200" dirty="0" smtClean="0">
                <a:latin typeface="Georgia" pitchFamily="18" charset="0"/>
              </a:rPr>
              <a:t>Class 10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457200" y="228600"/>
            <a:ext cx="8229600" cy="1143000"/>
          </a:xfrm>
        </p:spPr>
        <p:txBody>
          <a:bodyPr/>
          <a:lstStyle/>
          <a:p>
            <a:pPr eaLnBrk="1" hangingPunct="1"/>
            <a:r>
              <a:rPr lang="en-US" smtClean="0">
                <a:latin typeface="Georgia" pitchFamily="18" charset="0"/>
              </a:rPr>
              <a:t>IP Rights - 1</a:t>
            </a:r>
          </a:p>
        </p:txBody>
      </p:sp>
      <p:sp>
        <p:nvSpPr>
          <p:cNvPr id="26627" name="Content Placeholder 2"/>
          <p:cNvSpPr>
            <a:spLocks noGrp="1"/>
          </p:cNvSpPr>
          <p:nvPr>
            <p:ph idx="4294967295"/>
          </p:nvPr>
        </p:nvSpPr>
        <p:spPr>
          <a:xfrm>
            <a:off x="457200" y="1072559"/>
            <a:ext cx="8229600" cy="4191000"/>
          </a:xfrm>
        </p:spPr>
        <p:txBody>
          <a:bodyPr/>
          <a:lstStyle/>
          <a:p>
            <a:pPr eaLnBrk="1" hangingPunct="1">
              <a:lnSpc>
                <a:spcPct val="80000"/>
              </a:lnSpc>
            </a:pPr>
            <a:r>
              <a:rPr lang="en-US" sz="3600" dirty="0" smtClean="0">
                <a:latin typeface="Georgia" pitchFamily="18" charset="0"/>
              </a:rPr>
              <a:t>“Big 3”</a:t>
            </a:r>
          </a:p>
          <a:p>
            <a:pPr lvl="1" eaLnBrk="1" hangingPunct="1">
              <a:lnSpc>
                <a:spcPct val="80000"/>
              </a:lnSpc>
            </a:pPr>
            <a:r>
              <a:rPr lang="en-US" dirty="0" smtClean="0">
                <a:latin typeface="Georgia" pitchFamily="18" charset="0"/>
              </a:rPr>
              <a:t>Patents - (P)</a:t>
            </a:r>
          </a:p>
          <a:p>
            <a:pPr lvl="2" eaLnBrk="1" hangingPunct="1">
              <a:lnSpc>
                <a:spcPct val="80000"/>
              </a:lnSpc>
            </a:pPr>
            <a:r>
              <a:rPr lang="en-US" dirty="0" smtClean="0">
                <a:latin typeface="Georgia" pitchFamily="18" charset="0"/>
              </a:rPr>
              <a:t>Functionality</a:t>
            </a:r>
          </a:p>
          <a:p>
            <a:pPr lvl="2" eaLnBrk="1" hangingPunct="1">
              <a:lnSpc>
                <a:spcPct val="80000"/>
              </a:lnSpc>
            </a:pPr>
            <a:r>
              <a:rPr lang="en-US" dirty="0" smtClean="0">
                <a:latin typeface="Georgia" pitchFamily="18" charset="0"/>
              </a:rPr>
              <a:t>How something works</a:t>
            </a:r>
          </a:p>
          <a:p>
            <a:pPr lvl="1" eaLnBrk="1" hangingPunct="1">
              <a:lnSpc>
                <a:spcPct val="80000"/>
              </a:lnSpc>
            </a:pPr>
            <a:r>
              <a:rPr lang="en-US" dirty="0" smtClean="0">
                <a:latin typeface="Georgia" pitchFamily="18" charset="0"/>
              </a:rPr>
              <a:t>Copyrights - ©</a:t>
            </a:r>
          </a:p>
          <a:p>
            <a:pPr lvl="2" eaLnBrk="1" hangingPunct="1">
              <a:lnSpc>
                <a:spcPct val="80000"/>
              </a:lnSpc>
            </a:pPr>
            <a:r>
              <a:rPr lang="en-US" dirty="0" smtClean="0">
                <a:latin typeface="Georgia" pitchFamily="18" charset="0"/>
              </a:rPr>
              <a:t>Expression</a:t>
            </a:r>
          </a:p>
          <a:p>
            <a:pPr lvl="2" eaLnBrk="1" hangingPunct="1">
              <a:lnSpc>
                <a:spcPct val="80000"/>
              </a:lnSpc>
            </a:pPr>
            <a:r>
              <a:rPr lang="en-US" dirty="0" smtClean="0">
                <a:latin typeface="Georgia" pitchFamily="18" charset="0"/>
              </a:rPr>
              <a:t>What something looks like, sounds like, etc.</a:t>
            </a:r>
          </a:p>
          <a:p>
            <a:pPr lvl="1" eaLnBrk="1" hangingPunct="1">
              <a:lnSpc>
                <a:spcPct val="80000"/>
              </a:lnSpc>
            </a:pPr>
            <a:r>
              <a:rPr lang="en-US" dirty="0" smtClean="0">
                <a:latin typeface="Georgia" pitchFamily="18" charset="0"/>
              </a:rPr>
              <a:t>Trademarks – TM, ®</a:t>
            </a:r>
          </a:p>
          <a:p>
            <a:pPr lvl="2" eaLnBrk="1" hangingPunct="1">
              <a:lnSpc>
                <a:spcPct val="80000"/>
              </a:lnSpc>
            </a:pPr>
            <a:r>
              <a:rPr lang="en-US" dirty="0" smtClean="0">
                <a:latin typeface="Georgia" pitchFamily="18" charset="0"/>
              </a:rPr>
              <a:t>Origin of goods in trade</a:t>
            </a:r>
          </a:p>
          <a:p>
            <a:pPr lvl="2" eaLnBrk="1" hangingPunct="1">
              <a:lnSpc>
                <a:spcPct val="80000"/>
              </a:lnSpc>
            </a:pPr>
            <a:r>
              <a:rPr lang="en-US" dirty="0" smtClean="0">
                <a:latin typeface="Georgia" pitchFamily="18" charset="0"/>
              </a:rPr>
              <a:t>Who a product comes from</a:t>
            </a:r>
          </a:p>
          <a:p>
            <a:pPr lvl="1" eaLnBrk="1" hangingPunct="1">
              <a:lnSpc>
                <a:spcPct val="80000"/>
              </a:lnSpc>
            </a:pPr>
            <a:r>
              <a:rPr lang="en-US" dirty="0" smtClean="0">
                <a:latin typeface="Georgia" pitchFamily="18" charset="0"/>
              </a:rPr>
              <a:t>Can have (P), © and TM/® in same product</a:t>
            </a:r>
          </a:p>
          <a:p>
            <a:pPr lvl="1" eaLnBrk="1" hangingPunct="1">
              <a:lnSpc>
                <a:spcPct val="80000"/>
              </a:lnSpc>
            </a:pPr>
            <a:r>
              <a:rPr lang="en-US" dirty="0" smtClean="0">
                <a:latin typeface="Georgia" pitchFamily="18" charset="0"/>
              </a:rPr>
              <a:t>Many other IP rights</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191BC384-155B-439D-8ED7-3A58EE3C54E8}"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457200" y="228600"/>
            <a:ext cx="8229600" cy="1143000"/>
          </a:xfrm>
        </p:spPr>
        <p:txBody>
          <a:bodyPr/>
          <a:lstStyle/>
          <a:p>
            <a:pPr eaLnBrk="1" hangingPunct="1"/>
            <a:r>
              <a:rPr lang="en-US" smtClean="0">
                <a:latin typeface="Georgia" pitchFamily="18" charset="0"/>
              </a:rPr>
              <a:t>IP Rights - 2</a:t>
            </a:r>
          </a:p>
        </p:txBody>
      </p:sp>
      <p:sp>
        <p:nvSpPr>
          <p:cNvPr id="28675" name="Content Placeholder 2"/>
          <p:cNvSpPr>
            <a:spLocks noGrp="1"/>
          </p:cNvSpPr>
          <p:nvPr>
            <p:ph idx="4294967295"/>
          </p:nvPr>
        </p:nvSpPr>
        <p:spPr>
          <a:xfrm>
            <a:off x="482600" y="1195387"/>
            <a:ext cx="8229600" cy="4963041"/>
          </a:xfrm>
        </p:spPr>
        <p:txBody>
          <a:bodyPr/>
          <a:lstStyle/>
          <a:p>
            <a:pPr eaLnBrk="1" hangingPunct="1">
              <a:lnSpc>
                <a:spcPct val="90000"/>
              </a:lnSpc>
            </a:pPr>
            <a:r>
              <a:rPr lang="en-US" dirty="0" smtClean="0">
                <a:latin typeface="Georgia" pitchFamily="18" charset="0"/>
              </a:rPr>
              <a:t>Patents, Copyrights and Trademarks operate very differently</a:t>
            </a:r>
          </a:p>
          <a:p>
            <a:pPr lvl="1" eaLnBrk="1" hangingPunct="1">
              <a:lnSpc>
                <a:spcPct val="90000"/>
              </a:lnSpc>
            </a:pPr>
            <a:r>
              <a:rPr lang="en-US" dirty="0" smtClean="0">
                <a:latin typeface="Georgia" pitchFamily="18" charset="0"/>
              </a:rPr>
              <a:t>Rules for one typically do not apply to the others</a:t>
            </a:r>
          </a:p>
          <a:p>
            <a:pPr lvl="1" eaLnBrk="1" hangingPunct="1">
              <a:lnSpc>
                <a:spcPct val="90000"/>
              </a:lnSpc>
            </a:pPr>
            <a:r>
              <a:rPr lang="en-US" dirty="0" smtClean="0">
                <a:latin typeface="Georgia" pitchFamily="18" charset="0"/>
              </a:rPr>
              <a:t>Term “IP” is a very loose grouping</a:t>
            </a:r>
          </a:p>
          <a:p>
            <a:pPr eaLnBrk="1" hangingPunct="1">
              <a:lnSpc>
                <a:spcPct val="90000"/>
              </a:lnSpc>
            </a:pPr>
            <a:r>
              <a:rPr lang="en-US" dirty="0" smtClean="0">
                <a:latin typeface="Georgia" pitchFamily="18" charset="0"/>
              </a:rPr>
              <a:t>Massive misunderstanding and confusion</a:t>
            </a:r>
          </a:p>
          <a:p>
            <a:pPr lvl="1" eaLnBrk="1" hangingPunct="1">
              <a:lnSpc>
                <a:spcPct val="90000"/>
              </a:lnSpc>
            </a:pPr>
            <a:r>
              <a:rPr lang="en-US" dirty="0" smtClean="0">
                <a:latin typeface="Georgia" pitchFamily="18" charset="0"/>
              </a:rPr>
              <a:t>Most businesses do not understand IP rights</a:t>
            </a:r>
          </a:p>
          <a:p>
            <a:pPr lvl="1" eaLnBrk="1" hangingPunct="1">
              <a:lnSpc>
                <a:spcPct val="90000"/>
              </a:lnSpc>
            </a:pPr>
            <a:r>
              <a:rPr lang="en-US" dirty="0" smtClean="0">
                <a:latin typeface="Georgia" pitchFamily="18" charset="0"/>
              </a:rPr>
              <a:t>Popular press often gets it wrong</a:t>
            </a:r>
          </a:p>
          <a:p>
            <a:pPr lvl="1" eaLnBrk="1" hangingPunct="1">
              <a:lnSpc>
                <a:spcPct val="90000"/>
              </a:lnSpc>
            </a:pPr>
            <a:r>
              <a:rPr lang="en-US" dirty="0" smtClean="0">
                <a:latin typeface="Georgia" pitchFamily="18" charset="0"/>
              </a:rPr>
              <a:t>But! Estimate of value of IP held by SP500 is in excess of $4 trillion</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191BC384-155B-439D-8ED7-3A58EE3C54E8}"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a:xfrm>
            <a:off x="457200" y="228600"/>
            <a:ext cx="8229600" cy="1143000"/>
          </a:xfrm>
        </p:spPr>
        <p:txBody>
          <a:bodyPr/>
          <a:lstStyle/>
          <a:p>
            <a:pPr eaLnBrk="1" hangingPunct="1"/>
            <a:r>
              <a:rPr lang="en-US" smtClean="0">
                <a:latin typeface="Georgia" pitchFamily="18" charset="0"/>
              </a:rPr>
              <a:t>US vs. Rest of World</a:t>
            </a:r>
          </a:p>
        </p:txBody>
      </p:sp>
      <p:sp>
        <p:nvSpPr>
          <p:cNvPr id="30723" name="Content Placeholder 2"/>
          <p:cNvSpPr>
            <a:spLocks noGrp="1"/>
          </p:cNvSpPr>
          <p:nvPr>
            <p:ph idx="4294967295"/>
          </p:nvPr>
        </p:nvSpPr>
        <p:spPr>
          <a:xfrm>
            <a:off x="482600" y="1195388"/>
            <a:ext cx="8229600" cy="4974058"/>
          </a:xfrm>
        </p:spPr>
        <p:txBody>
          <a:bodyPr/>
          <a:lstStyle/>
          <a:p>
            <a:pPr eaLnBrk="1" hangingPunct="1">
              <a:lnSpc>
                <a:spcPct val="90000"/>
              </a:lnSpc>
            </a:pPr>
            <a:r>
              <a:rPr lang="en-US" sz="2800" dirty="0" smtClean="0">
                <a:latin typeface="Georgia" pitchFamily="18" charset="0"/>
              </a:rPr>
              <a:t>IP - </a:t>
            </a:r>
            <a:r>
              <a:rPr lang="en-US" sz="2800" u="sng" dirty="0" smtClean="0">
                <a:latin typeface="Georgia" pitchFamily="18" charset="0"/>
              </a:rPr>
              <a:t>Intellectual</a:t>
            </a:r>
            <a:r>
              <a:rPr lang="en-US" sz="2800" dirty="0" smtClean="0">
                <a:latin typeface="Georgia" pitchFamily="18" charset="0"/>
              </a:rPr>
              <a:t> Property vs. </a:t>
            </a:r>
            <a:r>
              <a:rPr lang="en-US" sz="2800" u="sng" dirty="0" smtClean="0">
                <a:latin typeface="Georgia" pitchFamily="18" charset="0"/>
              </a:rPr>
              <a:t>Industrial</a:t>
            </a:r>
            <a:r>
              <a:rPr lang="en-US" sz="2800" dirty="0" smtClean="0">
                <a:latin typeface="Georgia" pitchFamily="18" charset="0"/>
              </a:rPr>
              <a:t> Property</a:t>
            </a:r>
          </a:p>
          <a:p>
            <a:pPr lvl="1" eaLnBrk="1" hangingPunct="1">
              <a:lnSpc>
                <a:spcPct val="90000"/>
              </a:lnSpc>
            </a:pPr>
            <a:r>
              <a:rPr lang="en-US" dirty="0" smtClean="0">
                <a:latin typeface="Georgia" pitchFamily="18" charset="0"/>
              </a:rPr>
              <a:t>Product of the mind vs. company property</a:t>
            </a:r>
          </a:p>
          <a:p>
            <a:pPr lvl="1" eaLnBrk="1" hangingPunct="1">
              <a:lnSpc>
                <a:spcPct val="90000"/>
              </a:lnSpc>
            </a:pPr>
            <a:r>
              <a:rPr lang="en-US" dirty="0" smtClean="0">
                <a:latin typeface="Georgia" pitchFamily="18" charset="0"/>
              </a:rPr>
              <a:t>Historically, US economic development was dominated by entrepreneurs  - Europe was dominated by large, state-run industry</a:t>
            </a:r>
          </a:p>
          <a:p>
            <a:pPr lvl="1" eaLnBrk="1" hangingPunct="1">
              <a:lnSpc>
                <a:spcPct val="90000"/>
              </a:lnSpc>
            </a:pPr>
            <a:r>
              <a:rPr lang="en-US" dirty="0" smtClean="0">
                <a:latin typeface="Georgia" pitchFamily="18" charset="0"/>
              </a:rPr>
              <a:t>Until recently, only a company could apply for patents in Europe and many other countries</a:t>
            </a:r>
          </a:p>
          <a:p>
            <a:pPr lvl="1" eaLnBrk="1" hangingPunct="1">
              <a:lnSpc>
                <a:spcPct val="90000"/>
              </a:lnSpc>
            </a:pPr>
            <a:r>
              <a:rPr lang="en-US" dirty="0" smtClean="0">
                <a:latin typeface="Georgia" pitchFamily="18" charset="0"/>
              </a:rPr>
              <a:t>Many differences in IP scope due to fundamental principles</a:t>
            </a:r>
          </a:p>
          <a:p>
            <a:pPr lvl="2" eaLnBrk="1" hangingPunct="1">
              <a:lnSpc>
                <a:spcPct val="90000"/>
              </a:lnSpc>
            </a:pPr>
            <a:r>
              <a:rPr lang="en-US" dirty="0" smtClean="0">
                <a:latin typeface="Georgia" pitchFamily="18" charset="0"/>
              </a:rPr>
              <a:t>More things are patentable in the US</a:t>
            </a:r>
          </a:p>
          <a:p>
            <a:pPr lvl="2" eaLnBrk="1" hangingPunct="1">
              <a:lnSpc>
                <a:spcPct val="90000"/>
              </a:lnSpc>
            </a:pPr>
            <a:r>
              <a:rPr lang="en-US" dirty="0" smtClean="0">
                <a:latin typeface="Georgia" pitchFamily="18" charset="0"/>
              </a:rPr>
              <a:t>Ex – EU = no surgical procedure patents and stricter standards for software patents</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191BC384-155B-439D-8ED7-3A58EE3C54E8}"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a:xfrm>
            <a:off x="457200" y="228600"/>
            <a:ext cx="8229600" cy="840036"/>
          </a:xfrm>
        </p:spPr>
        <p:txBody>
          <a:bodyPr/>
          <a:lstStyle/>
          <a:p>
            <a:pPr eaLnBrk="1" hangingPunct="1"/>
            <a:r>
              <a:rPr lang="en-US" dirty="0" smtClean="0">
                <a:latin typeface="Georgia" pitchFamily="18" charset="0"/>
              </a:rPr>
              <a:t>Patent Economic Basis</a:t>
            </a:r>
          </a:p>
        </p:txBody>
      </p:sp>
      <p:sp>
        <p:nvSpPr>
          <p:cNvPr id="32771" name="Content Placeholder 2"/>
          <p:cNvSpPr>
            <a:spLocks noGrp="1"/>
          </p:cNvSpPr>
          <p:nvPr>
            <p:ph idx="4294967295"/>
          </p:nvPr>
        </p:nvSpPr>
        <p:spPr>
          <a:xfrm>
            <a:off x="482600" y="914401"/>
            <a:ext cx="8229600" cy="5244028"/>
          </a:xfrm>
        </p:spPr>
        <p:txBody>
          <a:bodyPr/>
          <a:lstStyle/>
          <a:p>
            <a:pPr eaLnBrk="1" hangingPunct="1">
              <a:spcBef>
                <a:spcPts val="0"/>
              </a:spcBef>
            </a:pPr>
            <a:r>
              <a:rPr lang="en-US" sz="2800" dirty="0" smtClean="0">
                <a:latin typeface="Georgia" pitchFamily="18" charset="0"/>
              </a:rPr>
              <a:t>A Patent is not a reward or a prize</a:t>
            </a:r>
          </a:p>
          <a:p>
            <a:pPr lvl="1" eaLnBrk="1" hangingPunct="1">
              <a:spcBef>
                <a:spcPts val="0"/>
              </a:spcBef>
            </a:pPr>
            <a:r>
              <a:rPr lang="en-US" sz="2400" dirty="0" smtClean="0">
                <a:latin typeface="Georgia" pitchFamily="18" charset="0"/>
              </a:rPr>
              <a:t>The IP system is not made for the benefit of the inventors – it is made for the benefit of society</a:t>
            </a:r>
          </a:p>
          <a:p>
            <a:pPr lvl="1" eaLnBrk="1" hangingPunct="1">
              <a:spcBef>
                <a:spcPts val="0"/>
              </a:spcBef>
            </a:pPr>
            <a:r>
              <a:rPr lang="en-US" sz="2400" dirty="0" smtClean="0">
                <a:latin typeface="Georgia" pitchFamily="18" charset="0"/>
              </a:rPr>
              <a:t>Want to incentivize development of new inventions for everyone’s benefit</a:t>
            </a:r>
          </a:p>
          <a:p>
            <a:pPr lvl="1" eaLnBrk="1" hangingPunct="1">
              <a:spcBef>
                <a:spcPts val="0"/>
              </a:spcBef>
            </a:pPr>
            <a:r>
              <a:rPr lang="en-US" sz="2400" dirty="0" smtClean="0">
                <a:latin typeface="Georgia" pitchFamily="18" charset="0"/>
              </a:rPr>
              <a:t>It’s a savvy deal – govt. can get private industry to pay for R&amp;D instead of having to pay for it with tax dollars</a:t>
            </a:r>
          </a:p>
          <a:p>
            <a:pPr lvl="2" eaLnBrk="1" hangingPunct="1">
              <a:spcBef>
                <a:spcPts val="0"/>
              </a:spcBef>
            </a:pPr>
            <a:r>
              <a:rPr lang="en-US" sz="2000" dirty="0" smtClean="0">
                <a:latin typeface="Georgia" pitchFamily="18" charset="0"/>
              </a:rPr>
              <a:t>Ex – It costs $1 Billion+ for new drug</a:t>
            </a:r>
          </a:p>
          <a:p>
            <a:pPr lvl="2" eaLnBrk="1" hangingPunct="1">
              <a:spcBef>
                <a:spcPts val="0"/>
              </a:spcBef>
            </a:pPr>
            <a:r>
              <a:rPr lang="en-US" sz="2000" dirty="0" smtClean="0">
                <a:latin typeface="Georgia" pitchFamily="18" charset="0"/>
              </a:rPr>
              <a:t>R&amp;D yearly spend in trillions - $0 to taxpayer</a:t>
            </a:r>
          </a:p>
          <a:p>
            <a:pPr lvl="3" eaLnBrk="1" hangingPunct="1">
              <a:spcBef>
                <a:spcPts val="0"/>
              </a:spcBef>
            </a:pPr>
            <a:r>
              <a:rPr lang="en-US" dirty="0" smtClean="0">
                <a:latin typeface="Georgia" pitchFamily="18" charset="0"/>
              </a:rPr>
              <a:t>Although </a:t>
            </a:r>
            <a:r>
              <a:rPr lang="en-US" dirty="0">
                <a:latin typeface="Georgia" pitchFamily="18" charset="0"/>
              </a:rPr>
              <a:t>some govt. research grants in some </a:t>
            </a:r>
            <a:r>
              <a:rPr lang="en-US" dirty="0" smtClean="0">
                <a:latin typeface="Georgia" pitchFamily="18" charset="0"/>
              </a:rPr>
              <a:t>cases</a:t>
            </a:r>
          </a:p>
          <a:p>
            <a:pPr eaLnBrk="1" hangingPunct="1">
              <a:spcBef>
                <a:spcPts val="0"/>
              </a:spcBef>
            </a:pPr>
            <a:r>
              <a:rPr lang="en-US" sz="2400" dirty="0">
                <a:latin typeface="Georgia" pitchFamily="18" charset="0"/>
              </a:rPr>
              <a:t>Limited time of exclusivity, then everyone can use it for free – don’t want to pay a premium?  Just wait a few years</a:t>
            </a:r>
          </a:p>
          <a:p>
            <a:pPr lvl="1">
              <a:spcBef>
                <a:spcPts val="0"/>
              </a:spcBef>
            </a:pPr>
            <a:r>
              <a:rPr lang="en-US" sz="2000" dirty="0">
                <a:latin typeface="Georgia" pitchFamily="18" charset="0"/>
              </a:rPr>
              <a:t>Exclusivity gives inventors confidence that their investment will pay off – otherwise no investment!</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191BC384-155B-439D-8ED7-3A58EE3C54E8}"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457200" y="0"/>
            <a:ext cx="8229600" cy="1143000"/>
          </a:xfrm>
        </p:spPr>
        <p:txBody>
          <a:bodyPr/>
          <a:lstStyle/>
          <a:p>
            <a:pPr eaLnBrk="1" hangingPunct="1"/>
            <a:r>
              <a:rPr lang="en-US" smtClean="0">
                <a:latin typeface="Georgia" pitchFamily="18" charset="0"/>
              </a:rPr>
              <a:t>TM and © Economic Basis</a:t>
            </a:r>
          </a:p>
        </p:txBody>
      </p:sp>
      <p:sp>
        <p:nvSpPr>
          <p:cNvPr id="34819" name="Content Placeholder 2"/>
          <p:cNvSpPr>
            <a:spLocks noGrp="1"/>
          </p:cNvSpPr>
          <p:nvPr>
            <p:ph idx="4294967295"/>
          </p:nvPr>
        </p:nvSpPr>
        <p:spPr>
          <a:xfrm>
            <a:off x="457200" y="1139754"/>
            <a:ext cx="8229600" cy="4191000"/>
          </a:xfrm>
        </p:spPr>
        <p:txBody>
          <a:bodyPr/>
          <a:lstStyle/>
          <a:p>
            <a:pPr eaLnBrk="1" hangingPunct="1">
              <a:lnSpc>
                <a:spcPct val="90000"/>
              </a:lnSpc>
            </a:pPr>
            <a:r>
              <a:rPr lang="en-US" sz="2800" dirty="0" smtClean="0">
                <a:latin typeface="Georgia" pitchFamily="18" charset="0"/>
              </a:rPr>
              <a:t>Trademark</a:t>
            </a:r>
          </a:p>
          <a:p>
            <a:pPr lvl="1" eaLnBrk="1" hangingPunct="1">
              <a:lnSpc>
                <a:spcPct val="90000"/>
              </a:lnSpc>
            </a:pPr>
            <a:r>
              <a:rPr lang="en-US" sz="2400" dirty="0" smtClean="0">
                <a:latin typeface="Georgia" pitchFamily="18" charset="0"/>
              </a:rPr>
              <a:t>We want consumers to know who makes the goods they are buying so that the manufacturer will make high-quality goods and stand behind them</a:t>
            </a:r>
          </a:p>
          <a:p>
            <a:pPr lvl="1" eaLnBrk="1" hangingPunct="1">
              <a:lnSpc>
                <a:spcPct val="90000"/>
              </a:lnSpc>
            </a:pPr>
            <a:r>
              <a:rPr lang="en-US" sz="2400" dirty="0" smtClean="0">
                <a:latin typeface="Georgia" pitchFamily="18" charset="0"/>
              </a:rPr>
              <a:t>Want to be sure consumers are not deceived into purchasing inferior goods once manufacturers have made that investment</a:t>
            </a:r>
          </a:p>
          <a:p>
            <a:pPr lvl="2" eaLnBrk="1" hangingPunct="1">
              <a:lnSpc>
                <a:spcPct val="90000"/>
              </a:lnSpc>
            </a:pPr>
            <a:r>
              <a:rPr lang="en-US" dirty="0" smtClean="0">
                <a:latin typeface="Georgia" pitchFamily="18" charset="0"/>
              </a:rPr>
              <a:t>No “passing off”, “counterfeiting”, “knock-offs”</a:t>
            </a:r>
          </a:p>
          <a:p>
            <a:pPr eaLnBrk="1" hangingPunct="1">
              <a:lnSpc>
                <a:spcPct val="90000"/>
              </a:lnSpc>
            </a:pPr>
            <a:r>
              <a:rPr lang="en-US" sz="2800" dirty="0" smtClean="0">
                <a:latin typeface="Georgia" pitchFamily="18" charset="0"/>
              </a:rPr>
              <a:t>Copyright</a:t>
            </a:r>
          </a:p>
          <a:p>
            <a:pPr lvl="1" eaLnBrk="1" hangingPunct="1">
              <a:lnSpc>
                <a:spcPct val="90000"/>
              </a:lnSpc>
            </a:pPr>
            <a:r>
              <a:rPr lang="en-US" sz="2400" dirty="0" smtClean="0">
                <a:latin typeface="Georgia" pitchFamily="18" charset="0"/>
              </a:rPr>
              <a:t>Everyone likes a new story or song!  We want more.</a:t>
            </a:r>
          </a:p>
          <a:p>
            <a:pPr lvl="1" eaLnBrk="1" hangingPunct="1">
              <a:lnSpc>
                <a:spcPct val="90000"/>
              </a:lnSpc>
            </a:pPr>
            <a:r>
              <a:rPr lang="en-US" sz="2400" dirty="0" smtClean="0">
                <a:latin typeface="Georgia" pitchFamily="18" charset="0"/>
              </a:rPr>
              <a:t>For artistic works requiring large investment (movies), exclusive rights incentivize production</a:t>
            </a:r>
          </a:p>
          <a:p>
            <a:pPr lvl="2" eaLnBrk="1" hangingPunct="1">
              <a:lnSpc>
                <a:spcPct val="90000"/>
              </a:lnSpc>
            </a:pPr>
            <a:r>
              <a:rPr lang="en-US" sz="2000" dirty="0">
                <a:latin typeface="Georgia" pitchFamily="18" charset="0"/>
              </a:rPr>
              <a:t>No one would invest $100M </a:t>
            </a:r>
            <a:r>
              <a:rPr lang="en-US" sz="2000" dirty="0" smtClean="0">
                <a:latin typeface="Georgia" pitchFamily="18" charset="0"/>
              </a:rPr>
              <a:t>otherwise</a:t>
            </a:r>
            <a:endParaRPr lang="en-US" sz="2000" dirty="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191BC384-155B-439D-8ED7-3A58EE3C54E8}"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idx="4294967295"/>
          </p:nvPr>
        </p:nvSpPr>
        <p:spPr>
          <a:xfrm>
            <a:off x="457200" y="228600"/>
            <a:ext cx="8229600" cy="1143000"/>
          </a:xfrm>
        </p:spPr>
        <p:txBody>
          <a:bodyPr/>
          <a:lstStyle/>
          <a:p>
            <a:pPr eaLnBrk="1" hangingPunct="1"/>
            <a:r>
              <a:rPr lang="en-US" smtClean="0">
                <a:latin typeface="Georgia" pitchFamily="18" charset="0"/>
              </a:rPr>
              <a:t>Trends in IP - 1</a:t>
            </a:r>
          </a:p>
        </p:txBody>
      </p:sp>
      <p:sp>
        <p:nvSpPr>
          <p:cNvPr id="36867" name="Content Placeholder 2"/>
          <p:cNvSpPr>
            <a:spLocks noGrp="1"/>
          </p:cNvSpPr>
          <p:nvPr>
            <p:ph idx="4294967295"/>
          </p:nvPr>
        </p:nvSpPr>
        <p:spPr>
          <a:xfrm>
            <a:off x="482600" y="1195388"/>
            <a:ext cx="8229600" cy="4191000"/>
          </a:xfrm>
        </p:spPr>
        <p:txBody>
          <a:bodyPr/>
          <a:lstStyle/>
          <a:p>
            <a:pPr eaLnBrk="1" hangingPunct="1">
              <a:lnSpc>
                <a:spcPct val="90000"/>
              </a:lnSpc>
            </a:pPr>
            <a:r>
              <a:rPr lang="en-US" dirty="0" smtClean="0">
                <a:latin typeface="Georgia" pitchFamily="18" charset="0"/>
              </a:rPr>
              <a:t>Huge lobbying to increase value of rights</a:t>
            </a:r>
          </a:p>
          <a:p>
            <a:pPr eaLnBrk="1" hangingPunct="1">
              <a:lnSpc>
                <a:spcPct val="90000"/>
              </a:lnSpc>
            </a:pPr>
            <a:r>
              <a:rPr lang="en-US" dirty="0" smtClean="0">
                <a:latin typeface="Georgia" pitchFamily="18" charset="0"/>
              </a:rPr>
              <a:t>Some rights are getting longer</a:t>
            </a:r>
          </a:p>
          <a:p>
            <a:pPr lvl="1" eaLnBrk="1" hangingPunct="1">
              <a:lnSpc>
                <a:spcPct val="90000"/>
              </a:lnSpc>
            </a:pPr>
            <a:r>
              <a:rPr lang="en-US" dirty="0">
                <a:latin typeface="Georgia" pitchFamily="18" charset="0"/>
              </a:rPr>
              <a:t>Copyrights from 14 to life+70 or 120 </a:t>
            </a:r>
            <a:r>
              <a:rPr lang="en-US" dirty="0" smtClean="0">
                <a:latin typeface="Georgia" pitchFamily="18" charset="0"/>
              </a:rPr>
              <a:t>years</a:t>
            </a:r>
          </a:p>
          <a:p>
            <a:pPr lvl="1" eaLnBrk="1" hangingPunct="1">
              <a:lnSpc>
                <a:spcPct val="90000"/>
              </a:lnSpc>
            </a:pPr>
            <a:r>
              <a:rPr lang="en-US" dirty="0" smtClean="0">
                <a:latin typeface="Georgia" pitchFamily="18" charset="0"/>
              </a:rPr>
              <a:t>Patents = 7-&gt;14-&gt;21-&gt;17-&gt;20 years in length</a:t>
            </a:r>
          </a:p>
          <a:p>
            <a:pPr lvl="1" eaLnBrk="1" hangingPunct="1">
              <a:lnSpc>
                <a:spcPct val="90000"/>
              </a:lnSpc>
            </a:pPr>
            <a:r>
              <a:rPr lang="en-US" dirty="0" smtClean="0">
                <a:latin typeface="Georgia" pitchFamily="18" charset="0"/>
              </a:rPr>
              <a:t>TMs have always been for as long as used</a:t>
            </a:r>
          </a:p>
          <a:p>
            <a:pPr eaLnBrk="1" hangingPunct="1">
              <a:lnSpc>
                <a:spcPct val="90000"/>
              </a:lnSpc>
            </a:pPr>
            <a:r>
              <a:rPr lang="en-US" dirty="0" smtClean="0">
                <a:latin typeface="Georgia" pitchFamily="18" charset="0"/>
              </a:rPr>
              <a:t>© and TM are getting more expansive</a:t>
            </a:r>
          </a:p>
          <a:p>
            <a:pPr lvl="1" eaLnBrk="1" hangingPunct="1">
              <a:lnSpc>
                <a:spcPct val="90000"/>
              </a:lnSpc>
            </a:pPr>
            <a:r>
              <a:rPr lang="en-US" dirty="0" smtClean="0">
                <a:latin typeface="Georgia" pitchFamily="18" charset="0"/>
              </a:rPr>
              <a:t>“Make available for copying” as infringement in 2010 vs. “time shifting” is OK in 1979</a:t>
            </a:r>
          </a:p>
          <a:p>
            <a:pPr lvl="1" eaLnBrk="1" hangingPunct="1">
              <a:lnSpc>
                <a:spcPct val="90000"/>
              </a:lnSpc>
            </a:pPr>
            <a:r>
              <a:rPr lang="en-US" dirty="0" smtClean="0">
                <a:latin typeface="Georgia" pitchFamily="18" charset="0"/>
              </a:rPr>
              <a:t>“Fair use” vs. “encryption circumvention”</a:t>
            </a:r>
          </a:p>
          <a:p>
            <a:pPr lvl="1" eaLnBrk="1" hangingPunct="1">
              <a:lnSpc>
                <a:spcPct val="90000"/>
              </a:lnSpc>
            </a:pPr>
            <a:r>
              <a:rPr lang="en-US" dirty="0" smtClean="0">
                <a:latin typeface="Georgia" pitchFamily="18" charset="0"/>
              </a:rPr>
              <a:t>TM dilution and famous marks</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191BC384-155B-439D-8ED7-3A58EE3C54E8}"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457200" y="228600"/>
            <a:ext cx="8229600" cy="1143000"/>
          </a:xfrm>
        </p:spPr>
        <p:txBody>
          <a:bodyPr/>
          <a:lstStyle/>
          <a:p>
            <a:pPr eaLnBrk="1" hangingPunct="1"/>
            <a:r>
              <a:rPr lang="en-US" smtClean="0">
                <a:latin typeface="Georgia" pitchFamily="18" charset="0"/>
              </a:rPr>
              <a:t>Trends in IP - 2</a:t>
            </a:r>
          </a:p>
        </p:txBody>
      </p:sp>
      <p:sp>
        <p:nvSpPr>
          <p:cNvPr id="38915" name="Content Placeholder 2"/>
          <p:cNvSpPr>
            <a:spLocks noGrp="1"/>
          </p:cNvSpPr>
          <p:nvPr>
            <p:ph idx="4294967295"/>
          </p:nvPr>
        </p:nvSpPr>
        <p:spPr>
          <a:xfrm>
            <a:off x="482600" y="1195388"/>
            <a:ext cx="8229600" cy="4191000"/>
          </a:xfrm>
        </p:spPr>
        <p:txBody>
          <a:bodyPr/>
          <a:lstStyle/>
          <a:p>
            <a:pPr eaLnBrk="1" hangingPunct="1">
              <a:lnSpc>
                <a:spcPct val="90000"/>
              </a:lnSpc>
            </a:pPr>
            <a:r>
              <a:rPr lang="en-US" sz="2800" dirty="0" smtClean="0">
                <a:latin typeface="Georgia" pitchFamily="18" charset="0"/>
              </a:rPr>
              <a:t>Patents are often company vs. company while © and TM are often big company vs. small person</a:t>
            </a:r>
          </a:p>
          <a:p>
            <a:pPr marL="342900" lvl="1" indent="-342900" eaLnBrk="1" hangingPunct="1">
              <a:lnSpc>
                <a:spcPct val="90000"/>
              </a:lnSpc>
              <a:buFont typeface="Arial" charset="0"/>
              <a:buChar char="•"/>
            </a:pPr>
            <a:r>
              <a:rPr lang="en-US" dirty="0">
                <a:latin typeface="Georgia" pitchFamily="18" charset="0"/>
              </a:rPr>
              <a:t>Huge lobbying in the IP </a:t>
            </a:r>
            <a:r>
              <a:rPr lang="en-US" dirty="0" smtClean="0">
                <a:latin typeface="Georgia" pitchFamily="18" charset="0"/>
              </a:rPr>
              <a:t>area</a:t>
            </a:r>
            <a:endParaRPr lang="en-US" sz="2800" dirty="0" smtClean="0">
              <a:latin typeface="Georgia" pitchFamily="18" charset="0"/>
            </a:endParaRPr>
          </a:p>
          <a:p>
            <a:pPr lvl="1" eaLnBrk="1" hangingPunct="1">
              <a:lnSpc>
                <a:spcPct val="90000"/>
              </a:lnSpc>
            </a:pPr>
            <a:r>
              <a:rPr lang="en-US" dirty="0" smtClean="0">
                <a:latin typeface="Georgia" pitchFamily="18" charset="0"/>
              </a:rPr>
              <a:t>Expansion of rights are constrained when one company lobbies for expansion and another lobbies against</a:t>
            </a:r>
          </a:p>
          <a:p>
            <a:pPr lvl="1" eaLnBrk="1" hangingPunct="1">
              <a:lnSpc>
                <a:spcPct val="90000"/>
              </a:lnSpc>
            </a:pPr>
            <a:r>
              <a:rPr lang="en-US" dirty="0" smtClean="0">
                <a:latin typeface="Georgia" pitchFamily="18" charset="0"/>
              </a:rPr>
              <a:t>But! People have no lobbyists</a:t>
            </a:r>
          </a:p>
          <a:p>
            <a:pPr lvl="1" eaLnBrk="1" hangingPunct="1">
              <a:lnSpc>
                <a:spcPct val="90000"/>
              </a:lnSpc>
            </a:pPr>
            <a:r>
              <a:rPr lang="en-US" dirty="0" smtClean="0">
                <a:latin typeface="Georgia" pitchFamily="18" charset="0"/>
              </a:rPr>
              <a:t>Ex - $675K fine for downloading songs that would cost under $1 on iTunes</a:t>
            </a:r>
          </a:p>
          <a:p>
            <a:pPr lvl="2" eaLnBrk="1" hangingPunct="1">
              <a:lnSpc>
                <a:spcPct val="90000"/>
              </a:lnSpc>
            </a:pPr>
            <a:r>
              <a:rPr lang="en-US" dirty="0" smtClean="0">
                <a:latin typeface="Georgia" pitchFamily="18" charset="0"/>
              </a:rPr>
              <a:t>Would have gotten far less punishment if they had just shoplifted.  Fine is far in excess of any reasonable value of the data copied</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191BC384-155B-439D-8ED7-3A58EE3C54E8}"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a:xfrm>
            <a:off x="457200" y="163773"/>
            <a:ext cx="8229600" cy="839337"/>
          </a:xfrm>
        </p:spPr>
        <p:txBody>
          <a:bodyPr/>
          <a:lstStyle/>
          <a:p>
            <a:pPr eaLnBrk="1" hangingPunct="1"/>
            <a:r>
              <a:rPr lang="en-US" dirty="0" smtClean="0">
                <a:latin typeface="Georgia" pitchFamily="18" charset="0"/>
              </a:rPr>
              <a:t>IP Not Like Contracts or Torts</a:t>
            </a:r>
          </a:p>
        </p:txBody>
      </p:sp>
      <p:sp>
        <p:nvSpPr>
          <p:cNvPr id="40963" name="Content Placeholder 2"/>
          <p:cNvSpPr>
            <a:spLocks noGrp="1"/>
          </p:cNvSpPr>
          <p:nvPr>
            <p:ph idx="4294967295"/>
          </p:nvPr>
        </p:nvSpPr>
        <p:spPr>
          <a:xfrm>
            <a:off x="457200" y="895137"/>
            <a:ext cx="8229600" cy="4191000"/>
          </a:xfrm>
        </p:spPr>
        <p:txBody>
          <a:bodyPr/>
          <a:lstStyle/>
          <a:p>
            <a:pPr eaLnBrk="1" hangingPunct="1">
              <a:lnSpc>
                <a:spcPct val="90000"/>
              </a:lnSpc>
            </a:pPr>
            <a:r>
              <a:rPr lang="en-US" sz="2800" dirty="0" smtClean="0">
                <a:latin typeface="Georgia" pitchFamily="18" charset="0"/>
              </a:rPr>
              <a:t>Different basis than contract or tort law</a:t>
            </a:r>
          </a:p>
          <a:p>
            <a:pPr lvl="1" eaLnBrk="1" hangingPunct="1">
              <a:lnSpc>
                <a:spcPct val="90000"/>
              </a:lnSpc>
            </a:pPr>
            <a:r>
              <a:rPr lang="en-US" dirty="0" smtClean="0">
                <a:latin typeface="Georgia" pitchFamily="18" charset="0"/>
              </a:rPr>
              <a:t>Contracts and torts</a:t>
            </a:r>
          </a:p>
          <a:p>
            <a:pPr lvl="2" eaLnBrk="1" hangingPunct="1">
              <a:lnSpc>
                <a:spcPct val="90000"/>
              </a:lnSpc>
            </a:pPr>
            <a:r>
              <a:rPr lang="en-US" dirty="0" smtClean="0">
                <a:latin typeface="Georgia" pitchFamily="18" charset="0"/>
              </a:rPr>
              <a:t>Emerges from basic principles of fairness</a:t>
            </a:r>
          </a:p>
          <a:p>
            <a:pPr lvl="2" eaLnBrk="1" hangingPunct="1">
              <a:lnSpc>
                <a:spcPct val="90000"/>
              </a:lnSpc>
            </a:pPr>
            <a:r>
              <a:rPr lang="en-US" dirty="0" smtClean="0">
                <a:latin typeface="Georgia" pitchFamily="18" charset="0"/>
              </a:rPr>
              <a:t>Reasonableness</a:t>
            </a:r>
          </a:p>
          <a:p>
            <a:pPr lvl="2" eaLnBrk="1" hangingPunct="1">
              <a:lnSpc>
                <a:spcPct val="90000"/>
              </a:lnSpc>
            </a:pPr>
            <a:r>
              <a:rPr lang="en-US" dirty="0" smtClean="0">
                <a:latin typeface="Georgia" pitchFamily="18" charset="0"/>
              </a:rPr>
              <a:t>Slow to change</a:t>
            </a:r>
          </a:p>
          <a:p>
            <a:pPr lvl="2" eaLnBrk="1" hangingPunct="1">
              <a:lnSpc>
                <a:spcPct val="90000"/>
              </a:lnSpc>
            </a:pPr>
            <a:r>
              <a:rPr lang="en-US" dirty="0" smtClean="0">
                <a:latin typeface="Georgia" pitchFamily="18" charset="0"/>
              </a:rPr>
              <a:t>Highly jury dependent</a:t>
            </a:r>
          </a:p>
          <a:p>
            <a:pPr lvl="2" eaLnBrk="1" hangingPunct="1">
              <a:lnSpc>
                <a:spcPct val="90000"/>
              </a:lnSpc>
            </a:pPr>
            <a:r>
              <a:rPr lang="en-US" dirty="0" smtClean="0">
                <a:latin typeface="Georgia" pitchFamily="18" charset="0"/>
              </a:rPr>
              <a:t>Damages based on actual damages from breach </a:t>
            </a:r>
          </a:p>
          <a:p>
            <a:pPr lvl="1" eaLnBrk="1" hangingPunct="1">
              <a:lnSpc>
                <a:spcPct val="90000"/>
              </a:lnSpc>
            </a:pPr>
            <a:r>
              <a:rPr lang="en-US" dirty="0" smtClean="0">
                <a:latin typeface="Georgia" pitchFamily="18" charset="0"/>
              </a:rPr>
              <a:t>IP </a:t>
            </a:r>
          </a:p>
          <a:p>
            <a:pPr lvl="2" eaLnBrk="1" hangingPunct="1">
              <a:lnSpc>
                <a:spcPct val="90000"/>
              </a:lnSpc>
            </a:pPr>
            <a:r>
              <a:rPr lang="en-US" dirty="0" smtClean="0">
                <a:latin typeface="Georgia" pitchFamily="18" charset="0"/>
              </a:rPr>
              <a:t>Economic tool to drive societal development</a:t>
            </a:r>
          </a:p>
          <a:p>
            <a:pPr lvl="2" eaLnBrk="1" hangingPunct="1">
              <a:lnSpc>
                <a:spcPct val="90000"/>
              </a:lnSpc>
            </a:pPr>
            <a:r>
              <a:rPr lang="en-US" dirty="0" smtClean="0">
                <a:latin typeface="Georgia" pitchFamily="18" charset="0"/>
              </a:rPr>
              <a:t>Completely a creation of the statute</a:t>
            </a:r>
          </a:p>
          <a:p>
            <a:pPr lvl="2" eaLnBrk="1" hangingPunct="1">
              <a:lnSpc>
                <a:spcPct val="90000"/>
              </a:lnSpc>
            </a:pPr>
            <a:r>
              <a:rPr lang="en-US" dirty="0" smtClean="0">
                <a:latin typeface="Georgia" pitchFamily="18" charset="0"/>
              </a:rPr>
              <a:t>Does not have to be reasonable</a:t>
            </a:r>
          </a:p>
          <a:p>
            <a:pPr lvl="2" eaLnBrk="1" hangingPunct="1">
              <a:lnSpc>
                <a:spcPct val="90000"/>
              </a:lnSpc>
            </a:pPr>
            <a:r>
              <a:rPr lang="en-US" dirty="0" smtClean="0">
                <a:latin typeface="Georgia" pitchFamily="18" charset="0"/>
              </a:rPr>
              <a:t>Can have statutory damages</a:t>
            </a:r>
          </a:p>
          <a:p>
            <a:pPr lvl="2" eaLnBrk="1" hangingPunct="1">
              <a:lnSpc>
                <a:spcPct val="90000"/>
              </a:lnSpc>
            </a:pPr>
            <a:r>
              <a:rPr lang="en-US" dirty="0" smtClean="0">
                <a:latin typeface="Georgia" pitchFamily="18" charset="0"/>
              </a:rPr>
              <a:t>Much more change than contract or tort law</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191BC384-155B-439D-8ED7-3A58EE3C54E8}"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idx="4294967295"/>
          </p:nvPr>
        </p:nvSpPr>
        <p:spPr>
          <a:xfrm>
            <a:off x="457200" y="228600"/>
            <a:ext cx="8229600" cy="1143000"/>
          </a:xfrm>
        </p:spPr>
        <p:txBody>
          <a:bodyPr/>
          <a:lstStyle/>
          <a:p>
            <a:pPr eaLnBrk="1" hangingPunct="1"/>
            <a:r>
              <a:rPr lang="en-US" smtClean="0">
                <a:latin typeface="Georgia" pitchFamily="18" charset="0"/>
              </a:rPr>
              <a:t>IP Law Changes Often</a:t>
            </a:r>
          </a:p>
        </p:txBody>
      </p:sp>
      <p:sp>
        <p:nvSpPr>
          <p:cNvPr id="43011" name="Content Placeholder 2"/>
          <p:cNvSpPr>
            <a:spLocks noGrp="1"/>
          </p:cNvSpPr>
          <p:nvPr>
            <p:ph idx="4294967295"/>
          </p:nvPr>
        </p:nvSpPr>
        <p:spPr>
          <a:xfrm>
            <a:off x="482600" y="1195388"/>
            <a:ext cx="8229600" cy="4191000"/>
          </a:xfrm>
        </p:spPr>
        <p:txBody>
          <a:bodyPr/>
          <a:lstStyle/>
          <a:p>
            <a:pPr eaLnBrk="1" hangingPunct="1">
              <a:lnSpc>
                <a:spcPct val="90000"/>
              </a:lnSpc>
            </a:pPr>
            <a:r>
              <a:rPr lang="en-US" dirty="0" smtClean="0">
                <a:latin typeface="Georgia" pitchFamily="18" charset="0"/>
              </a:rPr>
              <a:t>Patents, Copyrights and TMs will continue to be around, but they change all the time</a:t>
            </a:r>
          </a:p>
          <a:p>
            <a:pPr lvl="1" eaLnBrk="1" hangingPunct="1">
              <a:lnSpc>
                <a:spcPct val="90000"/>
              </a:lnSpc>
            </a:pPr>
            <a:r>
              <a:rPr lang="en-US" dirty="0" smtClean="0">
                <a:latin typeface="Georgia" pitchFamily="18" charset="0"/>
              </a:rPr>
              <a:t>Federal statute changes</a:t>
            </a:r>
          </a:p>
          <a:p>
            <a:pPr lvl="2" eaLnBrk="1" hangingPunct="1">
              <a:lnSpc>
                <a:spcPct val="90000"/>
              </a:lnSpc>
            </a:pPr>
            <a:r>
              <a:rPr lang="en-US" dirty="0" smtClean="0">
                <a:latin typeface="Georgia" pitchFamily="18" charset="0"/>
              </a:rPr>
              <a:t>Example – Sept 2011 America Invents Act (AIA) – biggest patent law change since Patent Act in 1952</a:t>
            </a:r>
          </a:p>
          <a:p>
            <a:pPr lvl="1" eaLnBrk="1" hangingPunct="1">
              <a:lnSpc>
                <a:spcPct val="90000"/>
              </a:lnSpc>
            </a:pPr>
            <a:r>
              <a:rPr lang="en-US" dirty="0" smtClean="0">
                <a:latin typeface="Georgia" pitchFamily="18" charset="0"/>
              </a:rPr>
              <a:t>Agency rule changes</a:t>
            </a:r>
          </a:p>
          <a:p>
            <a:pPr lvl="1" eaLnBrk="1" hangingPunct="1">
              <a:lnSpc>
                <a:spcPct val="90000"/>
              </a:lnSpc>
            </a:pPr>
            <a:r>
              <a:rPr lang="en-US" dirty="0" smtClean="0">
                <a:latin typeface="Georgia" pitchFamily="18" charset="0"/>
              </a:rPr>
              <a:t>Court cases interpreting the law </a:t>
            </a:r>
          </a:p>
          <a:p>
            <a:pPr eaLnBrk="1" hangingPunct="1">
              <a:lnSpc>
                <a:spcPct val="90000"/>
              </a:lnSpc>
            </a:pPr>
            <a:r>
              <a:rPr lang="en-US" dirty="0" smtClean="0">
                <a:latin typeface="Georgia" pitchFamily="18" charset="0"/>
              </a:rPr>
              <a:t>We will just be scratching the surface</a:t>
            </a:r>
          </a:p>
          <a:p>
            <a:pPr lvl="1" eaLnBrk="1" hangingPunct="1">
              <a:lnSpc>
                <a:spcPct val="90000"/>
              </a:lnSpc>
            </a:pPr>
            <a:r>
              <a:rPr lang="en-US" dirty="0" smtClean="0">
                <a:latin typeface="Georgia" pitchFamily="18" charset="0"/>
              </a:rPr>
              <a:t>This course will not make you an expert</a:t>
            </a:r>
          </a:p>
          <a:p>
            <a:pPr lvl="1" eaLnBrk="1" hangingPunct="1">
              <a:lnSpc>
                <a:spcPct val="90000"/>
              </a:lnSpc>
            </a:pPr>
            <a:r>
              <a:rPr lang="en-US" dirty="0" smtClean="0">
                <a:latin typeface="Georgia" pitchFamily="18" charset="0"/>
              </a:rPr>
              <a:t>There are many exceptions to most rules</a:t>
            </a:r>
          </a:p>
          <a:p>
            <a:pPr lvl="1" eaLnBrk="1" hangingPunct="1">
              <a:lnSpc>
                <a:spcPct val="90000"/>
              </a:lnSpc>
            </a:pPr>
            <a:r>
              <a:rPr lang="en-US" dirty="0" smtClean="0">
                <a:latin typeface="Georgia" pitchFamily="18" charset="0"/>
              </a:rPr>
              <a:t>Consult a lawyer if you have an issue</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191BC384-155B-439D-8ED7-3A58EE3C54E8}"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idx="4294967295"/>
          </p:nvPr>
        </p:nvSpPr>
        <p:spPr/>
        <p:txBody>
          <a:bodyPr/>
          <a:lstStyle/>
          <a:p>
            <a:pPr algn="ctr" eaLnBrk="1" hangingPunct="1"/>
            <a:r>
              <a:rPr lang="en-US" sz="4400" dirty="0" smtClean="0">
                <a:latin typeface="Georgia" pitchFamily="18" charset="0"/>
              </a:rPr>
              <a:t>Questions?</a:t>
            </a:r>
          </a:p>
          <a:p>
            <a:pPr algn="ctr" eaLnBrk="1" hangingPunct="1">
              <a:buFont typeface="Arial" charset="0"/>
              <a:buNone/>
            </a:pPr>
            <a:endParaRPr lang="en-US" sz="4400" dirty="0" smtClean="0">
              <a:latin typeface="Georgia" pitchFamily="18" charset="0"/>
            </a:endParaRPr>
          </a:p>
          <a:p>
            <a:pPr marL="0" indent="0" algn="ctr" eaLnBrk="1" hangingPunct="1">
              <a:buNone/>
            </a:pPr>
            <a:r>
              <a:rPr lang="en-US" sz="2800" dirty="0" smtClean="0">
                <a:latin typeface="Georgia" pitchFamily="18" charset="0"/>
              </a:rPr>
              <a:t>Remember to bring </a:t>
            </a:r>
            <a:r>
              <a:rPr lang="en-US" sz="2800" dirty="0" err="1" smtClean="0">
                <a:latin typeface="Georgia" pitchFamily="18" charset="0"/>
              </a:rPr>
              <a:t>Coursepack</a:t>
            </a:r>
            <a:r>
              <a:rPr lang="en-US" sz="2800" dirty="0" smtClean="0">
                <a:latin typeface="Georgia" pitchFamily="18" charset="0"/>
              </a:rPr>
              <a:t> next time </a:t>
            </a:r>
          </a:p>
          <a:p>
            <a:pPr marL="0" indent="0" algn="ctr" eaLnBrk="1" hangingPunct="1">
              <a:buNone/>
            </a:pPr>
            <a:r>
              <a:rPr lang="en-US" sz="2800" dirty="0" smtClean="0">
                <a:latin typeface="Georgia" pitchFamily="18" charset="0"/>
              </a:rPr>
              <a:t>(or copies of patents, applications, and design patents from joebarich.com)</a:t>
            </a:r>
          </a:p>
          <a:p>
            <a:pPr eaLnBrk="1" hangingPunct="1"/>
            <a:endParaRPr lang="en-US" sz="4400"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191BC384-155B-439D-8ED7-3A58EE3C54E8}"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44500" y="207963"/>
            <a:ext cx="8229600" cy="1143000"/>
          </a:xfrm>
        </p:spPr>
        <p:txBody>
          <a:bodyPr/>
          <a:lstStyle/>
          <a:p>
            <a:pPr eaLnBrk="1" hangingPunct="1"/>
            <a:r>
              <a:rPr lang="en-US" dirty="0" smtClean="0">
                <a:latin typeface="Georgia" pitchFamily="18" charset="0"/>
              </a:rPr>
              <a:t>Announcements </a:t>
            </a:r>
          </a:p>
        </p:txBody>
      </p:sp>
      <p:sp>
        <p:nvSpPr>
          <p:cNvPr id="16387" name="Content Placeholder 2"/>
          <p:cNvSpPr>
            <a:spLocks noGrp="1"/>
          </p:cNvSpPr>
          <p:nvPr>
            <p:ph idx="4294967295"/>
          </p:nvPr>
        </p:nvSpPr>
        <p:spPr>
          <a:xfrm>
            <a:off x="495300" y="1273175"/>
            <a:ext cx="8229600" cy="4191000"/>
          </a:xfrm>
        </p:spPr>
        <p:txBody>
          <a:bodyPr/>
          <a:lstStyle/>
          <a:p>
            <a:pPr eaLnBrk="1" hangingPunct="1">
              <a:lnSpc>
                <a:spcPct val="90000"/>
              </a:lnSpc>
            </a:pPr>
            <a:r>
              <a:rPr lang="en-US" dirty="0" smtClean="0">
                <a:latin typeface="Georgia" pitchFamily="18" charset="0"/>
              </a:rPr>
              <a:t>Exam #2 – Second half of today’s class</a:t>
            </a:r>
          </a:p>
          <a:p>
            <a:pPr lvl="1" eaLnBrk="1" hangingPunct="1">
              <a:lnSpc>
                <a:spcPct val="90000"/>
              </a:lnSpc>
            </a:pPr>
            <a:r>
              <a:rPr lang="en-US" dirty="0" smtClean="0">
                <a:latin typeface="Georgia" pitchFamily="18" charset="0"/>
              </a:rPr>
              <a:t>Questions about Exam #2 after lecture</a:t>
            </a:r>
          </a:p>
          <a:p>
            <a:pPr lvl="1" eaLnBrk="1" hangingPunct="1">
              <a:lnSpc>
                <a:spcPct val="90000"/>
              </a:lnSpc>
            </a:pPr>
            <a:r>
              <a:rPr lang="en-US" dirty="0" smtClean="0">
                <a:latin typeface="Georgia" pitchFamily="18" charset="0"/>
              </a:rPr>
              <a:t>Review Exam next class</a:t>
            </a:r>
          </a:p>
        </p:txBody>
      </p:sp>
      <p:sp>
        <p:nvSpPr>
          <p:cNvPr id="3" name="Footer Placeholder 2"/>
          <p:cNvSpPr>
            <a:spLocks noGrp="1"/>
          </p:cNvSpPr>
          <p:nvPr>
            <p:ph type="ftr" sz="quarter" idx="11"/>
          </p:nvPr>
        </p:nvSpPr>
        <p:spPr/>
        <p:txBody>
          <a:bodyPr/>
          <a:lstStyle/>
          <a:p>
            <a:pPr>
              <a:defRPr/>
            </a:pPr>
            <a:r>
              <a:rPr lang="en-US" smtClean="0"/>
              <a:t>© Joe Barich, 2018.</a:t>
            </a:r>
            <a:endParaRPr lang="en-US" dirty="0"/>
          </a:p>
        </p:txBody>
      </p:sp>
      <p:sp>
        <p:nvSpPr>
          <p:cNvPr id="4" name="Slide Number Placeholder 3"/>
          <p:cNvSpPr>
            <a:spLocks noGrp="1"/>
          </p:cNvSpPr>
          <p:nvPr>
            <p:ph type="sldNum" sz="quarter" idx="12"/>
          </p:nvPr>
        </p:nvSpPr>
        <p:spPr/>
        <p:txBody>
          <a:bodyPr/>
          <a:lstStyle/>
          <a:p>
            <a:pPr>
              <a:defRPr/>
            </a:pPr>
            <a:fld id="{191BC384-155B-439D-8ED7-3A58EE3C54E8}"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a:xfrm>
            <a:off x="457200" y="228600"/>
            <a:ext cx="8229600" cy="1143000"/>
          </a:xfrm>
        </p:spPr>
        <p:txBody>
          <a:bodyPr/>
          <a:lstStyle/>
          <a:p>
            <a:pPr eaLnBrk="1" hangingPunct="1"/>
            <a:r>
              <a:rPr lang="en-US" smtClean="0">
                <a:latin typeface="Georgia" pitchFamily="18" charset="0"/>
              </a:rPr>
              <a:t>Intellectual Property</a:t>
            </a:r>
          </a:p>
        </p:txBody>
      </p:sp>
      <p:sp>
        <p:nvSpPr>
          <p:cNvPr id="18435" name="Content Placeholder 2"/>
          <p:cNvSpPr>
            <a:spLocks noGrp="1"/>
          </p:cNvSpPr>
          <p:nvPr>
            <p:ph idx="4294967295"/>
          </p:nvPr>
        </p:nvSpPr>
        <p:spPr>
          <a:xfrm>
            <a:off x="482600" y="1195388"/>
            <a:ext cx="8229600" cy="4191000"/>
          </a:xfrm>
        </p:spPr>
        <p:txBody>
          <a:bodyPr/>
          <a:lstStyle/>
          <a:p>
            <a:pPr eaLnBrk="1" hangingPunct="1">
              <a:lnSpc>
                <a:spcPct val="80000"/>
              </a:lnSpc>
            </a:pPr>
            <a:r>
              <a:rPr lang="en-US" smtClean="0">
                <a:latin typeface="Georgia" pitchFamily="18" charset="0"/>
              </a:rPr>
              <a:t>What is Intellectual Property (IP)?</a:t>
            </a:r>
          </a:p>
          <a:p>
            <a:pPr lvl="1" eaLnBrk="1" hangingPunct="1">
              <a:lnSpc>
                <a:spcPct val="80000"/>
              </a:lnSpc>
            </a:pPr>
            <a:r>
              <a:rPr lang="en-US" smtClean="0">
                <a:latin typeface="Georgia" pitchFamily="18" charset="0"/>
              </a:rPr>
              <a:t>Broad term encompassing many rights that are very different</a:t>
            </a:r>
          </a:p>
          <a:p>
            <a:pPr lvl="1" eaLnBrk="1" hangingPunct="1">
              <a:lnSpc>
                <a:spcPct val="80000"/>
              </a:lnSpc>
            </a:pPr>
            <a:r>
              <a:rPr lang="en-US" smtClean="0">
                <a:latin typeface="Georgia" pitchFamily="18" charset="0"/>
              </a:rPr>
              <a:t>May be embodied in a physical object, but the right itself is intangible</a:t>
            </a:r>
          </a:p>
          <a:p>
            <a:pPr lvl="1" eaLnBrk="1" hangingPunct="1">
              <a:lnSpc>
                <a:spcPct val="80000"/>
              </a:lnSpc>
            </a:pPr>
            <a:r>
              <a:rPr lang="en-US" smtClean="0">
                <a:latin typeface="Georgia" pitchFamily="18" charset="0"/>
              </a:rPr>
              <a:t>So important that two types of IP (now called © and patent) are in the Constitution itself</a:t>
            </a:r>
          </a:p>
          <a:p>
            <a:pPr lvl="2" eaLnBrk="1" hangingPunct="1">
              <a:lnSpc>
                <a:spcPct val="80000"/>
              </a:lnSpc>
            </a:pPr>
            <a:r>
              <a:rPr lang="en-US" smtClean="0">
                <a:latin typeface="Georgia" pitchFamily="18" charset="0"/>
              </a:rPr>
              <a:t>Article 1, Sec 8, Cl. 8</a:t>
            </a:r>
          </a:p>
          <a:p>
            <a:pPr lvl="2" eaLnBrk="1" hangingPunct="1">
              <a:lnSpc>
                <a:spcPct val="80000"/>
              </a:lnSpc>
            </a:pPr>
            <a:r>
              <a:rPr lang="en-US" smtClean="0">
                <a:latin typeface="Georgia" pitchFamily="18" charset="0"/>
              </a:rPr>
              <a:t>To promote the Progress of Science and useful Arts, by securing for limited Times to Authors and Inventors the exclusive Right to their respective Writings and Discoveries</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191BC384-155B-439D-8ED7-3A58EE3C54E8}"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a:xfrm>
            <a:off x="457200" y="228600"/>
            <a:ext cx="8229600" cy="1143000"/>
          </a:xfrm>
        </p:spPr>
        <p:txBody>
          <a:bodyPr/>
          <a:lstStyle/>
          <a:p>
            <a:pPr eaLnBrk="1" hangingPunct="1"/>
            <a:r>
              <a:rPr lang="en-US" smtClean="0">
                <a:latin typeface="Georgia" pitchFamily="18" charset="0"/>
              </a:rPr>
              <a:t>Intellectual Property - 2</a:t>
            </a:r>
          </a:p>
        </p:txBody>
      </p:sp>
      <p:sp>
        <p:nvSpPr>
          <p:cNvPr id="20483" name="Content Placeholder 2"/>
          <p:cNvSpPr>
            <a:spLocks noGrp="1"/>
          </p:cNvSpPr>
          <p:nvPr>
            <p:ph idx="4294967295"/>
          </p:nvPr>
        </p:nvSpPr>
        <p:spPr>
          <a:xfrm>
            <a:off x="482600" y="1195388"/>
            <a:ext cx="8229600" cy="4191000"/>
          </a:xfrm>
        </p:spPr>
        <p:txBody>
          <a:bodyPr/>
          <a:lstStyle/>
          <a:p>
            <a:pPr eaLnBrk="1" hangingPunct="1">
              <a:lnSpc>
                <a:spcPct val="90000"/>
              </a:lnSpc>
            </a:pPr>
            <a:r>
              <a:rPr lang="en-US" sz="2800" dirty="0" smtClean="0">
                <a:latin typeface="Georgia" pitchFamily="18" charset="0"/>
              </a:rPr>
              <a:t>But what is it?</a:t>
            </a:r>
          </a:p>
          <a:p>
            <a:pPr eaLnBrk="1" hangingPunct="1">
              <a:lnSpc>
                <a:spcPct val="90000"/>
              </a:lnSpc>
            </a:pPr>
            <a:r>
              <a:rPr lang="en-US" sz="2800" dirty="0" smtClean="0">
                <a:latin typeface="Georgia" pitchFamily="18" charset="0"/>
              </a:rPr>
              <a:t>It’s a right granted to you by the government, the extent and scope of the right is as determined by statute</a:t>
            </a:r>
          </a:p>
          <a:p>
            <a:pPr eaLnBrk="1" hangingPunct="1">
              <a:lnSpc>
                <a:spcPct val="90000"/>
              </a:lnSpc>
            </a:pPr>
            <a:r>
              <a:rPr lang="en-US" sz="2800" dirty="0" smtClean="0">
                <a:latin typeface="Georgia" pitchFamily="18" charset="0"/>
              </a:rPr>
              <a:t>The scope changes as new laws are passed (IP laws frequently change in scope)</a:t>
            </a:r>
          </a:p>
          <a:p>
            <a:pPr eaLnBrk="1" hangingPunct="1">
              <a:lnSpc>
                <a:spcPct val="90000"/>
              </a:lnSpc>
            </a:pPr>
            <a:r>
              <a:rPr lang="en-US" sz="2800" dirty="0" smtClean="0">
                <a:latin typeface="Georgia" pitchFamily="18" charset="0"/>
              </a:rPr>
              <a:t>New IP rights can be added at any time (and are)</a:t>
            </a:r>
          </a:p>
          <a:p>
            <a:pPr eaLnBrk="1" hangingPunct="1">
              <a:lnSpc>
                <a:spcPct val="90000"/>
              </a:lnSpc>
            </a:pPr>
            <a:r>
              <a:rPr lang="en-US" sz="2800" dirty="0" smtClean="0">
                <a:latin typeface="Georgia" pitchFamily="18" charset="0"/>
              </a:rPr>
              <a:t>Compare with legal rights of “privacy” and “to bear arms”</a:t>
            </a:r>
          </a:p>
          <a:p>
            <a:pPr lvl="1" eaLnBrk="1" hangingPunct="1">
              <a:lnSpc>
                <a:spcPct val="90000"/>
              </a:lnSpc>
            </a:pPr>
            <a:r>
              <a:rPr lang="en-US" sz="2400" dirty="0" smtClean="0">
                <a:latin typeface="Georgia" pitchFamily="18" charset="0"/>
              </a:rPr>
              <a:t>The constitution/statute (and how it is interpreted) sets the extent of your right</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191BC384-155B-439D-8ED7-3A58EE3C54E8}"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444500" y="169863"/>
            <a:ext cx="8229600" cy="1143000"/>
          </a:xfrm>
        </p:spPr>
        <p:txBody>
          <a:bodyPr/>
          <a:lstStyle/>
          <a:p>
            <a:pPr eaLnBrk="1" hangingPunct="1"/>
            <a:r>
              <a:rPr lang="en-US" dirty="0" smtClean="0">
                <a:latin typeface="Georgia" pitchFamily="18" charset="0"/>
              </a:rPr>
              <a:t>Where did IP Come From?</a:t>
            </a:r>
          </a:p>
        </p:txBody>
      </p:sp>
      <p:sp>
        <p:nvSpPr>
          <p:cNvPr id="22531" name="Content Placeholder 2"/>
          <p:cNvSpPr>
            <a:spLocks noGrp="1"/>
          </p:cNvSpPr>
          <p:nvPr>
            <p:ph idx="4294967295"/>
          </p:nvPr>
        </p:nvSpPr>
        <p:spPr>
          <a:xfrm>
            <a:off x="430213" y="1154113"/>
            <a:ext cx="8229600" cy="4191000"/>
          </a:xfrm>
        </p:spPr>
        <p:txBody>
          <a:bodyPr/>
          <a:lstStyle/>
          <a:p>
            <a:pPr eaLnBrk="1" hangingPunct="1">
              <a:lnSpc>
                <a:spcPct val="90000"/>
              </a:lnSpc>
            </a:pPr>
            <a:r>
              <a:rPr lang="en-US" sz="2800" dirty="0" smtClean="0">
                <a:latin typeface="Georgia" pitchFamily="18" charset="0"/>
              </a:rPr>
              <a:t>Before IP</a:t>
            </a:r>
          </a:p>
          <a:p>
            <a:pPr lvl="1" eaLnBrk="1" hangingPunct="1">
              <a:lnSpc>
                <a:spcPct val="90000"/>
              </a:lnSpc>
            </a:pPr>
            <a:r>
              <a:rPr lang="en-US" dirty="0" smtClean="0">
                <a:latin typeface="Georgia" pitchFamily="18" charset="0"/>
              </a:rPr>
              <a:t>Important discoveries were kept secret so that you (and your heirs or apprentices) could profit from them</a:t>
            </a:r>
          </a:p>
          <a:p>
            <a:pPr lvl="1" eaLnBrk="1" hangingPunct="1">
              <a:lnSpc>
                <a:spcPct val="90000"/>
              </a:lnSpc>
            </a:pPr>
            <a:r>
              <a:rPr lang="en-US" dirty="0" smtClean="0">
                <a:latin typeface="Georgia" pitchFamily="18" charset="0"/>
              </a:rPr>
              <a:t>Advanced medical techniques</a:t>
            </a:r>
          </a:p>
          <a:p>
            <a:pPr lvl="2" eaLnBrk="1" hangingPunct="1">
              <a:lnSpc>
                <a:spcPct val="90000"/>
              </a:lnSpc>
            </a:pPr>
            <a:r>
              <a:rPr lang="en-US" dirty="0" smtClean="0">
                <a:latin typeface="Georgia" pitchFamily="18" charset="0"/>
              </a:rPr>
              <a:t>Egyptian brain surgery from 3000 BC</a:t>
            </a:r>
          </a:p>
          <a:p>
            <a:pPr lvl="1" eaLnBrk="1" hangingPunct="1">
              <a:lnSpc>
                <a:spcPct val="90000"/>
              </a:lnSpc>
            </a:pPr>
            <a:r>
              <a:rPr lang="en-US" dirty="0" smtClean="0">
                <a:latin typeface="Georgia" pitchFamily="18" charset="0"/>
              </a:rPr>
              <a:t>Color formulations of Roman painters</a:t>
            </a:r>
          </a:p>
          <a:p>
            <a:pPr lvl="1" eaLnBrk="1" hangingPunct="1">
              <a:lnSpc>
                <a:spcPct val="90000"/>
              </a:lnSpc>
            </a:pPr>
            <a:r>
              <a:rPr lang="en-US" dirty="0" smtClean="0">
                <a:latin typeface="Georgia" pitchFamily="18" charset="0"/>
              </a:rPr>
              <a:t>Metallurgy, construction, agriculture, etc.</a:t>
            </a:r>
          </a:p>
          <a:p>
            <a:pPr eaLnBrk="1" hangingPunct="1">
              <a:lnSpc>
                <a:spcPct val="90000"/>
              </a:lnSpc>
            </a:pPr>
            <a:r>
              <a:rPr lang="en-US" dirty="0" smtClean="0">
                <a:latin typeface="Georgia" pitchFamily="18" charset="0"/>
              </a:rPr>
              <a:t>Often the discovery was lost!</a:t>
            </a:r>
          </a:p>
          <a:p>
            <a:pPr lvl="1" eaLnBrk="1" hangingPunct="1">
              <a:lnSpc>
                <a:spcPct val="90000"/>
              </a:lnSpc>
            </a:pPr>
            <a:r>
              <a:rPr lang="en-US" dirty="0">
                <a:latin typeface="Georgia" pitchFamily="18" charset="0"/>
              </a:rPr>
              <a:t>N</a:t>
            </a:r>
            <a:r>
              <a:rPr lang="en-US" dirty="0" smtClean="0">
                <a:latin typeface="Georgia" pitchFamily="18" charset="0"/>
              </a:rPr>
              <a:t>o net societal advancement</a:t>
            </a:r>
          </a:p>
          <a:p>
            <a:pPr lvl="1" eaLnBrk="1" hangingPunct="1">
              <a:lnSpc>
                <a:spcPct val="90000"/>
              </a:lnSpc>
            </a:pPr>
            <a:r>
              <a:rPr lang="en-US" dirty="0" smtClean="0">
                <a:latin typeface="Georgia" pitchFamily="18" charset="0"/>
              </a:rPr>
              <a:t>No propagation throughout society </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191BC384-155B-439D-8ED7-3A58EE3C54E8}"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914400" y="169863"/>
            <a:ext cx="7759700" cy="1143000"/>
          </a:xfrm>
        </p:spPr>
        <p:txBody>
          <a:bodyPr/>
          <a:lstStyle/>
          <a:p>
            <a:pPr algn="ctr" eaLnBrk="1" hangingPunct="1"/>
            <a:r>
              <a:rPr lang="en-US" dirty="0" smtClean="0">
                <a:latin typeface="Georgia" pitchFamily="18" charset="0"/>
              </a:rPr>
              <a:t>Lost Technology -1</a:t>
            </a:r>
          </a:p>
        </p:txBody>
      </p:sp>
      <p:sp>
        <p:nvSpPr>
          <p:cNvPr id="22531" name="Content Placeholder 2"/>
          <p:cNvSpPr>
            <a:spLocks noGrp="1"/>
          </p:cNvSpPr>
          <p:nvPr>
            <p:ph idx="4294967295"/>
          </p:nvPr>
        </p:nvSpPr>
        <p:spPr>
          <a:xfrm>
            <a:off x="609600" y="1167788"/>
            <a:ext cx="8001001" cy="5080516"/>
          </a:xfrm>
        </p:spPr>
        <p:txBody>
          <a:bodyPr>
            <a:normAutofit/>
          </a:bodyPr>
          <a:lstStyle/>
          <a:p>
            <a:pPr>
              <a:lnSpc>
                <a:spcPct val="90000"/>
              </a:lnSpc>
            </a:pPr>
            <a:r>
              <a:rPr lang="en-US" sz="2800" dirty="0" err="1" smtClean="0">
                <a:latin typeface="Georgia" pitchFamily="18" charset="0"/>
              </a:rPr>
              <a:t>Antikythera</a:t>
            </a:r>
            <a:r>
              <a:rPr lang="en-US" sz="2800" dirty="0" smtClean="0">
                <a:latin typeface="Georgia" pitchFamily="18" charset="0"/>
              </a:rPr>
              <a:t> mechanism ~200 BCE</a:t>
            </a:r>
          </a:p>
          <a:p>
            <a:pPr lvl="1">
              <a:lnSpc>
                <a:spcPct val="90000"/>
              </a:lnSpc>
            </a:pPr>
            <a:r>
              <a:rPr lang="en-US" sz="2000" dirty="0" smtClean="0">
                <a:latin typeface="Georgia" pitchFamily="18" charset="0"/>
              </a:rPr>
              <a:t>Analog </a:t>
            </a:r>
            <a:r>
              <a:rPr lang="en-US" sz="2000" dirty="0">
                <a:latin typeface="Georgia" pitchFamily="18" charset="0"/>
              </a:rPr>
              <a:t>computer </a:t>
            </a:r>
            <a:r>
              <a:rPr lang="en-US" sz="2000" dirty="0" smtClean="0">
                <a:latin typeface="Georgia" pitchFamily="18" charset="0"/>
              </a:rPr>
              <a:t>- simultaneous </a:t>
            </a:r>
            <a:r>
              <a:rPr lang="en-US" sz="2000" dirty="0">
                <a:latin typeface="Georgia" pitchFamily="18" charset="0"/>
              </a:rPr>
              <a:t>calculation of the position of the Sun and Moon, the moon phase, eclipse, and calendar cycles, and </a:t>
            </a:r>
            <a:r>
              <a:rPr lang="en-US" sz="2000" dirty="0" smtClean="0">
                <a:latin typeface="Georgia" pitchFamily="18" charset="0"/>
              </a:rPr>
              <a:t>locations </a:t>
            </a:r>
            <a:r>
              <a:rPr lang="en-US" sz="2000" dirty="0">
                <a:latin typeface="Georgia" pitchFamily="18" charset="0"/>
              </a:rPr>
              <a:t>of </a:t>
            </a:r>
            <a:r>
              <a:rPr lang="en-US" sz="2000" dirty="0" smtClean="0">
                <a:latin typeface="Georgia" pitchFamily="18" charset="0"/>
              </a:rPr>
              <a:t>some planets</a:t>
            </a:r>
          </a:p>
          <a:p>
            <a:pPr lvl="1">
              <a:lnSpc>
                <a:spcPct val="90000"/>
              </a:lnSpc>
            </a:pPr>
            <a:r>
              <a:rPr lang="en-US" sz="2000" dirty="0" smtClean="0">
                <a:latin typeface="Georgia" pitchFamily="18" charset="0"/>
              </a:rPr>
              <a:t>Not equaled until the 1400s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12" y="3047998"/>
            <a:ext cx="3000375" cy="301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5863" y="3047999"/>
            <a:ext cx="1872156" cy="3571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6313" y="2359445"/>
            <a:ext cx="3124200" cy="4160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ooter Placeholder 2"/>
          <p:cNvSpPr>
            <a:spLocks noGrp="1"/>
          </p:cNvSpPr>
          <p:nvPr>
            <p:ph type="ftr" sz="quarter" idx="11"/>
          </p:nvPr>
        </p:nvSpPr>
        <p:spPr>
          <a:xfrm>
            <a:off x="4572000" y="6356350"/>
            <a:ext cx="2895600" cy="365125"/>
          </a:xfrm>
        </p:spPr>
        <p:txBody>
          <a:bodyPr/>
          <a:lstStyle/>
          <a:p>
            <a:pPr>
              <a:defRPr/>
            </a:pPr>
            <a:r>
              <a:rPr lang="en-US" smtClean="0"/>
              <a:t>© Joe Barich, 2018.</a:t>
            </a:r>
            <a:endParaRPr lang="en-US" dirty="0"/>
          </a:p>
        </p:txBody>
      </p:sp>
      <p:sp>
        <p:nvSpPr>
          <p:cNvPr id="2" name="Slide Number Placeholder 1"/>
          <p:cNvSpPr>
            <a:spLocks noGrp="1"/>
          </p:cNvSpPr>
          <p:nvPr>
            <p:ph type="sldNum" sz="quarter" idx="12"/>
          </p:nvPr>
        </p:nvSpPr>
        <p:spPr/>
        <p:txBody>
          <a:bodyPr/>
          <a:lstStyle/>
          <a:p>
            <a:pPr>
              <a:defRPr/>
            </a:pPr>
            <a:fld id="{191BC384-155B-439D-8ED7-3A58EE3C54E8}" type="slidenum">
              <a:rPr lang="en-US" smtClean="0"/>
              <a:pPr>
                <a:defRPr/>
              </a:pPr>
              <a:t>6</a:t>
            </a:fld>
            <a:endParaRPr lang="en-US"/>
          </a:p>
        </p:txBody>
      </p:sp>
    </p:spTree>
    <p:extLst>
      <p:ext uri="{BB962C8B-B14F-4D97-AF65-F5344CB8AC3E}">
        <p14:creationId xmlns:p14="http://schemas.microsoft.com/office/powerpoint/2010/main" val="18098446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914400" y="169863"/>
            <a:ext cx="7759700" cy="1143000"/>
          </a:xfrm>
        </p:spPr>
        <p:txBody>
          <a:bodyPr/>
          <a:lstStyle/>
          <a:p>
            <a:pPr algn="ctr" eaLnBrk="1" hangingPunct="1"/>
            <a:r>
              <a:rPr lang="en-US" dirty="0" smtClean="0">
                <a:latin typeface="Georgia" pitchFamily="18" charset="0"/>
              </a:rPr>
              <a:t>Lost Technology -2</a:t>
            </a:r>
          </a:p>
        </p:txBody>
      </p:sp>
      <p:sp>
        <p:nvSpPr>
          <p:cNvPr id="22531" name="Content Placeholder 2"/>
          <p:cNvSpPr>
            <a:spLocks noGrp="1"/>
          </p:cNvSpPr>
          <p:nvPr>
            <p:ph idx="4294967295"/>
          </p:nvPr>
        </p:nvSpPr>
        <p:spPr>
          <a:xfrm>
            <a:off x="568031" y="1099028"/>
            <a:ext cx="8001001" cy="5094287"/>
          </a:xfrm>
        </p:spPr>
        <p:txBody>
          <a:bodyPr>
            <a:normAutofit/>
          </a:bodyPr>
          <a:lstStyle/>
          <a:p>
            <a:pPr>
              <a:lnSpc>
                <a:spcPct val="90000"/>
              </a:lnSpc>
            </a:pPr>
            <a:r>
              <a:rPr lang="en-US" sz="2400" dirty="0" smtClean="0">
                <a:latin typeface="Georgia" pitchFamily="18" charset="0"/>
              </a:rPr>
              <a:t>Hero/Heron of Alexandria ~ 100 CE</a:t>
            </a:r>
          </a:p>
          <a:p>
            <a:pPr lvl="1">
              <a:lnSpc>
                <a:spcPct val="90000"/>
              </a:lnSpc>
            </a:pPr>
            <a:r>
              <a:rPr lang="en-US" sz="2000" dirty="0" smtClean="0">
                <a:latin typeface="Georgia" pitchFamily="18" charset="0"/>
              </a:rPr>
              <a:t>Steam engine, wind powered machinery, vending machine, automated doors, programmable cart (rope),</a:t>
            </a:r>
            <a:r>
              <a:rPr lang="en-US" sz="2000" dirty="0">
                <a:latin typeface="Georgia" pitchFamily="18" charset="0"/>
              </a:rPr>
              <a:t> </a:t>
            </a:r>
            <a:r>
              <a:rPr lang="en-US" sz="2000" dirty="0" smtClean="0">
                <a:latin typeface="Georgia" pitchFamily="18" charset="0"/>
              </a:rPr>
              <a:t>water pumps, water-leveled surveying device, syringe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4231" y="3381433"/>
            <a:ext cx="2938590"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7" y="3217126"/>
            <a:ext cx="2867025" cy="338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6881" y="2717881"/>
            <a:ext cx="3110538" cy="4095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3184606"/>
            <a:ext cx="2124075"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4962" y="2975055"/>
            <a:ext cx="333375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75492" y="3244009"/>
            <a:ext cx="3386080" cy="3052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64919" y="3188050"/>
            <a:ext cx="1905000" cy="348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57800" y="3155213"/>
            <a:ext cx="190500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 Joe Barich, 2018.</a:t>
            </a:r>
            <a:endParaRPr lang="en-US"/>
          </a:p>
        </p:txBody>
      </p:sp>
      <p:sp>
        <p:nvSpPr>
          <p:cNvPr id="3" name="Slide Number Placeholder 2"/>
          <p:cNvSpPr>
            <a:spLocks noGrp="1"/>
          </p:cNvSpPr>
          <p:nvPr>
            <p:ph type="sldNum" sz="quarter" idx="12"/>
          </p:nvPr>
        </p:nvSpPr>
        <p:spPr/>
        <p:txBody>
          <a:bodyPr/>
          <a:lstStyle/>
          <a:p>
            <a:pPr>
              <a:defRPr/>
            </a:pPr>
            <a:fld id="{191BC384-155B-439D-8ED7-3A58EE3C54E8}" type="slidenum">
              <a:rPr lang="en-US" smtClean="0"/>
              <a:pPr>
                <a:defRPr/>
              </a:pPr>
              <a:t>7</a:t>
            </a:fld>
            <a:endParaRPr lang="en-US"/>
          </a:p>
        </p:txBody>
      </p:sp>
    </p:spTree>
    <p:extLst>
      <p:ext uri="{BB962C8B-B14F-4D97-AF65-F5344CB8AC3E}">
        <p14:creationId xmlns:p14="http://schemas.microsoft.com/office/powerpoint/2010/main" val="225220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444500" y="169863"/>
            <a:ext cx="8229600" cy="1143000"/>
          </a:xfrm>
        </p:spPr>
        <p:txBody>
          <a:bodyPr/>
          <a:lstStyle/>
          <a:p>
            <a:pPr eaLnBrk="1" hangingPunct="1"/>
            <a:r>
              <a:rPr lang="en-US" dirty="0" smtClean="0">
                <a:latin typeface="Georgia" pitchFamily="18" charset="0"/>
              </a:rPr>
              <a:t>“</a:t>
            </a:r>
            <a:r>
              <a:rPr lang="en-US" i="1" dirty="0" smtClean="0">
                <a:latin typeface="Georgia" pitchFamily="18" charset="0"/>
              </a:rPr>
              <a:t>Ad </a:t>
            </a:r>
            <a:r>
              <a:rPr lang="en-US" i="1" dirty="0">
                <a:latin typeface="Georgia" pitchFamily="18" charset="0"/>
              </a:rPr>
              <a:t>hoc</a:t>
            </a:r>
            <a:r>
              <a:rPr lang="en-US" dirty="0">
                <a:latin typeface="Georgia" pitchFamily="18" charset="0"/>
              </a:rPr>
              <a:t>” </a:t>
            </a:r>
            <a:r>
              <a:rPr lang="en-US" dirty="0" smtClean="0">
                <a:latin typeface="Georgia" pitchFamily="18" charset="0"/>
              </a:rPr>
              <a:t>Rights</a:t>
            </a:r>
          </a:p>
        </p:txBody>
      </p:sp>
      <p:sp>
        <p:nvSpPr>
          <p:cNvPr id="22531" name="Content Placeholder 2"/>
          <p:cNvSpPr>
            <a:spLocks noGrp="1"/>
          </p:cNvSpPr>
          <p:nvPr>
            <p:ph idx="4294967295"/>
          </p:nvPr>
        </p:nvSpPr>
        <p:spPr>
          <a:xfrm>
            <a:off x="430213" y="1154112"/>
            <a:ext cx="8229600" cy="4919141"/>
          </a:xfrm>
        </p:spPr>
        <p:txBody>
          <a:bodyPr/>
          <a:lstStyle/>
          <a:p>
            <a:pPr eaLnBrk="1" hangingPunct="1">
              <a:lnSpc>
                <a:spcPct val="90000"/>
              </a:lnSpc>
            </a:pPr>
            <a:r>
              <a:rPr lang="en-US" sz="2800" dirty="0" smtClean="0">
                <a:latin typeface="Georgia" pitchFamily="18" charset="0"/>
              </a:rPr>
              <a:t>Individual “</a:t>
            </a:r>
            <a:r>
              <a:rPr lang="en-US" sz="2800" i="1" dirty="0" smtClean="0">
                <a:latin typeface="Georgia" pitchFamily="18" charset="0"/>
              </a:rPr>
              <a:t>ad hoc</a:t>
            </a:r>
            <a:r>
              <a:rPr lang="en-US" sz="2800" dirty="0" smtClean="0">
                <a:latin typeface="Georgia" pitchFamily="18" charset="0"/>
              </a:rPr>
              <a:t>” rights (up to 1600s)</a:t>
            </a:r>
          </a:p>
          <a:p>
            <a:pPr lvl="1" eaLnBrk="1" hangingPunct="1">
              <a:lnSpc>
                <a:spcPct val="90000"/>
              </a:lnSpc>
            </a:pPr>
            <a:r>
              <a:rPr lang="en-US" dirty="0" smtClean="0">
                <a:latin typeface="Georgia" pitchFamily="18" charset="0"/>
              </a:rPr>
              <a:t>King can give anyone an exclusive right for any reason</a:t>
            </a:r>
          </a:p>
          <a:p>
            <a:pPr lvl="2" eaLnBrk="1" hangingPunct="1">
              <a:lnSpc>
                <a:spcPct val="90000"/>
              </a:lnSpc>
            </a:pPr>
            <a:r>
              <a:rPr lang="en-US" dirty="0" smtClean="0">
                <a:latin typeface="Georgia" pitchFamily="18" charset="0"/>
              </a:rPr>
              <a:t>Called “Letters Patent” meaning (approximately) “public grant of rights”</a:t>
            </a:r>
          </a:p>
          <a:p>
            <a:pPr lvl="2" eaLnBrk="1" hangingPunct="1">
              <a:lnSpc>
                <a:spcPct val="90000"/>
              </a:lnSpc>
            </a:pPr>
            <a:r>
              <a:rPr lang="en-US" dirty="0" smtClean="0">
                <a:latin typeface="Georgia" pitchFamily="18" charset="0"/>
              </a:rPr>
              <a:t>Could be the sole right to perform a service or sell a product</a:t>
            </a:r>
          </a:p>
          <a:p>
            <a:pPr lvl="1" eaLnBrk="1" hangingPunct="1">
              <a:lnSpc>
                <a:spcPct val="90000"/>
              </a:lnSpc>
            </a:pPr>
            <a:r>
              <a:rPr lang="en-US" sz="2400" dirty="0" smtClean="0">
                <a:latin typeface="Georgia" pitchFamily="18" charset="0"/>
              </a:rPr>
              <a:t>Ex - “Letters Patent” to be exclusive toll taker on a bridge</a:t>
            </a:r>
          </a:p>
          <a:p>
            <a:pPr lvl="1" eaLnBrk="1" hangingPunct="1">
              <a:lnSpc>
                <a:spcPct val="90000"/>
              </a:lnSpc>
            </a:pPr>
            <a:r>
              <a:rPr lang="en-US" sz="2400" dirty="0" smtClean="0">
                <a:latin typeface="Georgia" pitchFamily="18" charset="0"/>
              </a:rPr>
              <a:t>If someone invented something great, they might petition the king for “letters patent” granting them the exclusive right to make and sell the invention – often in exchange for a percentage to the king</a:t>
            </a:r>
          </a:p>
        </p:txBody>
      </p:sp>
      <p:sp>
        <p:nvSpPr>
          <p:cNvPr id="3" name="Footer Placeholder 2"/>
          <p:cNvSpPr>
            <a:spLocks noGrp="1"/>
          </p:cNvSpPr>
          <p:nvPr>
            <p:ph type="ftr" sz="quarter" idx="11"/>
          </p:nvPr>
        </p:nvSpPr>
        <p:spPr/>
        <p:txBody>
          <a:bodyPr/>
          <a:lstStyle/>
          <a:p>
            <a:pPr>
              <a:defRPr/>
            </a:pPr>
            <a:r>
              <a:rPr lang="en-US" smtClean="0"/>
              <a:t>© Joe Barich, 2018.</a:t>
            </a:r>
            <a:endParaRPr lang="en-US" dirty="0"/>
          </a:p>
        </p:txBody>
      </p:sp>
      <p:sp>
        <p:nvSpPr>
          <p:cNvPr id="4" name="Slide Number Placeholder 3"/>
          <p:cNvSpPr>
            <a:spLocks noGrp="1"/>
          </p:cNvSpPr>
          <p:nvPr>
            <p:ph type="sldNum" sz="quarter" idx="12"/>
          </p:nvPr>
        </p:nvSpPr>
        <p:spPr/>
        <p:txBody>
          <a:bodyPr/>
          <a:lstStyle/>
          <a:p>
            <a:pPr>
              <a:defRPr/>
            </a:pPr>
            <a:fld id="{191BC384-155B-439D-8ED7-3A58EE3C54E8}" type="slidenum">
              <a:rPr lang="en-US" smtClean="0"/>
              <a:pPr>
                <a:defRPr/>
              </a:pPr>
              <a:t>8</a:t>
            </a:fld>
            <a:endParaRPr lang="en-US"/>
          </a:p>
        </p:txBody>
      </p:sp>
    </p:spTree>
    <p:extLst>
      <p:ext uri="{BB962C8B-B14F-4D97-AF65-F5344CB8AC3E}">
        <p14:creationId xmlns:p14="http://schemas.microsoft.com/office/powerpoint/2010/main" val="13951160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a:xfrm>
            <a:off x="407624" y="-1"/>
            <a:ext cx="8279176" cy="1288973"/>
          </a:xfrm>
        </p:spPr>
        <p:txBody>
          <a:bodyPr/>
          <a:lstStyle/>
          <a:p>
            <a:pPr algn="ctr" eaLnBrk="1" hangingPunct="1"/>
            <a:r>
              <a:rPr lang="en-US" dirty="0" smtClean="0">
                <a:latin typeface="Georgia" pitchFamily="18" charset="0"/>
              </a:rPr>
              <a:t>Need For An Economic Solution</a:t>
            </a:r>
          </a:p>
        </p:txBody>
      </p:sp>
      <p:sp>
        <p:nvSpPr>
          <p:cNvPr id="24579" name="Content Placeholder 2"/>
          <p:cNvSpPr>
            <a:spLocks noGrp="1"/>
          </p:cNvSpPr>
          <p:nvPr>
            <p:ph idx="4294967295"/>
          </p:nvPr>
        </p:nvSpPr>
        <p:spPr>
          <a:xfrm>
            <a:off x="374573" y="1031282"/>
            <a:ext cx="8312227" cy="5064717"/>
          </a:xfrm>
        </p:spPr>
        <p:txBody>
          <a:bodyPr/>
          <a:lstStyle/>
          <a:p>
            <a:pPr>
              <a:lnSpc>
                <a:spcPct val="90000"/>
              </a:lnSpc>
            </a:pPr>
            <a:r>
              <a:rPr lang="en-US" sz="2000" dirty="0" smtClean="0">
                <a:latin typeface="Georgia" pitchFamily="18" charset="0"/>
              </a:rPr>
              <a:t>Then: Only secrecy allows the inventor to profit, but a solution is needed to align individual financial incentive with societal gain</a:t>
            </a:r>
          </a:p>
          <a:p>
            <a:pPr>
              <a:lnSpc>
                <a:spcPct val="90000"/>
              </a:lnSpc>
            </a:pPr>
            <a:r>
              <a:rPr lang="en-US" sz="2400" dirty="0" smtClean="0">
                <a:latin typeface="Georgia" pitchFamily="18" charset="0"/>
              </a:rPr>
              <a:t>Venetian Patent Statute (1474)</a:t>
            </a:r>
          </a:p>
          <a:p>
            <a:pPr lvl="1">
              <a:lnSpc>
                <a:spcPct val="90000"/>
              </a:lnSpc>
            </a:pPr>
            <a:r>
              <a:rPr lang="en-US" sz="2000" dirty="0" smtClean="0">
                <a:latin typeface="Georgia" pitchFamily="18" charset="0"/>
              </a:rPr>
              <a:t>“We have among us men of great genius, apt to invent and discover ingenious devices…if provision were made for the works and devices discovered by such persons, so that others who may see them could not build them and take the inventor’s honor away, more men would then apply their genius, would discover, and would build devices of great utility and benefit to our Commonwealth.”</a:t>
            </a:r>
          </a:p>
          <a:p>
            <a:pPr>
              <a:lnSpc>
                <a:spcPct val="90000"/>
              </a:lnSpc>
            </a:pPr>
            <a:r>
              <a:rPr lang="en-US" sz="2400" dirty="0" smtClean="0">
                <a:latin typeface="Georgia" pitchFamily="18" charset="0"/>
              </a:rPr>
              <a:t>Give an exclusive right and get more inventions</a:t>
            </a:r>
          </a:p>
          <a:p>
            <a:pPr>
              <a:lnSpc>
                <a:spcPct val="90000"/>
              </a:lnSpc>
            </a:pPr>
            <a:r>
              <a:rPr lang="en-US" sz="2400" dirty="0" smtClean="0">
                <a:latin typeface="Georgia" pitchFamily="18" charset="0"/>
              </a:rPr>
              <a:t>But! - Exclusive rights for only a limited time – then everyone can use the invention</a:t>
            </a:r>
          </a:p>
          <a:p>
            <a:pPr lvl="1">
              <a:lnSpc>
                <a:spcPct val="90000"/>
              </a:lnSpc>
            </a:pPr>
            <a:r>
              <a:rPr lang="en-US" sz="2000" dirty="0" smtClean="0">
                <a:latin typeface="Georgia" pitchFamily="18" charset="0"/>
              </a:rPr>
              <a:t>Incentive to disclose invention and once everyone knows it, it can’t be lost with inventor’s death, but the inventor still gets to profit and no longer has to worry about theft of idea</a:t>
            </a:r>
          </a:p>
        </p:txBody>
      </p:sp>
      <p:sp>
        <p:nvSpPr>
          <p:cNvPr id="5" name="Footer Placeholder 2"/>
          <p:cNvSpPr>
            <a:spLocks noGrp="1"/>
          </p:cNvSpPr>
          <p:nvPr>
            <p:ph type="ftr" sz="quarter" idx="11"/>
          </p:nvPr>
        </p:nvSpPr>
        <p:spPr>
          <a:xfrm>
            <a:off x="4572000" y="6356350"/>
            <a:ext cx="2895600" cy="365125"/>
          </a:xfrm>
        </p:spPr>
        <p:txBody>
          <a:bodyPr/>
          <a:lstStyle/>
          <a:p>
            <a:pPr>
              <a:defRPr/>
            </a:pPr>
            <a:r>
              <a:rPr lang="en-US" smtClean="0"/>
              <a:t>© Joe Barich, 2018.</a:t>
            </a:r>
            <a:endParaRPr lang="en-US" dirty="0"/>
          </a:p>
        </p:txBody>
      </p:sp>
      <p:sp>
        <p:nvSpPr>
          <p:cNvPr id="2" name="Slide Number Placeholder 1"/>
          <p:cNvSpPr>
            <a:spLocks noGrp="1"/>
          </p:cNvSpPr>
          <p:nvPr>
            <p:ph type="sldNum" sz="quarter" idx="12"/>
          </p:nvPr>
        </p:nvSpPr>
        <p:spPr/>
        <p:txBody>
          <a:bodyPr/>
          <a:lstStyle/>
          <a:p>
            <a:pPr>
              <a:defRPr/>
            </a:pPr>
            <a:fld id="{191BC384-155B-439D-8ED7-3A58EE3C54E8}" type="slidenum">
              <a:rPr lang="en-US" smtClean="0"/>
              <a:pPr>
                <a:defRPr/>
              </a:pPr>
              <a:t>9</a:t>
            </a:fld>
            <a:endParaRPr lang="en-US"/>
          </a:p>
        </p:txBody>
      </p:sp>
    </p:spTree>
    <p:extLst>
      <p:ext uri="{BB962C8B-B14F-4D97-AF65-F5344CB8AC3E}">
        <p14:creationId xmlns:p14="http://schemas.microsoft.com/office/powerpoint/2010/main" val="22341888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11838</TotalTime>
  <Words>1539</Words>
  <Application>Microsoft Office PowerPoint</Application>
  <PresentationFormat>On-screen Show (4:3)</PresentationFormat>
  <Paragraphs>181</Paragraphs>
  <Slides>19</Slides>
  <Notes>17</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Engineering Law</vt:lpstr>
      <vt:lpstr>Announcements </vt:lpstr>
      <vt:lpstr>Intellectual Property</vt:lpstr>
      <vt:lpstr>Intellectual Property - 2</vt:lpstr>
      <vt:lpstr>Where did IP Come From?</vt:lpstr>
      <vt:lpstr>Lost Technology -1</vt:lpstr>
      <vt:lpstr>Lost Technology -2</vt:lpstr>
      <vt:lpstr>“Ad hoc” Rights</vt:lpstr>
      <vt:lpstr>Need For An Economic Solution</vt:lpstr>
      <vt:lpstr>IP Rights - 1</vt:lpstr>
      <vt:lpstr>IP Rights - 2</vt:lpstr>
      <vt:lpstr>US vs. Rest of World</vt:lpstr>
      <vt:lpstr>Patent Economic Basis</vt:lpstr>
      <vt:lpstr>TM and © Economic Basis</vt:lpstr>
      <vt:lpstr>Trends in IP - 1</vt:lpstr>
      <vt:lpstr>Trends in IP - 2</vt:lpstr>
      <vt:lpstr>IP Not Like Contracts or Torts</vt:lpstr>
      <vt:lpstr>IP Law Changes Often</vt:lpstr>
      <vt:lpstr>PowerPoint Presentation</vt:lpstr>
    </vt:vector>
  </TitlesOfParts>
  <Company>University of Illinois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Claire Napier</dc:creator>
  <cp:lastModifiedBy>Joe Barich</cp:lastModifiedBy>
  <cp:revision>82</cp:revision>
  <cp:lastPrinted>2017-08-21T05:49:45Z</cp:lastPrinted>
  <dcterms:created xsi:type="dcterms:W3CDTF">2009-09-14T01:06:34Z</dcterms:created>
  <dcterms:modified xsi:type="dcterms:W3CDTF">2018-01-08T07:51:59Z</dcterms:modified>
</cp:coreProperties>
</file>