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256" r:id="rId2"/>
    <p:sldId id="576" r:id="rId3"/>
    <p:sldId id="618" r:id="rId4"/>
    <p:sldId id="619" r:id="rId5"/>
    <p:sldId id="620" r:id="rId6"/>
    <p:sldId id="621" r:id="rId7"/>
    <p:sldId id="622" r:id="rId8"/>
    <p:sldId id="623" r:id="rId9"/>
    <p:sldId id="624" r:id="rId10"/>
    <p:sldId id="625" r:id="rId11"/>
    <p:sldId id="626" r:id="rId12"/>
    <p:sldId id="644" r:id="rId13"/>
    <p:sldId id="627" r:id="rId14"/>
    <p:sldId id="628" r:id="rId15"/>
    <p:sldId id="629" r:id="rId16"/>
    <p:sldId id="630" r:id="rId17"/>
    <p:sldId id="631" r:id="rId18"/>
    <p:sldId id="632" r:id="rId19"/>
    <p:sldId id="633" r:id="rId20"/>
    <p:sldId id="634" r:id="rId21"/>
    <p:sldId id="635" r:id="rId22"/>
    <p:sldId id="636" r:id="rId23"/>
    <p:sldId id="637" r:id="rId24"/>
    <p:sldId id="638" r:id="rId25"/>
    <p:sldId id="639" r:id="rId26"/>
    <p:sldId id="640" r:id="rId27"/>
    <p:sldId id="641" r:id="rId28"/>
    <p:sldId id="642" r:id="rId29"/>
    <p:sldId id="643" r:id="rId30"/>
    <p:sldId id="261" r:id="rId31"/>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39" autoAdjust="0"/>
    <p:restoredTop sz="94660"/>
  </p:normalViewPr>
  <p:slideViewPr>
    <p:cSldViewPr snapToGrid="0">
      <p:cViewPr varScale="1">
        <p:scale>
          <a:sx n="86" d="100"/>
          <a:sy n="86" d="100"/>
        </p:scale>
        <p:origin x="-13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defTabSz="484302">
              <a:defRPr sz="1200"/>
            </a:lvl1pPr>
          </a:lstStyle>
          <a:p>
            <a:pPr>
              <a:defRPr/>
            </a:pPr>
            <a:endParaRPr lang="en-US"/>
          </a:p>
        </p:txBody>
      </p:sp>
      <p:sp>
        <p:nvSpPr>
          <p:cNvPr id="38915" name="Rectangle 3"/>
          <p:cNvSpPr>
            <a:spLocks noGrp="1" noChangeArrowheads="1"/>
          </p:cNvSpPr>
          <p:nvPr>
            <p:ph type="dt" sz="quarter" idx="1"/>
          </p:nvPr>
        </p:nvSpPr>
        <p:spPr bwMode="auto">
          <a:xfrm>
            <a:off x="4142963"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algn="r" defTabSz="484302">
              <a:defRPr sz="1200"/>
            </a:lvl1pPr>
          </a:lstStyle>
          <a:p>
            <a:pPr>
              <a:defRPr/>
            </a:pPr>
            <a:fld id="{DDF2A9BC-CD54-445D-A3AA-3EE2FCBC480C}" type="datetimeFigureOut">
              <a:rPr lang="en-US"/>
              <a:pPr>
                <a:defRPr/>
              </a:pPr>
              <a:t>11/10/2019</a:t>
            </a:fld>
            <a:endParaRPr lang="en-US"/>
          </a:p>
        </p:txBody>
      </p:sp>
      <p:sp>
        <p:nvSpPr>
          <p:cNvPr id="38916" name="Rectangle 4"/>
          <p:cNvSpPr>
            <a:spLocks noGrp="1" noChangeArrowheads="1"/>
          </p:cNvSpPr>
          <p:nvPr>
            <p:ph type="ftr" sz="quarter" idx="2"/>
          </p:nvPr>
        </p:nvSpPr>
        <p:spPr bwMode="auto">
          <a:xfrm>
            <a:off x="1"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defTabSz="484302">
              <a:defRPr sz="1200"/>
            </a:lvl1pPr>
          </a:lstStyle>
          <a:p>
            <a:pPr>
              <a:defRPr/>
            </a:pPr>
            <a:endParaRPr lang="en-US"/>
          </a:p>
        </p:txBody>
      </p:sp>
      <p:sp>
        <p:nvSpPr>
          <p:cNvPr id="38917" name="Rectangle 5"/>
          <p:cNvSpPr>
            <a:spLocks noGrp="1" noChangeArrowheads="1"/>
          </p:cNvSpPr>
          <p:nvPr>
            <p:ph type="sldNum" sz="quarter" idx="3"/>
          </p:nvPr>
        </p:nvSpPr>
        <p:spPr bwMode="auto">
          <a:xfrm>
            <a:off x="4142963"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algn="r" defTabSz="484302">
              <a:defRPr sz="1200"/>
            </a:lvl1pPr>
          </a:lstStyle>
          <a:p>
            <a:pPr>
              <a:defRPr/>
            </a:pPr>
            <a:fld id="{1A595A77-2798-4366-8237-72EC6DFC5DAA}" type="slidenum">
              <a:rPr lang="en-US"/>
              <a:pPr>
                <a:defRPr/>
              </a:pPr>
              <a:t>‹#›</a:t>
            </a:fld>
            <a:endParaRPr lang="en-US"/>
          </a:p>
        </p:txBody>
      </p:sp>
    </p:spTree>
    <p:extLst>
      <p:ext uri="{BB962C8B-B14F-4D97-AF65-F5344CB8AC3E}">
        <p14:creationId xmlns:p14="http://schemas.microsoft.com/office/powerpoint/2010/main" val="1041718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1"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defTabSz="484302">
              <a:defRPr sz="1200"/>
            </a:lvl1pPr>
          </a:lstStyle>
          <a:p>
            <a:pPr>
              <a:defRPr/>
            </a:pPr>
            <a:endParaRPr lang="en-US"/>
          </a:p>
        </p:txBody>
      </p:sp>
      <p:sp>
        <p:nvSpPr>
          <p:cNvPr id="51203" name="Rectangle 3"/>
          <p:cNvSpPr>
            <a:spLocks noGrp="1" noChangeArrowheads="1"/>
          </p:cNvSpPr>
          <p:nvPr>
            <p:ph type="dt" idx="1"/>
          </p:nvPr>
        </p:nvSpPr>
        <p:spPr bwMode="auto">
          <a:xfrm>
            <a:off x="4142963" y="0"/>
            <a:ext cx="3170583" cy="480389"/>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lvl1pPr algn="r" defTabSz="484302">
              <a:defRPr sz="1200"/>
            </a:lvl1pPr>
          </a:lstStyle>
          <a:p>
            <a:pPr>
              <a:defRPr/>
            </a:pPr>
            <a:fld id="{476227FE-5312-4576-83DA-8BCDDF496947}" type="datetimeFigureOut">
              <a:rPr lang="en-US"/>
              <a:pPr>
                <a:defRPr/>
              </a:pPr>
              <a:t>11/10/2019</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3" y="4561227"/>
            <a:ext cx="5850835" cy="4320213"/>
          </a:xfrm>
          <a:prstGeom prst="rect">
            <a:avLst/>
          </a:prstGeom>
          <a:noFill/>
          <a:ln w="9525">
            <a:noFill/>
            <a:miter lim="800000"/>
            <a:headEnd/>
            <a:tailEnd/>
          </a:ln>
        </p:spPr>
        <p:txBody>
          <a:bodyPr vert="horz" wrap="square" lIns="97016" tIns="48508" rIns="97016" bIns="485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1"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defTabSz="484302">
              <a:defRPr sz="1200"/>
            </a:lvl1pPr>
          </a:lstStyle>
          <a:p>
            <a:pPr>
              <a:defRPr/>
            </a:pPr>
            <a:endParaRPr lang="en-US"/>
          </a:p>
        </p:txBody>
      </p:sp>
      <p:sp>
        <p:nvSpPr>
          <p:cNvPr id="51207" name="Rectangle 7"/>
          <p:cNvSpPr>
            <a:spLocks noGrp="1" noChangeArrowheads="1"/>
          </p:cNvSpPr>
          <p:nvPr>
            <p:ph type="sldNum" sz="quarter" idx="5"/>
          </p:nvPr>
        </p:nvSpPr>
        <p:spPr bwMode="auto">
          <a:xfrm>
            <a:off x="4142963" y="9119172"/>
            <a:ext cx="3170583" cy="480389"/>
          </a:xfrm>
          <a:prstGeom prst="rect">
            <a:avLst/>
          </a:prstGeom>
          <a:noFill/>
          <a:ln w="9525">
            <a:noFill/>
            <a:miter lim="800000"/>
            <a:headEnd/>
            <a:tailEnd/>
          </a:ln>
        </p:spPr>
        <p:txBody>
          <a:bodyPr vert="horz" wrap="square" lIns="97016" tIns="48508" rIns="97016" bIns="48508" numCol="1" anchor="b" anchorCtr="0" compatLnSpc="1">
            <a:prstTxWarp prst="textNoShape">
              <a:avLst/>
            </a:prstTxWarp>
          </a:bodyPr>
          <a:lstStyle>
            <a:lvl1pPr algn="r" defTabSz="484302">
              <a:defRPr sz="1200"/>
            </a:lvl1pPr>
          </a:lstStyle>
          <a:p>
            <a:pPr>
              <a:defRPr/>
            </a:pPr>
            <a:fld id="{CAB1C242-92C9-47E3-BCC1-822CF4F11D04}" type="slidenum">
              <a:rPr lang="en-US"/>
              <a:pPr>
                <a:defRPr/>
              </a:pPr>
              <a:t>‹#›</a:t>
            </a:fld>
            <a:endParaRPr lang="en-US"/>
          </a:p>
        </p:txBody>
      </p:sp>
    </p:spTree>
    <p:extLst>
      <p:ext uri="{BB962C8B-B14F-4D97-AF65-F5344CB8AC3E}">
        <p14:creationId xmlns:p14="http://schemas.microsoft.com/office/powerpoint/2010/main" val="888393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9E29725-EBAE-40FD-91AF-186D39AEA257}" type="datetime1">
              <a:rPr lang="en-US" smtClean="0"/>
              <a:t>11/10/2019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1A5264FC-B4BA-4084-8504-2C353D3786D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6FA940-9861-4B7D-B591-49FEB5E69174}" type="datetime1">
              <a:rPr lang="en-US" smtClean="0"/>
              <a:t>11/10/2019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0F3CD786-B74D-461A-925A-28A90963E0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1F5E2D-1B21-47C6-AF31-D7FF804533A2}" type="datetime1">
              <a:rPr lang="en-US" smtClean="0"/>
              <a:t>11/10/2019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9AA93A18-7FCE-4E21-8751-6D0E3EE7165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0" y="6356350"/>
            <a:ext cx="2133600" cy="365125"/>
          </a:xfrm>
        </p:spPr>
        <p:txBody>
          <a:bodyPr/>
          <a:lstStyle>
            <a:lvl1pPr>
              <a:defRPr/>
            </a:lvl1pPr>
          </a:lstStyle>
          <a:p>
            <a:pPr>
              <a:defRPr/>
            </a:pPr>
            <a:fld id="{603B0121-C520-4B7F-A134-243A66305B0F}" type="datetime1">
              <a:rPr lang="en-US" smtClean="0"/>
              <a:t>11/10/2019</a:t>
            </a:fld>
            <a:endParaRPr lang="en-US"/>
          </a:p>
        </p:txBody>
      </p:sp>
      <p:sp>
        <p:nvSpPr>
          <p:cNvPr id="5" name="Footer Placeholder 4"/>
          <p:cNvSpPr>
            <a:spLocks noGrp="1"/>
          </p:cNvSpPr>
          <p:nvPr>
            <p:ph type="ftr" sz="quarter" idx="11"/>
          </p:nvPr>
        </p:nvSpPr>
        <p:spPr>
          <a:xfrm>
            <a:off x="4572000" y="6356350"/>
            <a:ext cx="2895600" cy="365125"/>
          </a:xfrm>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a:xfrm>
            <a:off x="7620000" y="6356350"/>
            <a:ext cx="1066800" cy="365125"/>
          </a:xfrm>
        </p:spPr>
        <p:txBody>
          <a:bodyPr/>
          <a:lstStyle>
            <a:lvl1pPr>
              <a:defRPr/>
            </a:lvl1pPr>
          </a:lstStyle>
          <a:p>
            <a:pPr>
              <a:defRPr/>
            </a:pPr>
            <a:fld id="{A30D81AD-DB02-4AE2-99BC-5D7C309468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74C796-27D6-471B-B58F-434B5D72057F}" type="datetime1">
              <a:rPr lang="en-US" smtClean="0"/>
              <a:t>11/10/2019</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245B37B2-072C-4FD3-BDCE-32F06F29C4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461D76-108C-47E5-A213-985C21492526}" type="datetime1">
              <a:rPr lang="en-US" smtClean="0"/>
              <a:t>11/10/2019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5D325C61-F134-4267-B023-2371C32FE6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6C4F765-C123-47D3-AE4A-89E8D6ACBD53}" type="datetime1">
              <a:rPr lang="en-US" smtClean="0"/>
              <a:t>11/10/2019</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9" name="Slide Number Placeholder 5"/>
          <p:cNvSpPr>
            <a:spLocks noGrp="1"/>
          </p:cNvSpPr>
          <p:nvPr>
            <p:ph type="sldNum" sz="quarter" idx="12"/>
          </p:nvPr>
        </p:nvSpPr>
        <p:spPr/>
        <p:txBody>
          <a:bodyPr/>
          <a:lstStyle>
            <a:lvl1pPr>
              <a:defRPr/>
            </a:lvl1pPr>
          </a:lstStyle>
          <a:p>
            <a:pPr>
              <a:defRPr/>
            </a:pPr>
            <a:fld id="{9039F36F-6823-4E1B-961B-913514B72D7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74C593-C55F-4390-8551-FC00737E426F}" type="datetime1">
              <a:rPr lang="en-US" smtClean="0"/>
              <a:t>11/10/2019</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5" name="Slide Number Placeholder 5"/>
          <p:cNvSpPr>
            <a:spLocks noGrp="1"/>
          </p:cNvSpPr>
          <p:nvPr>
            <p:ph type="sldNum" sz="quarter" idx="12"/>
          </p:nvPr>
        </p:nvSpPr>
        <p:spPr/>
        <p:txBody>
          <a:bodyPr/>
          <a:lstStyle>
            <a:lvl1pPr>
              <a:defRPr/>
            </a:lvl1pPr>
          </a:lstStyle>
          <a:p>
            <a:pPr>
              <a:defRPr/>
            </a:pPr>
            <a:fld id="{C1A2F5D0-F48B-4686-91D4-F4CE342485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0C95B7-8E56-4D6B-BD90-3F0CE52D3320}" type="datetime1">
              <a:rPr lang="en-US" smtClean="0"/>
              <a:t>11/10/2019</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4" name="Slide Number Placeholder 5"/>
          <p:cNvSpPr>
            <a:spLocks noGrp="1"/>
          </p:cNvSpPr>
          <p:nvPr>
            <p:ph type="sldNum" sz="quarter" idx="12"/>
          </p:nvPr>
        </p:nvSpPr>
        <p:spPr/>
        <p:txBody>
          <a:bodyPr/>
          <a:lstStyle>
            <a:lvl1pPr>
              <a:defRPr/>
            </a:lvl1pPr>
          </a:lstStyle>
          <a:p>
            <a:pPr>
              <a:defRPr/>
            </a:pPr>
            <a:fld id="{F2AD4CAD-D4A5-4AA3-A7C7-37465BA1FB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03DB44-AD43-4E4B-B977-297AE0BD4264}" type="datetime1">
              <a:rPr lang="en-US" smtClean="0"/>
              <a:t>11/10/2019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34083AAE-5B43-49B5-B80B-149E3C2E4C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73B728-B905-4DB6-BD4C-79AE7A6A58B7}" type="datetime1">
              <a:rPr lang="en-US" smtClean="0"/>
              <a:t>11/10/2019</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2019.</a:t>
            </a:r>
            <a:endParaRPr lang="en-US"/>
          </a:p>
        </p:txBody>
      </p:sp>
      <p:sp>
        <p:nvSpPr>
          <p:cNvPr id="7" name="Slide Number Placeholder 5"/>
          <p:cNvSpPr>
            <a:spLocks noGrp="1"/>
          </p:cNvSpPr>
          <p:nvPr>
            <p:ph type="sldNum" sz="quarter" idx="12"/>
          </p:nvPr>
        </p:nvSpPr>
        <p:spPr/>
        <p:txBody>
          <a:bodyPr/>
          <a:lstStyle>
            <a:lvl1pPr>
              <a:defRPr/>
            </a:lvl1pPr>
          </a:lstStyle>
          <a:p>
            <a:pPr>
              <a:defRPr/>
            </a:pPr>
            <a:fld id="{7F285413-C8A9-4FF4-87E9-48057DB2B8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6DE47FE-3DBF-4C59-B3AE-6CCBC248B536}" type="datetime1">
              <a:rPr lang="en-US" smtClean="0"/>
              <a:t>11/10/2019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2019.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78BD5F4-29CF-46E1-8B0A-D8C28D6B53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opyright.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dirty="0" smtClean="0">
                <a:latin typeface="Georgia" pitchFamily="18" charset="0"/>
              </a:rPr>
              <a:t>Class 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Fair Use - 2</a:t>
            </a:r>
          </a:p>
        </p:txBody>
      </p:sp>
      <p:sp>
        <p:nvSpPr>
          <p:cNvPr id="86021" name="Content Placeholder 2"/>
          <p:cNvSpPr>
            <a:spLocks noGrp="1"/>
          </p:cNvSpPr>
          <p:nvPr>
            <p:ph idx="4294967295"/>
          </p:nvPr>
        </p:nvSpPr>
        <p:spPr>
          <a:xfrm>
            <a:off x="495300" y="1273175"/>
            <a:ext cx="8229600" cy="4191000"/>
          </a:xfrm>
        </p:spPr>
        <p:txBody>
          <a:bodyPr/>
          <a:lstStyle/>
          <a:p>
            <a:r>
              <a:rPr lang="en-US" sz="2400" smtClean="0">
                <a:latin typeface="Georgia" pitchFamily="18" charset="0"/>
              </a:rPr>
              <a:t>In determining whether the use made of a work in any particular case is a fair use the factors to be considered shall include—</a:t>
            </a:r>
          </a:p>
          <a:p>
            <a:r>
              <a:rPr lang="en-US" sz="2400" smtClean="0">
                <a:latin typeface="Georgia" pitchFamily="18" charset="0"/>
              </a:rPr>
              <a:t>(1) the purpose and character of the use, including whether such use is of a </a:t>
            </a:r>
            <a:r>
              <a:rPr lang="en-US" sz="2400" smtClean="0">
                <a:solidFill>
                  <a:srgbClr val="0000FF"/>
                </a:solidFill>
                <a:latin typeface="Georgia" pitchFamily="18" charset="0"/>
              </a:rPr>
              <a:t>commercial nature or is for nonprofit educational purposes</a:t>
            </a:r>
            <a:r>
              <a:rPr lang="en-US" sz="2400" smtClean="0">
                <a:latin typeface="Georgia" pitchFamily="18" charset="0"/>
              </a:rPr>
              <a:t>;</a:t>
            </a:r>
          </a:p>
          <a:p>
            <a:r>
              <a:rPr lang="en-US" sz="2400" smtClean="0">
                <a:latin typeface="Georgia" pitchFamily="18" charset="0"/>
              </a:rPr>
              <a:t>(2) the </a:t>
            </a:r>
            <a:r>
              <a:rPr lang="en-US" sz="2400" smtClean="0">
                <a:solidFill>
                  <a:srgbClr val="0000FF"/>
                </a:solidFill>
                <a:latin typeface="Georgia" pitchFamily="18" charset="0"/>
              </a:rPr>
              <a:t>nature of the copyrighted work</a:t>
            </a:r>
            <a:r>
              <a:rPr lang="en-US" sz="2400" smtClean="0">
                <a:latin typeface="Georgia" pitchFamily="18" charset="0"/>
              </a:rPr>
              <a:t>;</a:t>
            </a:r>
          </a:p>
          <a:p>
            <a:r>
              <a:rPr lang="en-US" sz="2400" smtClean="0">
                <a:latin typeface="Georgia" pitchFamily="18" charset="0"/>
              </a:rPr>
              <a:t>(3) the </a:t>
            </a:r>
            <a:r>
              <a:rPr lang="en-US" sz="2400" smtClean="0">
                <a:solidFill>
                  <a:srgbClr val="0000FF"/>
                </a:solidFill>
                <a:latin typeface="Georgia" pitchFamily="18" charset="0"/>
              </a:rPr>
              <a:t>amount and substantiality of the portion used</a:t>
            </a:r>
            <a:r>
              <a:rPr lang="en-US" sz="2400" smtClean="0">
                <a:latin typeface="Georgia" pitchFamily="18" charset="0"/>
              </a:rPr>
              <a:t> in relation to the copyrighted work as a whole; and</a:t>
            </a:r>
          </a:p>
          <a:p>
            <a:r>
              <a:rPr lang="en-US" sz="2400" smtClean="0">
                <a:latin typeface="Georgia" pitchFamily="18" charset="0"/>
              </a:rPr>
              <a:t>(4) the </a:t>
            </a:r>
            <a:r>
              <a:rPr lang="en-US" sz="2400" smtClean="0">
                <a:solidFill>
                  <a:srgbClr val="0000FF"/>
                </a:solidFill>
                <a:latin typeface="Georgia" pitchFamily="18" charset="0"/>
              </a:rPr>
              <a:t>effect of the use upon the potential market</a:t>
            </a:r>
            <a:r>
              <a:rPr lang="en-US" sz="2400" smtClean="0">
                <a:latin typeface="Georgia" pitchFamily="18" charset="0"/>
              </a:rPr>
              <a:t> for or value of the copyrighted work.</a:t>
            </a:r>
          </a:p>
          <a:p>
            <a:endParaRPr lang="en-US" sz="2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10</a:t>
            </a:fld>
            <a:endParaRPr lang="en-US"/>
          </a:p>
        </p:txBody>
      </p:sp>
    </p:spTree>
    <p:extLst>
      <p:ext uri="{BB962C8B-B14F-4D97-AF65-F5344CB8AC3E}">
        <p14:creationId xmlns:p14="http://schemas.microsoft.com/office/powerpoint/2010/main" val="1674571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Copyright Process</a:t>
            </a:r>
          </a:p>
        </p:txBody>
      </p:sp>
      <p:sp>
        <p:nvSpPr>
          <p:cNvPr id="88069" name="Content Placeholder 2"/>
          <p:cNvSpPr>
            <a:spLocks noGrp="1"/>
          </p:cNvSpPr>
          <p:nvPr>
            <p:ph idx="4294967295"/>
          </p:nvPr>
        </p:nvSpPr>
        <p:spPr>
          <a:xfrm>
            <a:off x="495300" y="1273175"/>
            <a:ext cx="8229600" cy="4191000"/>
          </a:xfrm>
        </p:spPr>
        <p:txBody>
          <a:bodyPr/>
          <a:lstStyle/>
          <a:p>
            <a:pPr eaLnBrk="1" hangingPunct="1">
              <a:lnSpc>
                <a:spcPct val="90000"/>
              </a:lnSpc>
            </a:pPr>
            <a:r>
              <a:rPr lang="en-US" sz="2800" dirty="0" smtClean="0">
                <a:latin typeface="Georgia" pitchFamily="18" charset="0"/>
              </a:rPr>
              <a:t>File copyright application with Copyright Office - </a:t>
            </a:r>
            <a:r>
              <a:rPr lang="en-US" sz="2800" dirty="0" smtClean="0">
                <a:latin typeface="Georgia" pitchFamily="18" charset="0"/>
                <a:hlinkClick r:id="rId3"/>
              </a:rPr>
              <a:t>www.copyright.gov</a:t>
            </a:r>
            <a:r>
              <a:rPr lang="en-US" sz="2800" dirty="0" smtClean="0">
                <a:latin typeface="Georgia" pitchFamily="18" charset="0"/>
              </a:rPr>
              <a:t> – cost is $35 </a:t>
            </a:r>
            <a:r>
              <a:rPr lang="en-US" sz="2800" dirty="0">
                <a:latin typeface="Georgia" pitchFamily="18" charset="0"/>
              </a:rPr>
              <a:t>o</a:t>
            </a:r>
            <a:r>
              <a:rPr lang="en-US" sz="2800" dirty="0" smtClean="0">
                <a:latin typeface="Georgia" pitchFamily="18" charset="0"/>
              </a:rPr>
              <a:t>r $55</a:t>
            </a:r>
          </a:p>
          <a:p>
            <a:pPr lvl="1" eaLnBrk="1" hangingPunct="1">
              <a:lnSpc>
                <a:spcPct val="90000"/>
              </a:lnSpc>
            </a:pPr>
            <a:r>
              <a:rPr lang="en-US" sz="2400" dirty="0" smtClean="0">
                <a:latin typeface="Georgia" pitchFamily="18" charset="0"/>
              </a:rPr>
              <a:t>Most applications filed electronically</a:t>
            </a:r>
          </a:p>
          <a:p>
            <a:pPr lvl="1" eaLnBrk="1" hangingPunct="1">
              <a:lnSpc>
                <a:spcPct val="90000"/>
              </a:lnSpc>
            </a:pPr>
            <a:r>
              <a:rPr lang="en-US" sz="2400" dirty="0" smtClean="0">
                <a:latin typeface="Georgia" pitchFamily="18" charset="0"/>
              </a:rPr>
              <a:t>Just identify work and ownership</a:t>
            </a:r>
          </a:p>
          <a:p>
            <a:pPr lvl="1" eaLnBrk="1" hangingPunct="1">
              <a:lnSpc>
                <a:spcPct val="90000"/>
              </a:lnSpc>
            </a:pPr>
            <a:r>
              <a:rPr lang="en-US" sz="2400" dirty="0" smtClean="0">
                <a:latin typeface="Georgia" pitchFamily="18" charset="0"/>
              </a:rPr>
              <a:t>Upload digital copy</a:t>
            </a:r>
          </a:p>
          <a:p>
            <a:pPr lvl="1" eaLnBrk="1" hangingPunct="1">
              <a:lnSpc>
                <a:spcPct val="90000"/>
              </a:lnSpc>
            </a:pPr>
            <a:r>
              <a:rPr lang="en-US" sz="2400" dirty="0" smtClean="0">
                <a:latin typeface="Georgia" pitchFamily="18" charset="0"/>
              </a:rPr>
              <a:t>Registration of computer software is more complicated – seek legal assistance</a:t>
            </a:r>
          </a:p>
          <a:p>
            <a:pPr eaLnBrk="1" hangingPunct="1">
              <a:lnSpc>
                <a:spcPct val="90000"/>
              </a:lnSpc>
            </a:pPr>
            <a:r>
              <a:rPr lang="en-US" sz="2800" dirty="0" smtClean="0">
                <a:latin typeface="Georgia" pitchFamily="18" charset="0"/>
              </a:rPr>
              <a:t>No errors in form – certificate issues</a:t>
            </a:r>
          </a:p>
          <a:p>
            <a:pPr eaLnBrk="1" hangingPunct="1">
              <a:lnSpc>
                <a:spcPct val="90000"/>
              </a:lnSpc>
            </a:pPr>
            <a:r>
              <a:rPr lang="en-US" sz="2800" dirty="0" smtClean="0">
                <a:latin typeface="Georgia" pitchFamily="18" charset="0"/>
              </a:rPr>
              <a:t>Six months to receive copyright certificate</a:t>
            </a:r>
          </a:p>
          <a:p>
            <a:pPr lvl="1" eaLnBrk="1" hangingPunct="1">
              <a:lnSpc>
                <a:spcPct val="90000"/>
              </a:lnSpc>
            </a:pPr>
            <a:r>
              <a:rPr lang="en-US" sz="2400" dirty="0" smtClean="0">
                <a:latin typeface="Georgia" pitchFamily="18" charset="0"/>
              </a:rPr>
              <a:t>Special handling </a:t>
            </a:r>
            <a:r>
              <a:rPr lang="en-US" sz="2400" dirty="0">
                <a:latin typeface="Georgia" pitchFamily="18" charset="0"/>
              </a:rPr>
              <a:t>~</a:t>
            </a:r>
            <a:r>
              <a:rPr lang="en-US" sz="2400" dirty="0" smtClean="0">
                <a:latin typeface="Georgia" pitchFamily="18" charset="0"/>
              </a:rPr>
              <a:t>$800 &amp; 2-3 weeks</a:t>
            </a:r>
          </a:p>
          <a:p>
            <a:pPr lvl="1" eaLnBrk="1" hangingPunct="1">
              <a:lnSpc>
                <a:spcPct val="90000"/>
              </a:lnSpc>
            </a:pPr>
            <a:r>
              <a:rPr lang="en-US" sz="2400" dirty="0" smtClean="0">
                <a:latin typeface="Georgia" pitchFamily="18" charset="0"/>
              </a:rPr>
              <a:t>Link to presentation on how to e-file at JoeBarich.com</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11</a:t>
            </a:fld>
            <a:endParaRPr lang="en-US"/>
          </a:p>
        </p:txBody>
      </p:sp>
    </p:spTree>
    <p:extLst>
      <p:ext uri="{BB962C8B-B14F-4D97-AF65-F5344CB8AC3E}">
        <p14:creationId xmlns:p14="http://schemas.microsoft.com/office/powerpoint/2010/main" val="629027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Standard For Infringement</a:t>
            </a:r>
          </a:p>
        </p:txBody>
      </p:sp>
      <p:sp>
        <p:nvSpPr>
          <p:cNvPr id="90117" name="Content Placeholder 2"/>
          <p:cNvSpPr>
            <a:spLocks noGrp="1"/>
          </p:cNvSpPr>
          <p:nvPr>
            <p:ph idx="4294967295"/>
          </p:nvPr>
        </p:nvSpPr>
        <p:spPr>
          <a:xfrm>
            <a:off x="495300" y="1145754"/>
            <a:ext cx="8229600" cy="5067759"/>
          </a:xfrm>
        </p:spPr>
        <p:txBody>
          <a:bodyPr/>
          <a:lstStyle/>
          <a:p>
            <a:pPr eaLnBrk="1" hangingPunct="1">
              <a:spcBef>
                <a:spcPts val="0"/>
              </a:spcBef>
            </a:pPr>
            <a:r>
              <a:rPr lang="en-US" sz="2800" dirty="0" smtClean="0">
                <a:latin typeface="Georgia" pitchFamily="18" charset="0"/>
              </a:rPr>
              <a:t>Actual copying</a:t>
            </a:r>
          </a:p>
          <a:p>
            <a:pPr eaLnBrk="1" hangingPunct="1">
              <a:spcBef>
                <a:spcPts val="0"/>
              </a:spcBef>
            </a:pPr>
            <a:r>
              <a:rPr lang="en-US" sz="2800" dirty="0">
                <a:latin typeface="Georgia" pitchFamily="18" charset="0"/>
              </a:rPr>
              <a:t>S</a:t>
            </a:r>
            <a:r>
              <a:rPr lang="en-US" sz="2800" dirty="0" smtClean="0">
                <a:latin typeface="Georgia" pitchFamily="18" charset="0"/>
              </a:rPr>
              <a:t>ubstantial similarity</a:t>
            </a:r>
          </a:p>
          <a:p>
            <a:pPr lvl="1" eaLnBrk="1" hangingPunct="1">
              <a:spcBef>
                <a:spcPts val="0"/>
              </a:spcBef>
            </a:pPr>
            <a:r>
              <a:rPr lang="en-US" sz="2400" dirty="0" smtClean="0">
                <a:latin typeface="Georgia" pitchFamily="18" charset="0"/>
              </a:rPr>
              <a:t>Defendant </a:t>
            </a:r>
            <a:r>
              <a:rPr lang="en-US" sz="2400" dirty="0">
                <a:latin typeface="Georgia" pitchFamily="18" charset="0"/>
              </a:rPr>
              <a:t>had access to the </a:t>
            </a:r>
            <a:r>
              <a:rPr lang="en-US" sz="2400" dirty="0" smtClean="0">
                <a:latin typeface="Georgia" pitchFamily="18" charset="0"/>
              </a:rPr>
              <a:t>work (usually required)</a:t>
            </a:r>
          </a:p>
          <a:p>
            <a:pPr lvl="1" eaLnBrk="1" hangingPunct="1">
              <a:spcBef>
                <a:spcPts val="0"/>
              </a:spcBef>
            </a:pPr>
            <a:r>
              <a:rPr lang="en-US" sz="2400" dirty="0">
                <a:latin typeface="Georgia" pitchFamily="18" charset="0"/>
              </a:rPr>
              <a:t>D</a:t>
            </a:r>
            <a:r>
              <a:rPr lang="en-US" sz="2400" dirty="0" smtClean="0">
                <a:latin typeface="Georgia" pitchFamily="18" charset="0"/>
              </a:rPr>
              <a:t>egree </a:t>
            </a:r>
            <a:r>
              <a:rPr lang="en-US" sz="2400" dirty="0">
                <a:latin typeface="Georgia" pitchFamily="18" charset="0"/>
              </a:rPr>
              <a:t>of similarity between the two works is </a:t>
            </a:r>
            <a:r>
              <a:rPr lang="en-US" sz="2400" dirty="0" smtClean="0">
                <a:latin typeface="Georgia" pitchFamily="18" charset="0"/>
              </a:rPr>
              <a:t>such that </a:t>
            </a:r>
            <a:r>
              <a:rPr lang="en-US" sz="2400" dirty="0">
                <a:latin typeface="Georgia" pitchFamily="18" charset="0"/>
              </a:rPr>
              <a:t>the similarity could only have been caused by copying, and </a:t>
            </a:r>
            <a:r>
              <a:rPr lang="en-US" sz="2400" dirty="0" smtClean="0">
                <a:latin typeface="Georgia" pitchFamily="18" charset="0"/>
              </a:rPr>
              <a:t>not </a:t>
            </a:r>
            <a:r>
              <a:rPr lang="en-US" sz="2400" dirty="0">
                <a:latin typeface="Georgia" pitchFamily="18" charset="0"/>
              </a:rPr>
              <a:t>through </a:t>
            </a:r>
            <a:r>
              <a:rPr lang="en-US" sz="2400" dirty="0" smtClean="0">
                <a:latin typeface="Georgia" pitchFamily="18" charset="0"/>
              </a:rPr>
              <a:t>coincidence</a:t>
            </a:r>
            <a:r>
              <a:rPr lang="en-US" sz="2400" dirty="0">
                <a:latin typeface="Georgia" pitchFamily="18" charset="0"/>
              </a:rPr>
              <a:t>, independent creation, or a prior common </a:t>
            </a:r>
            <a:r>
              <a:rPr lang="en-US" sz="2400" dirty="0" smtClean="0">
                <a:latin typeface="Georgia" pitchFamily="18" charset="0"/>
              </a:rPr>
              <a:t>source</a:t>
            </a:r>
          </a:p>
          <a:p>
            <a:pPr lvl="1" eaLnBrk="1" hangingPunct="1">
              <a:spcBef>
                <a:spcPts val="0"/>
              </a:spcBef>
            </a:pPr>
            <a:r>
              <a:rPr lang="en-US" sz="2400" dirty="0" smtClean="0">
                <a:latin typeface="Georgia" pitchFamily="18" charset="0"/>
              </a:rPr>
              <a:t>A substantial portion of the work is similar</a:t>
            </a:r>
          </a:p>
          <a:p>
            <a:pPr eaLnBrk="1" hangingPunct="1">
              <a:spcBef>
                <a:spcPts val="0"/>
              </a:spcBef>
            </a:pPr>
            <a:r>
              <a:rPr lang="en-US" sz="2800" dirty="0" smtClean="0">
                <a:latin typeface="Georgia" pitchFamily="18" charset="0"/>
              </a:rPr>
              <a:t>Derivative Work</a:t>
            </a:r>
          </a:p>
          <a:p>
            <a:pPr lvl="1" eaLnBrk="1" hangingPunct="1">
              <a:spcBef>
                <a:spcPts val="0"/>
              </a:spcBef>
            </a:pPr>
            <a:r>
              <a:rPr lang="en-US" sz="2400" dirty="0" smtClean="0"/>
              <a:t>New work that uses </a:t>
            </a:r>
            <a:r>
              <a:rPr lang="en-US" sz="2400" dirty="0"/>
              <a:t>aspects of </a:t>
            </a:r>
            <a:r>
              <a:rPr lang="en-US" sz="2400" dirty="0" smtClean="0"/>
              <a:t>already ©-</a:t>
            </a:r>
            <a:r>
              <a:rPr lang="en-US" sz="2400" dirty="0" err="1" smtClean="0"/>
              <a:t>ed</a:t>
            </a:r>
            <a:r>
              <a:rPr lang="en-US" sz="2400" dirty="0" smtClean="0"/>
              <a:t> work</a:t>
            </a:r>
            <a:endParaRPr lang="en-US" sz="2400" dirty="0" smtClean="0">
              <a:latin typeface="Georgia" pitchFamily="18" charset="0"/>
            </a:endParaRPr>
          </a:p>
          <a:p>
            <a:pPr lvl="1" eaLnBrk="1" hangingPunct="1">
              <a:spcBef>
                <a:spcPts val="0"/>
              </a:spcBef>
            </a:pPr>
            <a:r>
              <a:rPr lang="en-US" sz="2400" dirty="0">
                <a:latin typeface="Georgia" pitchFamily="18" charset="0"/>
              </a:rPr>
              <a:t>Only </a:t>
            </a:r>
            <a:r>
              <a:rPr lang="en-US" sz="2400" dirty="0" smtClean="0">
                <a:latin typeface="Georgia" pitchFamily="18" charset="0"/>
              </a:rPr>
              <a:t>© owner can make, or authorize </a:t>
            </a:r>
            <a:r>
              <a:rPr lang="en-US" sz="2400" dirty="0">
                <a:latin typeface="Georgia" pitchFamily="18" charset="0"/>
              </a:rPr>
              <a:t>someone else to </a:t>
            </a:r>
            <a:r>
              <a:rPr lang="en-US" sz="2400" dirty="0" smtClean="0">
                <a:latin typeface="Georgia" pitchFamily="18" charset="0"/>
              </a:rPr>
              <a:t>make, </a:t>
            </a:r>
            <a:r>
              <a:rPr lang="en-US" sz="2400" dirty="0">
                <a:latin typeface="Georgia" pitchFamily="18" charset="0"/>
              </a:rPr>
              <a:t>an adaptation </a:t>
            </a:r>
            <a:r>
              <a:rPr lang="en-US" sz="2400" dirty="0" smtClean="0">
                <a:latin typeface="Georgia" pitchFamily="18" charset="0"/>
              </a:rPr>
              <a:t>of that work</a:t>
            </a:r>
          </a:p>
          <a:p>
            <a:pPr lvl="1" eaLnBrk="1" hangingPunct="1">
              <a:spcBef>
                <a:spcPts val="0"/>
              </a:spcBef>
            </a:pPr>
            <a:r>
              <a:rPr lang="en-US" sz="2400" dirty="0" smtClean="0">
                <a:latin typeface="Georgia" pitchFamily="18" charset="0"/>
              </a:rPr>
              <a:t>2</a:t>
            </a:r>
            <a:r>
              <a:rPr lang="en-US" sz="2400" baseline="30000" dirty="0" smtClean="0">
                <a:latin typeface="Georgia" pitchFamily="18" charset="0"/>
              </a:rPr>
              <a:t>nd</a:t>
            </a:r>
            <a:r>
              <a:rPr lang="en-US" sz="2400" dirty="0" smtClean="0">
                <a:latin typeface="Georgia" pitchFamily="18" charset="0"/>
              </a:rPr>
              <a:t> author </a:t>
            </a:r>
            <a:r>
              <a:rPr lang="en-US" sz="2400" dirty="0">
                <a:latin typeface="Georgia" pitchFamily="18" charset="0"/>
              </a:rPr>
              <a:t>c</a:t>
            </a:r>
            <a:r>
              <a:rPr lang="en-US" sz="2400" dirty="0" smtClean="0">
                <a:latin typeface="Georgia" pitchFamily="18" charset="0"/>
              </a:rPr>
              <a:t>an get a © in new material in new work</a:t>
            </a:r>
          </a:p>
          <a:p>
            <a:pPr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12</a:t>
            </a:fld>
            <a:endParaRPr lang="en-US"/>
          </a:p>
        </p:txBody>
      </p:sp>
    </p:spTree>
    <p:extLst>
      <p:ext uri="{BB962C8B-B14F-4D97-AF65-F5344CB8AC3E}">
        <p14:creationId xmlns:p14="http://schemas.microsoft.com/office/powerpoint/2010/main" val="202760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Infringement Remedies</a:t>
            </a:r>
          </a:p>
        </p:txBody>
      </p:sp>
      <p:sp>
        <p:nvSpPr>
          <p:cNvPr id="90117" name="Content Placeholder 2"/>
          <p:cNvSpPr>
            <a:spLocks noGrp="1"/>
          </p:cNvSpPr>
          <p:nvPr>
            <p:ph idx="4294967295"/>
          </p:nvPr>
        </p:nvSpPr>
        <p:spPr>
          <a:xfrm>
            <a:off x="495300" y="1273175"/>
            <a:ext cx="8229600" cy="4191000"/>
          </a:xfrm>
        </p:spPr>
        <p:txBody>
          <a:bodyPr/>
          <a:lstStyle/>
          <a:p>
            <a:pPr eaLnBrk="1" hangingPunct="1">
              <a:spcBef>
                <a:spcPts val="0"/>
              </a:spcBef>
            </a:pPr>
            <a:r>
              <a:rPr lang="en-US" sz="2800" dirty="0" smtClean="0">
                <a:latin typeface="Georgia" pitchFamily="18" charset="0"/>
              </a:rPr>
              <a:t>What can you get if someone is infringing your copyright?</a:t>
            </a:r>
          </a:p>
          <a:p>
            <a:pPr eaLnBrk="1" hangingPunct="1">
              <a:spcBef>
                <a:spcPts val="0"/>
              </a:spcBef>
            </a:pPr>
            <a:r>
              <a:rPr lang="en-US" sz="2800" dirty="0" smtClean="0">
                <a:latin typeface="Georgia" pitchFamily="18" charset="0"/>
              </a:rPr>
              <a:t>§ 502 - Injunction</a:t>
            </a:r>
          </a:p>
          <a:p>
            <a:pPr>
              <a:spcBef>
                <a:spcPts val="0"/>
              </a:spcBef>
            </a:pPr>
            <a:r>
              <a:rPr lang="en-US" sz="2800" dirty="0" smtClean="0">
                <a:latin typeface="Georgia" pitchFamily="18" charset="0"/>
              </a:rPr>
              <a:t>§ 503 - Impounding and disposition of infringing articles</a:t>
            </a:r>
          </a:p>
          <a:p>
            <a:pPr>
              <a:spcBef>
                <a:spcPts val="0"/>
              </a:spcBef>
            </a:pPr>
            <a:r>
              <a:rPr lang="en-US" sz="2800" dirty="0" smtClean="0">
                <a:latin typeface="Georgia" pitchFamily="18" charset="0"/>
              </a:rPr>
              <a:t>§ 505 -  Costs and attorney’s fees</a:t>
            </a:r>
          </a:p>
          <a:p>
            <a:pPr>
              <a:spcBef>
                <a:spcPts val="0"/>
              </a:spcBef>
            </a:pPr>
            <a:r>
              <a:rPr lang="en-US" sz="2800" dirty="0" smtClean="0">
                <a:latin typeface="Georgia" pitchFamily="18" charset="0"/>
              </a:rPr>
              <a:t>Damages – Actual or statutory</a:t>
            </a:r>
          </a:p>
          <a:p>
            <a:pPr lvl="1" eaLnBrk="1" hangingPunct="1">
              <a:spcBef>
                <a:spcPts val="0"/>
              </a:spcBef>
            </a:pPr>
            <a:r>
              <a:rPr lang="en-US" sz="2400" dirty="0" smtClean="0">
                <a:latin typeface="Georgia" pitchFamily="18" charset="0"/>
              </a:rPr>
              <a:t>Applies for all of: actual copying, substantial similarity, and unauthorized derivative works</a:t>
            </a:r>
            <a:endParaRPr lang="en-US" sz="2400"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13</a:t>
            </a:fld>
            <a:endParaRPr lang="en-US"/>
          </a:p>
        </p:txBody>
      </p:sp>
    </p:spTree>
    <p:extLst>
      <p:ext uri="{BB962C8B-B14F-4D97-AF65-F5344CB8AC3E}">
        <p14:creationId xmlns:p14="http://schemas.microsoft.com/office/powerpoint/2010/main" val="1330464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502</a:t>
            </a:r>
            <a:r>
              <a:rPr lang="en-US" b="1" smtClean="0">
                <a:latin typeface="Georgia" pitchFamily="18" charset="0"/>
              </a:rPr>
              <a:t> </a:t>
            </a:r>
            <a:r>
              <a:rPr lang="en-US" smtClean="0">
                <a:latin typeface="Georgia" pitchFamily="18" charset="0"/>
              </a:rPr>
              <a:t>Damages and Profits</a:t>
            </a:r>
          </a:p>
        </p:txBody>
      </p:sp>
      <p:sp>
        <p:nvSpPr>
          <p:cNvPr id="92165" name="Content Placeholder 2"/>
          <p:cNvSpPr>
            <a:spLocks noGrp="1"/>
          </p:cNvSpPr>
          <p:nvPr>
            <p:ph idx="4294967295"/>
          </p:nvPr>
        </p:nvSpPr>
        <p:spPr>
          <a:xfrm>
            <a:off x="495300" y="1273175"/>
            <a:ext cx="8229600" cy="4841186"/>
          </a:xfrm>
        </p:spPr>
        <p:txBody>
          <a:bodyPr/>
          <a:lstStyle/>
          <a:p>
            <a:r>
              <a:rPr lang="en-US" sz="2800" dirty="0" smtClean="0">
                <a:latin typeface="Georgia" pitchFamily="18" charset="0"/>
              </a:rPr>
              <a:t>(b) Actual Damages and Profits.—The copyright owner is entitled to recover the </a:t>
            </a:r>
            <a:r>
              <a:rPr lang="en-US" sz="2800" u="sng" dirty="0" smtClean="0">
                <a:solidFill>
                  <a:srgbClr val="0000FF"/>
                </a:solidFill>
                <a:latin typeface="Georgia" pitchFamily="18" charset="0"/>
              </a:rPr>
              <a:t>actual damages</a:t>
            </a:r>
            <a:r>
              <a:rPr lang="en-US" sz="2800" dirty="0" smtClean="0">
                <a:solidFill>
                  <a:srgbClr val="0000FF"/>
                </a:solidFill>
                <a:latin typeface="Georgia" pitchFamily="18" charset="0"/>
              </a:rPr>
              <a:t> suffered by him or her as a result of the infringement</a:t>
            </a:r>
            <a:r>
              <a:rPr lang="en-US" sz="2800" dirty="0" smtClean="0">
                <a:latin typeface="Georgia" pitchFamily="18" charset="0"/>
              </a:rPr>
              <a:t>, </a:t>
            </a:r>
            <a:r>
              <a:rPr lang="en-US" sz="2800" dirty="0" smtClean="0">
                <a:solidFill>
                  <a:srgbClr val="FF0066"/>
                </a:solidFill>
                <a:latin typeface="Georgia" pitchFamily="18" charset="0"/>
              </a:rPr>
              <a:t>and</a:t>
            </a:r>
            <a:r>
              <a:rPr lang="en-US" sz="2800" dirty="0" smtClean="0">
                <a:latin typeface="Georgia" pitchFamily="18" charset="0"/>
              </a:rPr>
              <a:t> </a:t>
            </a:r>
            <a:r>
              <a:rPr lang="en-US" sz="2800" u="sng" dirty="0" smtClean="0">
                <a:solidFill>
                  <a:srgbClr val="0000FF"/>
                </a:solidFill>
                <a:latin typeface="Georgia" pitchFamily="18" charset="0"/>
              </a:rPr>
              <a:t>any profits of the infringer</a:t>
            </a:r>
            <a:r>
              <a:rPr lang="en-US" sz="2800" dirty="0" smtClean="0">
                <a:latin typeface="Georgia" pitchFamily="18" charset="0"/>
              </a:rPr>
              <a:t> that are attributable to the infringement and are </a:t>
            </a:r>
            <a:r>
              <a:rPr lang="en-US" sz="2800" dirty="0" smtClean="0">
                <a:solidFill>
                  <a:srgbClr val="0000FF"/>
                </a:solidFill>
                <a:latin typeface="Georgia" pitchFamily="18" charset="0"/>
              </a:rPr>
              <a:t>not taken into account in computing the actual damages</a:t>
            </a:r>
            <a:r>
              <a:rPr lang="en-US" sz="2800" dirty="0" smtClean="0">
                <a:latin typeface="Georgia" pitchFamily="18" charset="0"/>
              </a:rPr>
              <a:t>.</a:t>
            </a:r>
          </a:p>
          <a:p>
            <a:pPr lvl="1"/>
            <a:r>
              <a:rPr lang="en-US" sz="2400" dirty="0" smtClean="0">
                <a:latin typeface="Georgia" pitchFamily="18" charset="0"/>
              </a:rPr>
              <a:t>You get the </a:t>
            </a:r>
            <a:r>
              <a:rPr lang="en-US" sz="2400" u="sng" dirty="0" smtClean="0">
                <a:latin typeface="Georgia" pitchFamily="18" charset="0"/>
              </a:rPr>
              <a:t>greater</a:t>
            </a:r>
            <a:r>
              <a:rPr lang="en-US" sz="2400" dirty="0" smtClean="0">
                <a:latin typeface="Georgia" pitchFamily="18" charset="0"/>
              </a:rPr>
              <a:t> of your damages or the infringer’s profits</a:t>
            </a:r>
          </a:p>
          <a:p>
            <a:pPr lvl="1"/>
            <a:r>
              <a:rPr lang="en-US" sz="2400" dirty="0" smtClean="0">
                <a:latin typeface="Georgia" pitchFamily="18" charset="0"/>
              </a:rPr>
              <a:t>If infringement took place before your © was registered, this is all you can get</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14</a:t>
            </a:fld>
            <a:endParaRPr lang="en-US"/>
          </a:p>
        </p:txBody>
      </p:sp>
    </p:spTree>
    <p:extLst>
      <p:ext uri="{BB962C8B-B14F-4D97-AF65-F5344CB8AC3E}">
        <p14:creationId xmlns:p14="http://schemas.microsoft.com/office/powerpoint/2010/main" val="3027195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502 (C) Statutory Damages</a:t>
            </a:r>
          </a:p>
        </p:txBody>
      </p:sp>
      <p:sp>
        <p:nvSpPr>
          <p:cNvPr id="94213" name="Content Placeholder 2"/>
          <p:cNvSpPr>
            <a:spLocks noGrp="1"/>
          </p:cNvSpPr>
          <p:nvPr>
            <p:ph idx="4294967295"/>
          </p:nvPr>
        </p:nvSpPr>
        <p:spPr>
          <a:xfrm>
            <a:off x="495300" y="1273174"/>
            <a:ext cx="8229600" cy="4852203"/>
          </a:xfrm>
        </p:spPr>
        <p:txBody>
          <a:bodyPr/>
          <a:lstStyle/>
          <a:p>
            <a:r>
              <a:rPr lang="en-US" sz="2800" dirty="0" smtClean="0">
                <a:latin typeface="Georgia" pitchFamily="18" charset="0"/>
              </a:rPr>
              <a:t>(1) The copyright owner </a:t>
            </a:r>
            <a:r>
              <a:rPr lang="en-US" sz="2800" dirty="0" smtClean="0">
                <a:solidFill>
                  <a:srgbClr val="0000FF"/>
                </a:solidFill>
                <a:latin typeface="Georgia" pitchFamily="18" charset="0"/>
              </a:rPr>
              <a:t>may elect</a:t>
            </a:r>
            <a:r>
              <a:rPr lang="en-US" sz="2800" dirty="0" smtClean="0">
                <a:latin typeface="Georgia" pitchFamily="18" charset="0"/>
              </a:rPr>
              <a:t>, at any time before final judgment is rendered, to recover, </a:t>
            </a:r>
            <a:r>
              <a:rPr lang="en-US" sz="2800" dirty="0" smtClean="0">
                <a:solidFill>
                  <a:srgbClr val="0000FF"/>
                </a:solidFill>
                <a:latin typeface="Georgia" pitchFamily="18" charset="0"/>
              </a:rPr>
              <a:t>instead of actual damages and profits</a:t>
            </a:r>
            <a:r>
              <a:rPr lang="en-US" sz="2800" dirty="0" smtClean="0">
                <a:latin typeface="Georgia" pitchFamily="18" charset="0"/>
              </a:rPr>
              <a:t>, an award of statutory damages for all infringements … in a sum of </a:t>
            </a:r>
            <a:r>
              <a:rPr lang="en-US" sz="2800" dirty="0" smtClean="0">
                <a:solidFill>
                  <a:srgbClr val="0000FF"/>
                </a:solidFill>
                <a:latin typeface="Georgia" pitchFamily="18" charset="0"/>
              </a:rPr>
              <a:t>not less than $750 or more than $30,000</a:t>
            </a:r>
            <a:r>
              <a:rPr lang="en-US" sz="2800" dirty="0" smtClean="0">
                <a:latin typeface="Georgia" pitchFamily="18" charset="0"/>
              </a:rPr>
              <a:t> as the court considers just. </a:t>
            </a:r>
          </a:p>
          <a:p>
            <a:pPr lvl="1"/>
            <a:r>
              <a:rPr lang="en-US" dirty="0" smtClean="0">
                <a:latin typeface="Georgia" pitchFamily="18" charset="0"/>
              </a:rPr>
              <a:t>Up to $30K for each song infringed, regardless of number of times</a:t>
            </a:r>
          </a:p>
          <a:p>
            <a:pPr lvl="1"/>
            <a:r>
              <a:rPr lang="en-US" dirty="0" smtClean="0">
                <a:latin typeface="Georgia" pitchFamily="18" charset="0"/>
              </a:rPr>
              <a:t>May be greater or lesser than actual damages amount, but don’t need to prove amount</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15</a:t>
            </a:fld>
            <a:endParaRPr lang="en-US"/>
          </a:p>
        </p:txBody>
      </p:sp>
    </p:spTree>
    <p:extLst>
      <p:ext uri="{BB962C8B-B14F-4D97-AF65-F5344CB8AC3E}">
        <p14:creationId xmlns:p14="http://schemas.microsoft.com/office/powerpoint/2010/main" val="4192933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Willful Statutory Damages</a:t>
            </a:r>
          </a:p>
        </p:txBody>
      </p:sp>
      <p:sp>
        <p:nvSpPr>
          <p:cNvPr id="96261" name="Content Placeholder 2"/>
          <p:cNvSpPr>
            <a:spLocks noGrp="1"/>
          </p:cNvSpPr>
          <p:nvPr>
            <p:ph idx="4294967295"/>
          </p:nvPr>
        </p:nvSpPr>
        <p:spPr>
          <a:xfrm>
            <a:off x="495300" y="1273175"/>
            <a:ext cx="8229600" cy="4191000"/>
          </a:xfrm>
        </p:spPr>
        <p:txBody>
          <a:bodyPr/>
          <a:lstStyle/>
          <a:p>
            <a:r>
              <a:rPr lang="en-US" sz="2800" dirty="0" smtClean="0">
                <a:latin typeface="Georgia" pitchFamily="18" charset="0"/>
              </a:rPr>
              <a:t>(2) In a case where the copyright owner sustains the burden of proving, and the court finds, that </a:t>
            </a:r>
            <a:r>
              <a:rPr lang="en-US" sz="2800" dirty="0" smtClean="0">
                <a:solidFill>
                  <a:srgbClr val="0000FF"/>
                </a:solidFill>
                <a:latin typeface="Georgia" pitchFamily="18" charset="0"/>
              </a:rPr>
              <a:t>infringement was committed willfully</a:t>
            </a:r>
            <a:r>
              <a:rPr lang="en-US" sz="2800" dirty="0" smtClean="0">
                <a:latin typeface="Georgia" pitchFamily="18" charset="0"/>
              </a:rPr>
              <a:t>, the court in its discretion may increase the award of statutory damages to a sum of </a:t>
            </a:r>
            <a:r>
              <a:rPr lang="en-US" sz="2800" dirty="0" smtClean="0">
                <a:solidFill>
                  <a:srgbClr val="0000FF"/>
                </a:solidFill>
                <a:latin typeface="Georgia" pitchFamily="18" charset="0"/>
              </a:rPr>
              <a:t>not more than $150,000. </a:t>
            </a:r>
          </a:p>
          <a:p>
            <a:pPr marL="742950" lvl="2" indent="-342900"/>
            <a:r>
              <a:rPr lang="en-US" dirty="0">
                <a:latin typeface="Georgia" pitchFamily="18" charset="0"/>
              </a:rPr>
              <a:t>Up to </a:t>
            </a:r>
            <a:r>
              <a:rPr lang="en-US" dirty="0" smtClean="0">
                <a:latin typeface="Georgia" pitchFamily="18" charset="0"/>
              </a:rPr>
              <a:t>$150K </a:t>
            </a:r>
            <a:r>
              <a:rPr lang="en-US" dirty="0">
                <a:latin typeface="Georgia" pitchFamily="18" charset="0"/>
              </a:rPr>
              <a:t>for each song infringed, regardless of number of times</a:t>
            </a:r>
          </a:p>
          <a:p>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16</a:t>
            </a:fld>
            <a:endParaRPr lang="en-US"/>
          </a:p>
        </p:txBody>
      </p:sp>
    </p:spTree>
    <p:extLst>
      <p:ext uri="{BB962C8B-B14F-4D97-AF65-F5344CB8AC3E}">
        <p14:creationId xmlns:p14="http://schemas.microsoft.com/office/powerpoint/2010/main" val="3449847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Damages If Not Aware</a:t>
            </a:r>
          </a:p>
        </p:txBody>
      </p:sp>
      <p:sp>
        <p:nvSpPr>
          <p:cNvPr id="98309" name="Content Placeholder 2"/>
          <p:cNvSpPr>
            <a:spLocks noGrp="1"/>
          </p:cNvSpPr>
          <p:nvPr>
            <p:ph idx="4294967295"/>
          </p:nvPr>
        </p:nvSpPr>
        <p:spPr>
          <a:xfrm>
            <a:off x="495300" y="1273175"/>
            <a:ext cx="8229600" cy="4863220"/>
          </a:xfrm>
        </p:spPr>
        <p:txBody>
          <a:bodyPr/>
          <a:lstStyle/>
          <a:p>
            <a:r>
              <a:rPr lang="en-US" sz="2800" dirty="0" smtClean="0">
                <a:latin typeface="Georgia" pitchFamily="18" charset="0"/>
              </a:rPr>
              <a:t>In a case where the </a:t>
            </a:r>
            <a:r>
              <a:rPr lang="en-US" sz="2800" u="sng" dirty="0" smtClean="0">
                <a:latin typeface="Georgia" pitchFamily="18" charset="0"/>
              </a:rPr>
              <a:t>infringer</a:t>
            </a:r>
            <a:r>
              <a:rPr lang="en-US" sz="2800" dirty="0" smtClean="0">
                <a:latin typeface="Georgia" pitchFamily="18" charset="0"/>
              </a:rPr>
              <a:t> sustains the burden of proving, and the court finds, that such </a:t>
            </a:r>
            <a:r>
              <a:rPr lang="en-US" sz="2800" dirty="0" smtClean="0">
                <a:solidFill>
                  <a:srgbClr val="0000FF"/>
                </a:solidFill>
                <a:latin typeface="Georgia" pitchFamily="18" charset="0"/>
              </a:rPr>
              <a:t>infringer was not aware</a:t>
            </a:r>
            <a:r>
              <a:rPr lang="en-US" sz="2800" dirty="0" smtClean="0">
                <a:latin typeface="Georgia" pitchFamily="18" charset="0"/>
              </a:rPr>
              <a:t> and </a:t>
            </a:r>
            <a:r>
              <a:rPr lang="en-US" sz="2800" dirty="0" smtClean="0">
                <a:solidFill>
                  <a:srgbClr val="FF0066"/>
                </a:solidFill>
                <a:latin typeface="Georgia" pitchFamily="18" charset="0"/>
              </a:rPr>
              <a:t>had no reason to believe that his or her acts constituted an infringement of copyright</a:t>
            </a:r>
            <a:r>
              <a:rPr lang="en-US" sz="2800" dirty="0" smtClean="0">
                <a:latin typeface="Georgia" pitchFamily="18" charset="0"/>
              </a:rPr>
              <a:t>, the court in its discretion may reduce the award of statutory damages to a sum of </a:t>
            </a:r>
            <a:r>
              <a:rPr lang="en-US" sz="2800" dirty="0" smtClean="0">
                <a:solidFill>
                  <a:srgbClr val="0000FF"/>
                </a:solidFill>
                <a:latin typeface="Georgia" pitchFamily="18" charset="0"/>
              </a:rPr>
              <a:t>not less than $200.</a:t>
            </a:r>
          </a:p>
          <a:p>
            <a:pPr marL="342900" lvl="2" indent="-342900"/>
            <a:r>
              <a:rPr lang="en-US" dirty="0" smtClean="0">
                <a:latin typeface="Georgia" pitchFamily="18" charset="0"/>
              </a:rPr>
              <a:t>At least $200 </a:t>
            </a:r>
            <a:r>
              <a:rPr lang="en-US" dirty="0">
                <a:latin typeface="Georgia" pitchFamily="18" charset="0"/>
              </a:rPr>
              <a:t>for each song infringed, regardless of number of times</a:t>
            </a:r>
          </a:p>
          <a:p>
            <a:r>
              <a:rPr lang="en-US" sz="2400" dirty="0" smtClean="0">
                <a:latin typeface="Georgia" pitchFamily="18" charset="0"/>
              </a:rPr>
              <a:t>Good reason to mark with © - defeats claim of lack of knowledge</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17</a:t>
            </a:fld>
            <a:endParaRPr lang="en-US"/>
          </a:p>
        </p:txBody>
      </p:sp>
    </p:spTree>
    <p:extLst>
      <p:ext uri="{BB962C8B-B14F-4D97-AF65-F5344CB8AC3E}">
        <p14:creationId xmlns:p14="http://schemas.microsoft.com/office/powerpoint/2010/main" val="790240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506 · Criminal Infringement</a:t>
            </a:r>
          </a:p>
        </p:txBody>
      </p:sp>
      <p:sp>
        <p:nvSpPr>
          <p:cNvPr id="100357" name="Content Placeholder 2"/>
          <p:cNvSpPr>
            <a:spLocks noGrp="1"/>
          </p:cNvSpPr>
          <p:nvPr>
            <p:ph idx="4294967295"/>
          </p:nvPr>
        </p:nvSpPr>
        <p:spPr>
          <a:xfrm>
            <a:off x="495300" y="1273174"/>
            <a:ext cx="8229600" cy="4797119"/>
          </a:xfrm>
        </p:spPr>
        <p:txBody>
          <a:bodyPr/>
          <a:lstStyle/>
          <a:p>
            <a:r>
              <a:rPr lang="en-US" sz="2800" dirty="0" smtClean="0">
                <a:latin typeface="Georgia" pitchFamily="18" charset="0"/>
              </a:rPr>
              <a:t>(a)(1) In general.—Any person who willfully infringes a copyright shall be punished if the infringement was committed - </a:t>
            </a:r>
          </a:p>
          <a:p>
            <a:r>
              <a:rPr lang="en-US" sz="2800" dirty="0" smtClean="0">
                <a:latin typeface="Georgia" pitchFamily="18" charset="0"/>
              </a:rPr>
              <a:t>(A) for purposes of commercial advantage or private financial gain;</a:t>
            </a:r>
          </a:p>
          <a:p>
            <a:r>
              <a:rPr lang="en-US" sz="2800" dirty="0" smtClean="0">
                <a:latin typeface="Georgia" pitchFamily="18" charset="0"/>
              </a:rPr>
              <a:t>(B) by the reproduction or distribution, including by electronic means, during any 180-day period, of </a:t>
            </a:r>
            <a:r>
              <a:rPr lang="en-US" sz="2800" dirty="0" smtClean="0">
                <a:solidFill>
                  <a:srgbClr val="FF0066"/>
                </a:solidFill>
                <a:latin typeface="Georgia" pitchFamily="18" charset="0"/>
              </a:rPr>
              <a:t>1</a:t>
            </a:r>
            <a:r>
              <a:rPr lang="en-US" sz="2800" dirty="0" smtClean="0">
                <a:latin typeface="Georgia" pitchFamily="18" charset="0"/>
              </a:rPr>
              <a:t> or more copies or </a:t>
            </a:r>
            <a:r>
              <a:rPr lang="en-US" sz="2800" dirty="0" err="1" smtClean="0">
                <a:latin typeface="Georgia" pitchFamily="18" charset="0"/>
              </a:rPr>
              <a:t>phonorecords</a:t>
            </a:r>
            <a:r>
              <a:rPr lang="en-US" sz="2800" dirty="0" smtClean="0">
                <a:latin typeface="Georgia" pitchFamily="18" charset="0"/>
              </a:rPr>
              <a:t> of 1 or more copyrighted works, which have a </a:t>
            </a:r>
            <a:r>
              <a:rPr lang="en-US" sz="2800" dirty="0" smtClean="0">
                <a:solidFill>
                  <a:srgbClr val="FF0066"/>
                </a:solidFill>
                <a:latin typeface="Georgia" pitchFamily="18" charset="0"/>
              </a:rPr>
              <a:t>total retail value of more than $1,000</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18</a:t>
            </a:fld>
            <a:endParaRPr lang="en-US"/>
          </a:p>
        </p:txBody>
      </p:sp>
    </p:spTree>
    <p:extLst>
      <p:ext uri="{BB962C8B-B14F-4D97-AF65-F5344CB8AC3E}">
        <p14:creationId xmlns:p14="http://schemas.microsoft.com/office/powerpoint/2010/main" val="4146208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Title 1"/>
          <p:cNvSpPr>
            <a:spLocks noGrp="1"/>
          </p:cNvSpPr>
          <p:nvPr>
            <p:ph type="title" idx="4294967295"/>
          </p:nvPr>
        </p:nvSpPr>
        <p:spPr>
          <a:xfrm>
            <a:off x="444500" y="207963"/>
            <a:ext cx="8229600" cy="862012"/>
          </a:xfrm>
        </p:spPr>
        <p:txBody>
          <a:bodyPr/>
          <a:lstStyle/>
          <a:p>
            <a:pPr eaLnBrk="1" hangingPunct="1"/>
            <a:r>
              <a:rPr lang="en-US" smtClean="0">
                <a:latin typeface="Georgia" pitchFamily="18" charset="0"/>
              </a:rPr>
              <a:t>Ouch!</a:t>
            </a:r>
          </a:p>
        </p:txBody>
      </p:sp>
      <p:sp>
        <p:nvSpPr>
          <p:cNvPr id="102405" name="Content Placeholder 2"/>
          <p:cNvSpPr>
            <a:spLocks noGrp="1"/>
          </p:cNvSpPr>
          <p:nvPr>
            <p:ph idx="4294967295"/>
          </p:nvPr>
        </p:nvSpPr>
        <p:spPr>
          <a:xfrm>
            <a:off x="482600" y="911225"/>
            <a:ext cx="8229600" cy="4191000"/>
          </a:xfrm>
        </p:spPr>
        <p:txBody>
          <a:bodyPr/>
          <a:lstStyle/>
          <a:p>
            <a:r>
              <a:rPr lang="en-US" sz="2400" dirty="0" smtClean="0">
                <a:latin typeface="Georgia" pitchFamily="18" charset="0"/>
              </a:rPr>
              <a:t>(1) </a:t>
            </a:r>
            <a:r>
              <a:rPr lang="en-US" sz="2400" dirty="0" smtClean="0">
                <a:solidFill>
                  <a:srgbClr val="0000FF"/>
                </a:solidFill>
                <a:latin typeface="Georgia" pitchFamily="18" charset="0"/>
              </a:rPr>
              <a:t>shall be imprisoned not more than 5 years</a:t>
            </a:r>
            <a:r>
              <a:rPr lang="en-US" sz="2400" dirty="0" smtClean="0">
                <a:latin typeface="Georgia" pitchFamily="18" charset="0"/>
              </a:rPr>
              <a:t>, or fined in the amount set forth in this title, or both, if the offense consists of the reproduction or distribution, including by electronic means, during any 180-day period, of at least 10 copies or </a:t>
            </a:r>
            <a:r>
              <a:rPr lang="en-US" sz="2400" dirty="0" err="1" smtClean="0">
                <a:latin typeface="Georgia" pitchFamily="18" charset="0"/>
              </a:rPr>
              <a:t>phonorecords</a:t>
            </a:r>
            <a:r>
              <a:rPr lang="en-US" sz="2400" dirty="0" smtClean="0">
                <a:latin typeface="Georgia" pitchFamily="18" charset="0"/>
              </a:rPr>
              <a:t>, of</a:t>
            </a:r>
            <a:r>
              <a:rPr lang="en-US" sz="2400" dirty="0" smtClean="0">
                <a:solidFill>
                  <a:srgbClr val="FF0066"/>
                </a:solidFill>
                <a:latin typeface="Georgia" pitchFamily="18" charset="0"/>
              </a:rPr>
              <a:t> 1</a:t>
            </a:r>
            <a:r>
              <a:rPr lang="en-US" sz="2400" dirty="0" smtClean="0">
                <a:latin typeface="Georgia" pitchFamily="18" charset="0"/>
              </a:rPr>
              <a:t> or more copyrighted works, which have a </a:t>
            </a:r>
            <a:r>
              <a:rPr lang="en-US" sz="2400" dirty="0" smtClean="0">
                <a:solidFill>
                  <a:srgbClr val="FF0066"/>
                </a:solidFill>
                <a:latin typeface="Georgia" pitchFamily="18" charset="0"/>
              </a:rPr>
              <a:t>total retail value of more than $2,500; </a:t>
            </a:r>
          </a:p>
          <a:p>
            <a:r>
              <a:rPr lang="en-US" sz="2400" dirty="0" smtClean="0">
                <a:latin typeface="Georgia" pitchFamily="18" charset="0"/>
              </a:rPr>
              <a:t>(2) </a:t>
            </a:r>
            <a:r>
              <a:rPr lang="en-US" sz="2400" dirty="0" smtClean="0">
                <a:solidFill>
                  <a:srgbClr val="0000FF"/>
                </a:solidFill>
                <a:latin typeface="Georgia" pitchFamily="18" charset="0"/>
              </a:rPr>
              <a:t>shall be imprisoned not more than 10 years</a:t>
            </a:r>
            <a:r>
              <a:rPr lang="en-US" sz="2400" dirty="0" smtClean="0">
                <a:latin typeface="Georgia" pitchFamily="18" charset="0"/>
              </a:rPr>
              <a:t>, or fined in the amount set forth in this title, or both, if the offense is a felony and is a second or subsequent offense under subsection (a); and</a:t>
            </a:r>
          </a:p>
          <a:p>
            <a:r>
              <a:rPr lang="en-US" sz="2400" dirty="0" smtClean="0">
                <a:latin typeface="Georgia" pitchFamily="18" charset="0"/>
              </a:rPr>
              <a:t>(3) </a:t>
            </a:r>
            <a:r>
              <a:rPr lang="en-US" sz="2400" dirty="0" smtClean="0">
                <a:solidFill>
                  <a:srgbClr val="0000FF"/>
                </a:solidFill>
                <a:latin typeface="Georgia" pitchFamily="18" charset="0"/>
              </a:rPr>
              <a:t>shall be imprisoned not more than 1 year</a:t>
            </a:r>
            <a:r>
              <a:rPr lang="en-US" sz="2400" dirty="0" smtClean="0">
                <a:latin typeface="Georgia" pitchFamily="18" charset="0"/>
              </a:rPr>
              <a:t>, or fined in the amount set forth in this title, or both, in any other case. </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19</a:t>
            </a:fld>
            <a:endParaRPr lang="en-US"/>
          </a:p>
        </p:txBody>
      </p:sp>
    </p:spTree>
    <p:extLst>
      <p:ext uri="{BB962C8B-B14F-4D97-AF65-F5344CB8AC3E}">
        <p14:creationId xmlns:p14="http://schemas.microsoft.com/office/powerpoint/2010/main" val="2442111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idx="4294967295"/>
          </p:nvPr>
        </p:nvSpPr>
        <p:spPr>
          <a:xfrm>
            <a:off x="444500" y="207963"/>
            <a:ext cx="8229600" cy="805589"/>
          </a:xfrm>
        </p:spPr>
        <p:txBody>
          <a:bodyPr/>
          <a:lstStyle/>
          <a:p>
            <a:pPr eaLnBrk="1" hangingPunct="1"/>
            <a:r>
              <a:rPr lang="en-US" dirty="0" smtClean="0">
                <a:latin typeface="Georgia" pitchFamily="18" charset="0"/>
              </a:rPr>
              <a:t>Reminders</a:t>
            </a:r>
          </a:p>
        </p:txBody>
      </p:sp>
      <p:sp>
        <p:nvSpPr>
          <p:cNvPr id="16388" name="Content Placeholder 2"/>
          <p:cNvSpPr>
            <a:spLocks noGrp="1"/>
          </p:cNvSpPr>
          <p:nvPr>
            <p:ph idx="4294967295"/>
          </p:nvPr>
        </p:nvSpPr>
        <p:spPr>
          <a:xfrm>
            <a:off x="457200" y="1057620"/>
            <a:ext cx="8229600" cy="5144876"/>
          </a:xfrm>
        </p:spPr>
        <p:txBody>
          <a:bodyPr/>
          <a:lstStyle/>
          <a:p>
            <a:pPr eaLnBrk="1" hangingPunct="1">
              <a:lnSpc>
                <a:spcPct val="80000"/>
              </a:lnSpc>
            </a:pPr>
            <a:r>
              <a:rPr lang="en-US" dirty="0" smtClean="0">
                <a:latin typeface="Georgia" pitchFamily="18" charset="0"/>
              </a:rPr>
              <a:t>Today</a:t>
            </a:r>
          </a:p>
          <a:p>
            <a:pPr lvl="1" eaLnBrk="1" hangingPunct="1">
              <a:lnSpc>
                <a:spcPct val="80000"/>
              </a:lnSpc>
            </a:pPr>
            <a:r>
              <a:rPr lang="en-US" sz="2400" dirty="0" smtClean="0">
                <a:latin typeface="Georgia" pitchFamily="18" charset="0"/>
              </a:rPr>
              <a:t>Finish Class 11</a:t>
            </a:r>
          </a:p>
          <a:p>
            <a:pPr lvl="1" eaLnBrk="1" hangingPunct="1">
              <a:lnSpc>
                <a:spcPct val="80000"/>
              </a:lnSpc>
            </a:pPr>
            <a:r>
              <a:rPr lang="en-US" sz="2400" dirty="0" smtClean="0">
                <a:latin typeface="Georgia" pitchFamily="18" charset="0"/>
              </a:rPr>
              <a:t>Class 12 </a:t>
            </a:r>
            <a:r>
              <a:rPr lang="en-US" sz="2400" dirty="0" smtClean="0">
                <a:latin typeface="Georgia" pitchFamily="18" charset="0"/>
              </a:rPr>
              <a:t>– Copyrights – as much as time permits</a:t>
            </a:r>
            <a:endParaRPr lang="en-US" sz="2400" dirty="0" smtClean="0">
              <a:latin typeface="Georgia" pitchFamily="18" charset="0"/>
            </a:endParaRPr>
          </a:p>
          <a:p>
            <a:pPr lvl="1" eaLnBrk="1" hangingPunct="1">
              <a:lnSpc>
                <a:spcPct val="80000"/>
              </a:lnSpc>
            </a:pPr>
            <a:r>
              <a:rPr lang="en-US" sz="2400" dirty="0" smtClean="0">
                <a:latin typeface="Georgia" pitchFamily="18" charset="0"/>
              </a:rPr>
              <a:t>Quiz 4</a:t>
            </a:r>
          </a:p>
          <a:p>
            <a:pPr eaLnBrk="1" hangingPunct="1">
              <a:lnSpc>
                <a:spcPct val="80000"/>
              </a:lnSpc>
            </a:pPr>
            <a:r>
              <a:rPr lang="en-US" dirty="0" smtClean="0">
                <a:latin typeface="Georgia" pitchFamily="18" charset="0"/>
              </a:rPr>
              <a:t>Next </a:t>
            </a:r>
            <a:r>
              <a:rPr lang="en-US" dirty="0" smtClean="0">
                <a:latin typeface="Georgia" pitchFamily="18" charset="0"/>
              </a:rPr>
              <a:t>week</a:t>
            </a:r>
          </a:p>
          <a:p>
            <a:pPr lvl="1" eaLnBrk="1" hangingPunct="1">
              <a:lnSpc>
                <a:spcPct val="80000"/>
              </a:lnSpc>
            </a:pPr>
            <a:r>
              <a:rPr lang="en-US" sz="2400" dirty="0" smtClean="0">
                <a:latin typeface="Georgia" pitchFamily="18" charset="0"/>
              </a:rPr>
              <a:t>Review Quiz 4</a:t>
            </a:r>
          </a:p>
          <a:p>
            <a:pPr lvl="1" eaLnBrk="1" hangingPunct="1">
              <a:lnSpc>
                <a:spcPct val="80000"/>
              </a:lnSpc>
            </a:pPr>
            <a:r>
              <a:rPr lang="en-US" sz="2400" dirty="0" smtClean="0">
                <a:latin typeface="Georgia" pitchFamily="18" charset="0"/>
              </a:rPr>
              <a:t>Class 13 - Trademarks</a:t>
            </a:r>
          </a:p>
          <a:p>
            <a:pPr lvl="1" eaLnBrk="1" hangingPunct="1">
              <a:lnSpc>
                <a:spcPct val="80000"/>
              </a:lnSpc>
            </a:pPr>
            <a:r>
              <a:rPr lang="en-US" sz="2400" dirty="0" smtClean="0">
                <a:latin typeface="Georgia" pitchFamily="18" charset="0"/>
              </a:rPr>
              <a:t>Quiz 5 (review Quiz 5 </a:t>
            </a:r>
            <a:r>
              <a:rPr lang="en-US" sz="2400" dirty="0" smtClean="0">
                <a:latin typeface="Georgia" pitchFamily="18" charset="0"/>
              </a:rPr>
              <a:t>as time permits or after </a:t>
            </a:r>
            <a:r>
              <a:rPr lang="en-US" sz="2400" dirty="0" smtClean="0">
                <a:latin typeface="Georgia" pitchFamily="18" charset="0"/>
              </a:rPr>
              <a:t>class)</a:t>
            </a:r>
          </a:p>
          <a:p>
            <a:pPr eaLnBrk="1" hangingPunct="1">
              <a:lnSpc>
                <a:spcPct val="80000"/>
              </a:lnSpc>
            </a:pPr>
            <a:r>
              <a:rPr lang="en-US" dirty="0">
                <a:latin typeface="Georgia" pitchFamily="18" charset="0"/>
              </a:rPr>
              <a:t>Exam #3 –Thursday, </a:t>
            </a:r>
            <a:r>
              <a:rPr lang="en-US" dirty="0" smtClean="0">
                <a:latin typeface="Georgia" pitchFamily="18" charset="0"/>
              </a:rPr>
              <a:t>D</a:t>
            </a:r>
            <a:r>
              <a:rPr lang="en-US" dirty="0" smtClean="0">
                <a:latin typeface="Georgia" pitchFamily="18" charset="0"/>
              </a:rPr>
              <a:t>ecember 5</a:t>
            </a:r>
            <a:r>
              <a:rPr lang="en-US" baseline="30000" dirty="0" smtClean="0">
                <a:latin typeface="Georgia" pitchFamily="18" charset="0"/>
              </a:rPr>
              <a:t>th</a:t>
            </a:r>
            <a:r>
              <a:rPr lang="en-US" dirty="0" smtClean="0">
                <a:latin typeface="Georgia" pitchFamily="18" charset="0"/>
              </a:rPr>
              <a:t>   </a:t>
            </a:r>
            <a:endParaRPr lang="en-US" dirty="0">
              <a:latin typeface="Georgia" pitchFamily="18" charset="0"/>
            </a:endParaRPr>
          </a:p>
          <a:p>
            <a:pPr lvl="1" eaLnBrk="1" hangingPunct="1">
              <a:lnSpc>
                <a:spcPct val="80000"/>
              </a:lnSpc>
            </a:pPr>
            <a:r>
              <a:rPr lang="en-US" sz="2400" dirty="0">
                <a:latin typeface="Georgia" pitchFamily="18" charset="0"/>
              </a:rPr>
              <a:t>2</a:t>
            </a:r>
            <a:r>
              <a:rPr lang="en-US" sz="2400" baseline="30000" dirty="0">
                <a:latin typeface="Georgia" pitchFamily="18" charset="0"/>
              </a:rPr>
              <a:t>nd</a:t>
            </a:r>
            <a:r>
              <a:rPr lang="en-US" sz="2400" dirty="0">
                <a:latin typeface="Georgia" pitchFamily="18" charset="0"/>
              </a:rPr>
              <a:t> half of class</a:t>
            </a:r>
          </a:p>
          <a:p>
            <a:pPr lvl="1" eaLnBrk="1" hangingPunct="1">
              <a:lnSpc>
                <a:spcPct val="80000"/>
              </a:lnSpc>
            </a:pPr>
            <a:r>
              <a:rPr lang="en-US" sz="2400" dirty="0">
                <a:latin typeface="Georgia" pitchFamily="18" charset="0"/>
              </a:rPr>
              <a:t>1</a:t>
            </a:r>
            <a:r>
              <a:rPr lang="en-US" sz="2400" baseline="30000" dirty="0">
                <a:latin typeface="Georgia" pitchFamily="18" charset="0"/>
              </a:rPr>
              <a:t>st</a:t>
            </a:r>
            <a:r>
              <a:rPr lang="en-US" sz="2400" dirty="0">
                <a:latin typeface="Georgia" pitchFamily="18" charset="0"/>
              </a:rPr>
              <a:t> half of class – Law </a:t>
            </a:r>
            <a:r>
              <a:rPr lang="en-US" sz="2400" dirty="0" smtClean="0">
                <a:latin typeface="Georgia" pitchFamily="18" charset="0"/>
              </a:rPr>
              <a:t>and </a:t>
            </a:r>
            <a:r>
              <a:rPr lang="en-US" sz="2400" dirty="0">
                <a:latin typeface="Georgia" pitchFamily="18" charset="0"/>
              </a:rPr>
              <a:t>Engineering </a:t>
            </a:r>
            <a:r>
              <a:rPr lang="en-US" sz="2400" dirty="0" smtClean="0">
                <a:latin typeface="Georgia" pitchFamily="18" charset="0"/>
              </a:rPr>
              <a:t>Careers</a:t>
            </a:r>
            <a:endParaRPr lang="en-US" sz="2400" dirty="0">
              <a:latin typeface="Georgia" pitchFamily="18" charset="0"/>
            </a:endParaRPr>
          </a:p>
          <a:p>
            <a:pPr lvl="1" eaLnBrk="1" hangingPunct="1">
              <a:lnSpc>
                <a:spcPct val="80000"/>
              </a:lnSpc>
            </a:pPr>
            <a:r>
              <a:rPr lang="en-US" sz="2400" dirty="0">
                <a:latin typeface="Georgia" pitchFamily="18" charset="0"/>
              </a:rPr>
              <a:t>No Final Exam</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dirty="0"/>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No Fraud - 1</a:t>
            </a:r>
          </a:p>
        </p:txBody>
      </p:sp>
      <p:sp>
        <p:nvSpPr>
          <p:cNvPr id="104453" name="Content Placeholder 2"/>
          <p:cNvSpPr>
            <a:spLocks noGrp="1"/>
          </p:cNvSpPr>
          <p:nvPr>
            <p:ph idx="4294967295"/>
          </p:nvPr>
        </p:nvSpPr>
        <p:spPr>
          <a:xfrm>
            <a:off x="495300" y="1273175"/>
            <a:ext cx="8229600" cy="4191000"/>
          </a:xfrm>
        </p:spPr>
        <p:txBody>
          <a:bodyPr/>
          <a:lstStyle/>
          <a:p>
            <a:r>
              <a:rPr lang="en-US" sz="2800" smtClean="0">
                <a:latin typeface="Georgia" pitchFamily="18" charset="0"/>
              </a:rPr>
              <a:t>(c) Fraudulent Copyright Notice.—Any person who, with fraudulent intent, </a:t>
            </a:r>
            <a:r>
              <a:rPr lang="en-US" sz="2800" smtClean="0">
                <a:solidFill>
                  <a:srgbClr val="0000FF"/>
                </a:solidFill>
                <a:latin typeface="Georgia" pitchFamily="18" charset="0"/>
              </a:rPr>
              <a:t>places on any article a notice of copyright</a:t>
            </a:r>
            <a:r>
              <a:rPr lang="en-US" sz="2800" smtClean="0">
                <a:latin typeface="Georgia" pitchFamily="18" charset="0"/>
              </a:rPr>
              <a:t> or words of the same purport </a:t>
            </a:r>
            <a:r>
              <a:rPr lang="en-US" sz="2800" smtClean="0">
                <a:solidFill>
                  <a:srgbClr val="0000FF"/>
                </a:solidFill>
                <a:latin typeface="Georgia" pitchFamily="18" charset="0"/>
              </a:rPr>
              <a:t>that such person knows to be false</a:t>
            </a:r>
            <a:r>
              <a:rPr lang="en-US" sz="2800" smtClean="0">
                <a:latin typeface="Georgia" pitchFamily="18" charset="0"/>
              </a:rPr>
              <a:t>, or who, with fraudulent intent, publicly distributes or imports for public distribution any article bearing such notice or words that such person knows to be false, </a:t>
            </a:r>
            <a:r>
              <a:rPr lang="en-US" sz="2800" smtClean="0">
                <a:solidFill>
                  <a:srgbClr val="0000FF"/>
                </a:solidFill>
                <a:latin typeface="Georgia" pitchFamily="18" charset="0"/>
              </a:rPr>
              <a:t>shall be fined not more than $2,500.</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20</a:t>
            </a:fld>
            <a:endParaRPr lang="en-US"/>
          </a:p>
        </p:txBody>
      </p:sp>
    </p:spTree>
    <p:extLst>
      <p:ext uri="{BB962C8B-B14F-4D97-AF65-F5344CB8AC3E}">
        <p14:creationId xmlns:p14="http://schemas.microsoft.com/office/powerpoint/2010/main" val="3918411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No Fraud - 2</a:t>
            </a:r>
          </a:p>
        </p:txBody>
      </p:sp>
      <p:sp>
        <p:nvSpPr>
          <p:cNvPr id="106501" name="Content Placeholder 2"/>
          <p:cNvSpPr>
            <a:spLocks noGrp="1"/>
          </p:cNvSpPr>
          <p:nvPr>
            <p:ph idx="4294967295"/>
          </p:nvPr>
        </p:nvSpPr>
        <p:spPr>
          <a:xfrm>
            <a:off x="495300" y="1273175"/>
            <a:ext cx="8229600" cy="4191000"/>
          </a:xfrm>
        </p:spPr>
        <p:txBody>
          <a:bodyPr/>
          <a:lstStyle/>
          <a:p>
            <a:r>
              <a:rPr lang="en-US" sz="2800" smtClean="0">
                <a:latin typeface="Georgia" pitchFamily="18" charset="0"/>
              </a:rPr>
              <a:t>(d) Fraudulent Removal of Copyright Notice.—Any person who, with fraudulent intent, </a:t>
            </a:r>
            <a:r>
              <a:rPr lang="en-US" sz="2800" smtClean="0">
                <a:solidFill>
                  <a:srgbClr val="0000FF"/>
                </a:solidFill>
                <a:latin typeface="Georgia" pitchFamily="18" charset="0"/>
              </a:rPr>
              <a:t>removes or alters any notice of copyright</a:t>
            </a:r>
            <a:r>
              <a:rPr lang="en-US" sz="2800" smtClean="0">
                <a:latin typeface="Georgia" pitchFamily="18" charset="0"/>
              </a:rPr>
              <a:t> appearing on a copy of a copyrighted work shall be fined not more than </a:t>
            </a:r>
            <a:r>
              <a:rPr lang="en-US" sz="2800" smtClean="0">
                <a:solidFill>
                  <a:srgbClr val="0000FF"/>
                </a:solidFill>
                <a:latin typeface="Georgia" pitchFamily="18" charset="0"/>
              </a:rPr>
              <a:t>$2,500.</a:t>
            </a:r>
          </a:p>
          <a:p>
            <a:r>
              <a:rPr lang="en-US" sz="2800" smtClean="0">
                <a:latin typeface="Georgia" pitchFamily="18" charset="0"/>
              </a:rPr>
              <a:t>(e) False Representation.—Any person who </a:t>
            </a:r>
            <a:r>
              <a:rPr lang="en-US" sz="2800" smtClean="0">
                <a:solidFill>
                  <a:srgbClr val="0000FF"/>
                </a:solidFill>
                <a:latin typeface="Georgia" pitchFamily="18" charset="0"/>
              </a:rPr>
              <a:t>knowingly makes a false representation of a material fact in the application for copyright</a:t>
            </a:r>
            <a:r>
              <a:rPr lang="en-US" sz="2800" smtClean="0">
                <a:latin typeface="Georgia" pitchFamily="18" charset="0"/>
              </a:rPr>
              <a:t> registration shall be fined not more than </a:t>
            </a:r>
            <a:r>
              <a:rPr lang="en-US" sz="2800" smtClean="0">
                <a:solidFill>
                  <a:srgbClr val="0000FF"/>
                </a:solidFill>
                <a:latin typeface="Georgia" pitchFamily="18" charset="0"/>
              </a:rPr>
              <a:t>$2,500.</a:t>
            </a:r>
          </a:p>
          <a:p>
            <a:endParaRPr lang="en-US" sz="2800" smtClean="0">
              <a:latin typeface="Georgia" pitchFamily="18" charset="0"/>
            </a:endParaRPr>
          </a:p>
          <a:p>
            <a:pPr eaLnBrk="1" hangingPunct="1">
              <a:lnSpc>
                <a:spcPct val="80000"/>
              </a:lnSpc>
            </a:pPr>
            <a:endParaRPr lang="en-US"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21</a:t>
            </a:fld>
            <a:endParaRPr lang="en-US"/>
          </a:p>
        </p:txBody>
      </p:sp>
    </p:spTree>
    <p:extLst>
      <p:ext uri="{BB962C8B-B14F-4D97-AF65-F5344CB8AC3E}">
        <p14:creationId xmlns:p14="http://schemas.microsoft.com/office/powerpoint/2010/main" val="572028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Term of Copyright</a:t>
            </a:r>
          </a:p>
        </p:txBody>
      </p:sp>
      <p:sp>
        <p:nvSpPr>
          <p:cNvPr id="108549" name="Content Placeholder 2"/>
          <p:cNvSpPr>
            <a:spLocks noGrp="1"/>
          </p:cNvSpPr>
          <p:nvPr>
            <p:ph idx="4294967295"/>
          </p:nvPr>
        </p:nvSpPr>
        <p:spPr>
          <a:xfrm>
            <a:off x="495300" y="1273175"/>
            <a:ext cx="8229600" cy="4191000"/>
          </a:xfrm>
        </p:spPr>
        <p:txBody>
          <a:bodyPr/>
          <a:lstStyle/>
          <a:p>
            <a:pPr eaLnBrk="1" hangingPunct="1">
              <a:lnSpc>
                <a:spcPct val="90000"/>
              </a:lnSpc>
            </a:pPr>
            <a:r>
              <a:rPr lang="en-US" dirty="0" smtClean="0">
                <a:latin typeface="Georgia" pitchFamily="18" charset="0"/>
              </a:rPr>
              <a:t>Depends on when work was created</a:t>
            </a:r>
          </a:p>
          <a:p>
            <a:pPr eaLnBrk="1" hangingPunct="1">
              <a:lnSpc>
                <a:spcPct val="90000"/>
              </a:lnSpc>
            </a:pPr>
            <a:r>
              <a:rPr lang="en-US" dirty="0" smtClean="0">
                <a:latin typeface="Georgia" pitchFamily="18" charset="0"/>
              </a:rPr>
              <a:t>Today – life of author +70 years</a:t>
            </a:r>
          </a:p>
          <a:p>
            <a:pPr eaLnBrk="1" hangingPunct="1">
              <a:lnSpc>
                <a:spcPct val="90000"/>
              </a:lnSpc>
            </a:pPr>
            <a:r>
              <a:rPr lang="en-US" dirty="0" smtClean="0">
                <a:latin typeface="Georgia" pitchFamily="18" charset="0"/>
              </a:rPr>
              <a:t>Work made for hire – 95 years from first publication or 120 from creation, whichever comes first</a:t>
            </a:r>
          </a:p>
          <a:p>
            <a:pPr eaLnBrk="1" hangingPunct="1">
              <a:lnSpc>
                <a:spcPct val="90000"/>
              </a:lnSpc>
            </a:pPr>
            <a:r>
              <a:rPr lang="en-US" dirty="0" smtClean="0">
                <a:latin typeface="Georgia" pitchFamily="18" charset="0"/>
              </a:rPr>
              <a:t>Multiple authors? – Life of last dying author + 70 years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22</a:t>
            </a:fld>
            <a:endParaRPr lang="en-US"/>
          </a:p>
        </p:txBody>
      </p:sp>
    </p:spTree>
    <p:extLst>
      <p:ext uri="{BB962C8B-B14F-4D97-AF65-F5344CB8AC3E}">
        <p14:creationId xmlns:p14="http://schemas.microsoft.com/office/powerpoint/2010/main" val="1007957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Work Made For Hire</a:t>
            </a:r>
          </a:p>
        </p:txBody>
      </p:sp>
      <p:sp>
        <p:nvSpPr>
          <p:cNvPr id="110597" name="Content Placeholder 2"/>
          <p:cNvSpPr>
            <a:spLocks noGrp="1"/>
          </p:cNvSpPr>
          <p:nvPr>
            <p:ph idx="4294967295"/>
          </p:nvPr>
        </p:nvSpPr>
        <p:spPr>
          <a:xfrm>
            <a:off x="495300" y="1273175"/>
            <a:ext cx="8229600" cy="5039490"/>
          </a:xfrm>
        </p:spPr>
        <p:txBody>
          <a:bodyPr/>
          <a:lstStyle/>
          <a:p>
            <a:pPr eaLnBrk="1" hangingPunct="1">
              <a:lnSpc>
                <a:spcPct val="90000"/>
              </a:lnSpc>
            </a:pPr>
            <a:r>
              <a:rPr lang="en-US" sz="2800" dirty="0" smtClean="0">
                <a:latin typeface="Georgia" pitchFamily="18" charset="0"/>
              </a:rPr>
              <a:t>When you pay someone to make a copyrighted work</a:t>
            </a:r>
          </a:p>
          <a:p>
            <a:pPr eaLnBrk="1" hangingPunct="1">
              <a:lnSpc>
                <a:spcPct val="90000"/>
              </a:lnSpc>
            </a:pPr>
            <a:r>
              <a:rPr lang="en-US" sz="2800" dirty="0" smtClean="0">
                <a:latin typeface="Georgia" pitchFamily="18" charset="0"/>
              </a:rPr>
              <a:t>Typically, the paying person is the owner</a:t>
            </a:r>
          </a:p>
          <a:p>
            <a:pPr eaLnBrk="1" hangingPunct="1">
              <a:lnSpc>
                <a:spcPct val="90000"/>
              </a:lnSpc>
            </a:pPr>
            <a:r>
              <a:rPr lang="en-US" sz="2800" dirty="0" smtClean="0">
                <a:latin typeface="Georgia" pitchFamily="18" charset="0"/>
              </a:rPr>
              <a:t>However!  Always great to document that you are the owner</a:t>
            </a:r>
          </a:p>
          <a:p>
            <a:pPr lvl="2">
              <a:spcBef>
                <a:spcPts val="0"/>
              </a:spcBef>
            </a:pPr>
            <a:r>
              <a:rPr lang="en-US" dirty="0">
                <a:latin typeface="Georgia" pitchFamily="18" charset="0"/>
              </a:rPr>
              <a:t>In the initial contract with creator, specify that you will own all rights in the product and you do not give them permission to use the work for their own purposes</a:t>
            </a:r>
          </a:p>
          <a:p>
            <a:pPr lvl="2">
              <a:spcBef>
                <a:spcPts val="0"/>
              </a:spcBef>
            </a:pPr>
            <a:r>
              <a:rPr lang="en-US" dirty="0">
                <a:latin typeface="Georgia" pitchFamily="18" charset="0"/>
              </a:rPr>
              <a:t>Make sure you acquire full, irrevocable, </a:t>
            </a:r>
            <a:r>
              <a:rPr lang="en-US" dirty="0" smtClean="0">
                <a:latin typeface="Georgia" pitchFamily="18" charset="0"/>
              </a:rPr>
              <a:t>royalty-free, worldwide </a:t>
            </a:r>
            <a:r>
              <a:rPr lang="en-US" dirty="0">
                <a:latin typeface="Georgia" pitchFamily="18" charset="0"/>
              </a:rPr>
              <a:t>rights from author</a:t>
            </a:r>
          </a:p>
          <a:p>
            <a:pPr marL="457200" lvl="1" indent="0" eaLnBrk="1" hangingPunct="1">
              <a:lnSpc>
                <a:spcPct val="90000"/>
              </a:lnSpc>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23</a:t>
            </a:fld>
            <a:endParaRPr lang="en-US"/>
          </a:p>
        </p:txBody>
      </p:sp>
    </p:spTree>
    <p:extLst>
      <p:ext uri="{BB962C8B-B14F-4D97-AF65-F5344CB8AC3E}">
        <p14:creationId xmlns:p14="http://schemas.microsoft.com/office/powerpoint/2010/main" val="3245799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p:cNvSpPr>
          <p:nvPr>
            <p:ph type="title" idx="4294967295"/>
          </p:nvPr>
        </p:nvSpPr>
        <p:spPr/>
        <p:txBody>
          <a:bodyPr/>
          <a:lstStyle/>
          <a:p>
            <a:r>
              <a:rPr lang="en-US" sz="5400" smtClean="0">
                <a:latin typeface="Georgia" pitchFamily="18" charset="0"/>
              </a:rPr>
              <a:t> </a:t>
            </a:r>
          </a:p>
        </p:txBody>
      </p:sp>
      <p:sp>
        <p:nvSpPr>
          <p:cNvPr id="112643" name="Rectangle 3"/>
          <p:cNvSpPr>
            <a:spLocks noGrp="1"/>
          </p:cNvSpPr>
          <p:nvPr>
            <p:ph type="body" idx="4294967295"/>
          </p:nvPr>
        </p:nvSpPr>
        <p:spPr>
          <a:xfrm>
            <a:off x="725488" y="1166813"/>
            <a:ext cx="7772400" cy="3962400"/>
          </a:xfrm>
        </p:spPr>
        <p:txBody>
          <a:bodyPr/>
          <a:lstStyle/>
          <a:p>
            <a:r>
              <a:rPr lang="en-US" sz="2800" dirty="0" smtClean="0">
                <a:latin typeface="Georgia" pitchFamily="18" charset="0"/>
              </a:rPr>
              <a:t>May be able to obtain both copyright and patent for computer software</a:t>
            </a:r>
          </a:p>
          <a:p>
            <a:r>
              <a:rPr lang="en-US" sz="2800" dirty="0" smtClean="0">
                <a:latin typeface="Georgia" pitchFamily="18" charset="0"/>
              </a:rPr>
              <a:t>Software written on paper is considered a non-functional literary work, therefore copyrightable</a:t>
            </a:r>
          </a:p>
          <a:p>
            <a:r>
              <a:rPr lang="en-US" sz="2800" dirty="0" smtClean="0">
                <a:latin typeface="Georgia" pitchFamily="18" charset="0"/>
              </a:rPr>
              <a:t>Software executing on a computer is considered functional.  If it is statutory subject matter, novel, and non-obvious, it may be patentable.</a:t>
            </a:r>
          </a:p>
        </p:txBody>
      </p:sp>
      <p:sp>
        <p:nvSpPr>
          <p:cNvPr id="112644" name="Rectangle 4"/>
          <p:cNvSpPr>
            <a:spLocks noChangeArrowheads="1"/>
          </p:cNvSpPr>
          <p:nvPr/>
        </p:nvSpPr>
        <p:spPr bwMode="auto">
          <a:xfrm>
            <a:off x="693738" y="214313"/>
            <a:ext cx="7772400" cy="762000"/>
          </a:xfrm>
          <a:prstGeom prst="rect">
            <a:avLst/>
          </a:prstGeom>
          <a:noFill/>
          <a:ln w="9525">
            <a:noFill/>
            <a:miter lim="800000"/>
            <a:headEnd/>
            <a:tailEnd/>
          </a:ln>
        </p:spPr>
        <p:txBody>
          <a:bodyPr anchor="ctr"/>
          <a:lstStyle/>
          <a:p>
            <a:pPr algn="ctr" eaLnBrk="0" hangingPunct="0"/>
            <a:r>
              <a:rPr lang="en-US" sz="4400">
                <a:latin typeface="Georgia" pitchFamily="18" charset="0"/>
              </a:rPr>
              <a:t>Computer Software</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24</a:t>
            </a:fld>
            <a:endParaRPr lang="en-US"/>
          </a:p>
        </p:txBody>
      </p:sp>
    </p:spTree>
    <p:extLst>
      <p:ext uri="{BB962C8B-B14F-4D97-AF65-F5344CB8AC3E}">
        <p14:creationId xmlns:p14="http://schemas.microsoft.com/office/powerpoint/2010/main" val="1533724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 Evolution - Sony (1984)</a:t>
            </a:r>
          </a:p>
        </p:txBody>
      </p:sp>
      <p:sp>
        <p:nvSpPr>
          <p:cNvPr id="113669" name="Content Placeholder 2"/>
          <p:cNvSpPr>
            <a:spLocks noGrp="1"/>
          </p:cNvSpPr>
          <p:nvPr>
            <p:ph idx="4294967295"/>
          </p:nvPr>
        </p:nvSpPr>
        <p:spPr>
          <a:xfrm>
            <a:off x="495300" y="1273174"/>
            <a:ext cx="8229600" cy="5083175"/>
          </a:xfrm>
        </p:spPr>
        <p:txBody>
          <a:bodyPr/>
          <a:lstStyle/>
          <a:p>
            <a:pPr eaLnBrk="1" hangingPunct="1">
              <a:spcBef>
                <a:spcPts val="0"/>
              </a:spcBef>
            </a:pPr>
            <a:r>
              <a:rPr lang="en-US" dirty="0" smtClean="0">
                <a:latin typeface="Georgia" pitchFamily="18" charset="0"/>
              </a:rPr>
              <a:t>“Betamax” case - taping TV programs</a:t>
            </a:r>
          </a:p>
          <a:p>
            <a:pPr lvl="1" eaLnBrk="1" hangingPunct="1">
              <a:spcBef>
                <a:spcPts val="0"/>
              </a:spcBef>
            </a:pPr>
            <a:r>
              <a:rPr lang="en-US" sz="2400" dirty="0" smtClean="0">
                <a:latin typeface="Georgia" pitchFamily="18" charset="0"/>
              </a:rPr>
              <a:t>© owners allege infringement and want to enforce against everyone – or at least against manufacturers of taping machines</a:t>
            </a:r>
          </a:p>
          <a:p>
            <a:pPr eaLnBrk="1" hangingPunct="1">
              <a:spcBef>
                <a:spcPts val="0"/>
              </a:spcBef>
            </a:pPr>
            <a:r>
              <a:rPr lang="en-US" sz="2800" dirty="0" smtClean="0">
                <a:latin typeface="Georgia" pitchFamily="18" charset="0"/>
              </a:rPr>
              <a:t>However! Alternate use </a:t>
            </a:r>
            <a:r>
              <a:rPr lang="en-US" sz="2800" dirty="0">
                <a:latin typeface="Georgia" pitchFamily="18" charset="0"/>
              </a:rPr>
              <a:t>-</a:t>
            </a:r>
            <a:r>
              <a:rPr lang="en-US" sz="2800" dirty="0" smtClean="0">
                <a:latin typeface="Georgia" pitchFamily="18" charset="0"/>
              </a:rPr>
              <a:t> playing rented tapes (Most people did not have Betamax cameras)</a:t>
            </a:r>
          </a:p>
          <a:p>
            <a:pPr lvl="1" eaLnBrk="1" hangingPunct="1">
              <a:spcBef>
                <a:spcPts val="0"/>
              </a:spcBef>
            </a:pPr>
            <a:r>
              <a:rPr lang="en-US" sz="2400" dirty="0" smtClean="0">
                <a:latin typeface="Georgia" pitchFamily="18" charset="0"/>
              </a:rPr>
              <a:t>Alternate use may be questioned because “record” feature not needed to play rented tapes</a:t>
            </a:r>
          </a:p>
          <a:p>
            <a:pPr eaLnBrk="1" hangingPunct="1">
              <a:spcBef>
                <a:spcPts val="0"/>
              </a:spcBef>
            </a:pPr>
            <a:r>
              <a:rPr lang="en-US" sz="2800" dirty="0" smtClean="0">
                <a:latin typeface="Georgia" pitchFamily="18" charset="0"/>
              </a:rPr>
              <a:t>Supreme Court 5-4 ruling that system has “substantial non-infringing uses”, therefore no contributory infringement</a:t>
            </a:r>
          </a:p>
          <a:p>
            <a:pPr lvl="1" eaLnBrk="1" hangingPunct="1">
              <a:spcBef>
                <a:spcPts val="0"/>
              </a:spcBef>
            </a:pPr>
            <a:r>
              <a:rPr lang="en-US" sz="2400" dirty="0" smtClean="0">
                <a:latin typeface="Georgia" pitchFamily="18" charset="0"/>
              </a:rPr>
              <a:t>Private, non-commercial “time-shifting” is OK</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25</a:t>
            </a:fld>
            <a:endParaRPr lang="en-US"/>
          </a:p>
        </p:txBody>
      </p:sp>
    </p:spTree>
    <p:extLst>
      <p:ext uri="{BB962C8B-B14F-4D97-AF65-F5344CB8AC3E}">
        <p14:creationId xmlns:p14="http://schemas.microsoft.com/office/powerpoint/2010/main" val="3637613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After Sony</a:t>
            </a:r>
          </a:p>
        </p:txBody>
      </p:sp>
      <p:sp>
        <p:nvSpPr>
          <p:cNvPr id="115717" name="Content Placeholder 2"/>
          <p:cNvSpPr>
            <a:spLocks noGrp="1"/>
          </p:cNvSpPr>
          <p:nvPr>
            <p:ph idx="4294967295"/>
          </p:nvPr>
        </p:nvSpPr>
        <p:spPr>
          <a:xfrm>
            <a:off x="495300" y="1035586"/>
            <a:ext cx="8229600" cy="5155894"/>
          </a:xfrm>
        </p:spPr>
        <p:txBody>
          <a:bodyPr/>
          <a:lstStyle/>
          <a:p>
            <a:pPr eaLnBrk="1" hangingPunct="1">
              <a:spcBef>
                <a:spcPts val="0"/>
              </a:spcBef>
            </a:pPr>
            <a:r>
              <a:rPr lang="en-US" sz="2400" dirty="0" smtClean="0">
                <a:latin typeface="Georgia" pitchFamily="18" charset="0"/>
              </a:rPr>
              <a:t>© owners lobby congress to trump Sony with legislation – but congress stands up and says no</a:t>
            </a:r>
          </a:p>
          <a:p>
            <a:pPr eaLnBrk="1" hangingPunct="1">
              <a:spcBef>
                <a:spcPts val="0"/>
              </a:spcBef>
            </a:pPr>
            <a:r>
              <a:rPr lang="en-US" sz="2400" dirty="0" smtClean="0">
                <a:latin typeface="Georgia" pitchFamily="18" charset="0"/>
              </a:rPr>
              <a:t>© owners lobby to impose royalty on sale of all blank video tapes – congress says no (mostly)</a:t>
            </a:r>
          </a:p>
          <a:p>
            <a:pPr lvl="1" eaLnBrk="1" hangingPunct="1">
              <a:spcBef>
                <a:spcPts val="0"/>
              </a:spcBef>
            </a:pPr>
            <a:r>
              <a:rPr lang="en-US" sz="2400" dirty="0" smtClean="0">
                <a:latin typeface="Georgia" pitchFamily="18" charset="0"/>
              </a:rPr>
              <a:t>Reasoning: Blank tapes most likely will be used to record © material</a:t>
            </a:r>
          </a:p>
          <a:p>
            <a:pPr lvl="1" eaLnBrk="1" hangingPunct="1">
              <a:spcBef>
                <a:spcPts val="0"/>
              </a:spcBef>
            </a:pPr>
            <a:r>
              <a:rPr lang="en-US" sz="2400" dirty="0">
                <a:latin typeface="Georgia" pitchFamily="18" charset="0"/>
              </a:rPr>
              <a:t>© </a:t>
            </a:r>
            <a:r>
              <a:rPr lang="en-US" sz="2400" dirty="0" smtClean="0">
                <a:latin typeface="Georgia" pitchFamily="18" charset="0"/>
              </a:rPr>
              <a:t>owners won in Canada, Australia, and others</a:t>
            </a:r>
          </a:p>
          <a:p>
            <a:pPr eaLnBrk="1" hangingPunct="1">
              <a:spcBef>
                <a:spcPts val="0"/>
              </a:spcBef>
            </a:pPr>
            <a:r>
              <a:rPr lang="en-US" sz="2400" dirty="0" smtClean="0">
                <a:latin typeface="Georgia" pitchFamily="18" charset="0"/>
              </a:rPr>
              <a:t>1998 – Digital Millennium Copyright Act (DMCA) – includes several new rights and significantly benefits owners</a:t>
            </a:r>
          </a:p>
          <a:p>
            <a:pPr lvl="1" eaLnBrk="1" hangingPunct="1">
              <a:spcBef>
                <a:spcPts val="0"/>
              </a:spcBef>
            </a:pPr>
            <a:r>
              <a:rPr lang="en-US" sz="2400" dirty="0" smtClean="0">
                <a:latin typeface="Georgia" pitchFamily="18" charset="0"/>
              </a:rPr>
              <a:t>“Attempting to circumvent” is infringement</a:t>
            </a:r>
          </a:p>
          <a:p>
            <a:pPr lvl="1" eaLnBrk="1" hangingPunct="1">
              <a:spcBef>
                <a:spcPts val="0"/>
              </a:spcBef>
            </a:pPr>
            <a:r>
              <a:rPr lang="en-US" sz="2400" dirty="0" smtClean="0">
                <a:latin typeface="Georgia" pitchFamily="18" charset="0"/>
              </a:rPr>
              <a:t>System of take down notices </a:t>
            </a:r>
          </a:p>
          <a:p>
            <a:pPr lvl="1" eaLnBrk="1" hangingPunct="1">
              <a:spcBef>
                <a:spcPts val="0"/>
              </a:spcBef>
            </a:pPr>
            <a:r>
              <a:rPr lang="en-US" sz="2400" dirty="0" smtClean="0">
                <a:latin typeface="Georgia" pitchFamily="18" charset="0"/>
              </a:rPr>
              <a:t>Large shift in attitude in favor of © owners</a:t>
            </a:r>
          </a:p>
          <a:p>
            <a:pPr lvl="2" eaLnBrk="1" hangingPunct="1">
              <a:spcBef>
                <a:spcPts val="0"/>
              </a:spcBef>
            </a:pPr>
            <a:r>
              <a:rPr lang="en-US" sz="2000" dirty="0" smtClean="0">
                <a:latin typeface="Georgia" pitchFamily="18" charset="0"/>
              </a:rPr>
              <a:t>Massive Lobbying</a:t>
            </a:r>
          </a:p>
          <a:p>
            <a:pPr lvl="2" eaLnBrk="1" hangingPunct="1">
              <a:spcBef>
                <a:spcPts val="0"/>
              </a:spcBef>
            </a:pPr>
            <a:r>
              <a:rPr lang="en-US" sz="2000" dirty="0" smtClean="0">
                <a:latin typeface="Georgia" pitchFamily="18" charset="0"/>
              </a:rPr>
              <a:t>“Re-education” campaigns-&gt;copying equated to theft</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26</a:t>
            </a:fld>
            <a:endParaRPr lang="en-US"/>
          </a:p>
        </p:txBody>
      </p:sp>
    </p:spTree>
    <p:extLst>
      <p:ext uri="{BB962C8B-B14F-4D97-AF65-F5344CB8AC3E}">
        <p14:creationId xmlns:p14="http://schemas.microsoft.com/office/powerpoint/2010/main" val="1456358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Title 1"/>
          <p:cNvSpPr>
            <a:spLocks noGrp="1"/>
          </p:cNvSpPr>
          <p:nvPr>
            <p:ph type="title" idx="4294967295"/>
          </p:nvPr>
        </p:nvSpPr>
        <p:spPr>
          <a:xfrm>
            <a:off x="444500" y="207963"/>
            <a:ext cx="8229600" cy="893724"/>
          </a:xfrm>
        </p:spPr>
        <p:txBody>
          <a:bodyPr/>
          <a:lstStyle/>
          <a:p>
            <a:pPr eaLnBrk="1" hangingPunct="1"/>
            <a:r>
              <a:rPr lang="en-US" dirty="0" smtClean="0">
                <a:latin typeface="Georgia" pitchFamily="18" charset="0"/>
              </a:rPr>
              <a:t>Napster (2001)</a:t>
            </a:r>
          </a:p>
        </p:txBody>
      </p:sp>
      <p:sp>
        <p:nvSpPr>
          <p:cNvPr id="117765" name="Content Placeholder 2"/>
          <p:cNvSpPr>
            <a:spLocks noGrp="1"/>
          </p:cNvSpPr>
          <p:nvPr>
            <p:ph idx="4294967295"/>
          </p:nvPr>
        </p:nvSpPr>
        <p:spPr>
          <a:xfrm>
            <a:off x="457200" y="1134737"/>
            <a:ext cx="8229600" cy="5133860"/>
          </a:xfrm>
        </p:spPr>
        <p:txBody>
          <a:bodyPr/>
          <a:lstStyle/>
          <a:p>
            <a:pPr eaLnBrk="1" hangingPunct="1">
              <a:lnSpc>
                <a:spcPct val="90000"/>
              </a:lnSpc>
            </a:pPr>
            <a:r>
              <a:rPr lang="en-US" sz="2400" dirty="0" smtClean="0">
                <a:latin typeface="Georgia" pitchFamily="18" charset="0"/>
              </a:rPr>
              <a:t>Peer-To-Peer Network with central directory</a:t>
            </a:r>
          </a:p>
          <a:p>
            <a:pPr lvl="1" eaLnBrk="1" hangingPunct="1">
              <a:lnSpc>
                <a:spcPct val="90000"/>
              </a:lnSpc>
            </a:pPr>
            <a:r>
              <a:rPr lang="en-US" sz="2400" dirty="0" smtClean="0">
                <a:latin typeface="Georgia" pitchFamily="18" charset="0"/>
              </a:rPr>
              <a:t>Users making MP3s available</a:t>
            </a:r>
          </a:p>
          <a:p>
            <a:pPr eaLnBrk="1" hangingPunct="1">
              <a:lnSpc>
                <a:spcPct val="90000"/>
              </a:lnSpc>
            </a:pPr>
            <a:r>
              <a:rPr lang="en-US" sz="2400" dirty="0" smtClean="0">
                <a:latin typeface="Georgia" pitchFamily="18" charset="0"/>
              </a:rPr>
              <a:t>Sued under DMCA – 9</a:t>
            </a:r>
            <a:r>
              <a:rPr lang="en-US" sz="2400" baseline="30000" dirty="0" smtClean="0">
                <a:latin typeface="Georgia" pitchFamily="18" charset="0"/>
              </a:rPr>
              <a:t>th</a:t>
            </a:r>
            <a:r>
              <a:rPr lang="en-US" sz="2400" dirty="0" smtClean="0">
                <a:latin typeface="Georgia" pitchFamily="18" charset="0"/>
              </a:rPr>
              <a:t> Circuit in CA</a:t>
            </a:r>
          </a:p>
          <a:p>
            <a:pPr eaLnBrk="1" hangingPunct="1">
              <a:lnSpc>
                <a:spcPct val="90000"/>
              </a:lnSpc>
            </a:pPr>
            <a:r>
              <a:rPr lang="en-US" sz="2400" dirty="0" smtClean="0">
                <a:latin typeface="Georgia" pitchFamily="18" charset="0"/>
              </a:rPr>
              <a:t>Napster claims fair use due to non-infringing uses (about 20% of use)</a:t>
            </a:r>
          </a:p>
          <a:p>
            <a:pPr lvl="1" eaLnBrk="1" hangingPunct="1">
              <a:lnSpc>
                <a:spcPct val="90000"/>
              </a:lnSpc>
            </a:pPr>
            <a:r>
              <a:rPr lang="en-US" sz="2400" dirty="0" smtClean="0">
                <a:latin typeface="Georgia" pitchFamily="18" charset="0"/>
              </a:rPr>
              <a:t>Some artists releasing new material</a:t>
            </a:r>
          </a:p>
          <a:p>
            <a:pPr eaLnBrk="1" hangingPunct="1">
              <a:lnSpc>
                <a:spcPct val="90000"/>
              </a:lnSpc>
            </a:pPr>
            <a:r>
              <a:rPr lang="en-US" sz="2400" dirty="0">
                <a:latin typeface="Georgia" pitchFamily="18" charset="0"/>
              </a:rPr>
              <a:t>18 copyright professors file </a:t>
            </a:r>
            <a:r>
              <a:rPr lang="en-US" sz="2400" i="1" dirty="0" err="1" smtClean="0">
                <a:latin typeface="Georgia" pitchFamily="18" charset="0"/>
              </a:rPr>
              <a:t>amicii</a:t>
            </a:r>
            <a:r>
              <a:rPr lang="en-US" sz="2400" dirty="0" smtClean="0">
                <a:latin typeface="Georgia" pitchFamily="18" charset="0"/>
              </a:rPr>
              <a:t> in favor of Napster</a:t>
            </a:r>
          </a:p>
          <a:p>
            <a:pPr eaLnBrk="1" hangingPunct="1">
              <a:lnSpc>
                <a:spcPct val="90000"/>
              </a:lnSpc>
            </a:pPr>
            <a:r>
              <a:rPr lang="en-US" sz="2400" dirty="0" smtClean="0">
                <a:latin typeface="Georgia" pitchFamily="18" charset="0"/>
              </a:rPr>
              <a:t>Found - Contributory infringement </a:t>
            </a:r>
            <a:endParaRPr lang="en-US" sz="2400" dirty="0">
              <a:latin typeface="Georgia" pitchFamily="18" charset="0"/>
            </a:endParaRPr>
          </a:p>
          <a:p>
            <a:pPr lvl="1" eaLnBrk="1" hangingPunct="1">
              <a:lnSpc>
                <a:spcPct val="90000"/>
              </a:lnSpc>
            </a:pPr>
            <a:r>
              <a:rPr lang="en-US" sz="2400" dirty="0" smtClean="0">
                <a:latin typeface="Georgia" pitchFamily="18" charset="0"/>
              </a:rPr>
              <a:t>D has knowledge of infringement and provides support</a:t>
            </a:r>
          </a:p>
          <a:p>
            <a:pPr eaLnBrk="1" hangingPunct="1">
              <a:lnSpc>
                <a:spcPct val="90000"/>
              </a:lnSpc>
            </a:pPr>
            <a:r>
              <a:rPr lang="en-US" sz="2400" dirty="0" smtClean="0">
                <a:latin typeface="Georgia" pitchFamily="18" charset="0"/>
              </a:rPr>
              <a:t>Found - Vicarious Infringement </a:t>
            </a:r>
            <a:endParaRPr lang="en-US" sz="2400" dirty="0">
              <a:latin typeface="Georgia" pitchFamily="18" charset="0"/>
            </a:endParaRPr>
          </a:p>
          <a:p>
            <a:pPr lvl="1" eaLnBrk="1" hangingPunct="1">
              <a:lnSpc>
                <a:spcPct val="90000"/>
              </a:lnSpc>
            </a:pPr>
            <a:r>
              <a:rPr lang="en-US" sz="2400" dirty="0" smtClean="0">
                <a:latin typeface="Georgia" pitchFamily="18" charset="0"/>
              </a:rPr>
              <a:t>D benefitted financially from infringement (due to ads on system) and did not police users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27</a:t>
            </a:fld>
            <a:endParaRPr lang="en-US"/>
          </a:p>
        </p:txBody>
      </p:sp>
    </p:spTree>
    <p:extLst>
      <p:ext uri="{BB962C8B-B14F-4D97-AF65-F5344CB8AC3E}">
        <p14:creationId xmlns:p14="http://schemas.microsoft.com/office/powerpoint/2010/main" val="3481115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Grokster (2005)</a:t>
            </a:r>
          </a:p>
        </p:txBody>
      </p:sp>
      <p:sp>
        <p:nvSpPr>
          <p:cNvPr id="119813" name="Content Placeholder 2"/>
          <p:cNvSpPr>
            <a:spLocks noGrp="1"/>
          </p:cNvSpPr>
          <p:nvPr>
            <p:ph idx="4294967295"/>
          </p:nvPr>
        </p:nvSpPr>
        <p:spPr>
          <a:xfrm>
            <a:off x="495300" y="1273175"/>
            <a:ext cx="8229600" cy="4936556"/>
          </a:xfrm>
        </p:spPr>
        <p:txBody>
          <a:bodyPr/>
          <a:lstStyle/>
          <a:p>
            <a:pPr eaLnBrk="1" hangingPunct="1">
              <a:spcBef>
                <a:spcPts val="0"/>
              </a:spcBef>
            </a:pPr>
            <a:r>
              <a:rPr lang="en-US" sz="2400" dirty="0">
                <a:latin typeface="Georgia" pitchFamily="18" charset="0"/>
              </a:rPr>
              <a:t>Peer-To-Peer Network with </a:t>
            </a:r>
            <a:r>
              <a:rPr lang="en-US" sz="2400" dirty="0" smtClean="0">
                <a:latin typeface="Georgia" pitchFamily="18" charset="0"/>
              </a:rPr>
              <a:t>decentralized </a:t>
            </a:r>
            <a:r>
              <a:rPr lang="en-US" sz="2400" dirty="0">
                <a:latin typeface="Georgia" pitchFamily="18" charset="0"/>
              </a:rPr>
              <a:t>directory</a:t>
            </a:r>
          </a:p>
          <a:p>
            <a:pPr eaLnBrk="1" hangingPunct="1">
              <a:spcBef>
                <a:spcPts val="0"/>
              </a:spcBef>
            </a:pPr>
            <a:r>
              <a:rPr lang="en-US" sz="2400" dirty="0" smtClean="0">
                <a:latin typeface="Georgia" pitchFamily="18" charset="0"/>
              </a:rPr>
              <a:t>US Supreme Ct (Napster was just 9</a:t>
            </a:r>
            <a:r>
              <a:rPr lang="en-US" sz="2400" baseline="30000" dirty="0" smtClean="0">
                <a:latin typeface="Georgia" pitchFamily="18" charset="0"/>
              </a:rPr>
              <a:t>th</a:t>
            </a:r>
            <a:r>
              <a:rPr lang="en-US" sz="2400" dirty="0" smtClean="0">
                <a:latin typeface="Georgia" pitchFamily="18" charset="0"/>
              </a:rPr>
              <a:t> Circuit)</a:t>
            </a:r>
          </a:p>
          <a:p>
            <a:pPr lvl="1" eaLnBrk="1" hangingPunct="1">
              <a:spcBef>
                <a:spcPts val="0"/>
              </a:spcBef>
            </a:pPr>
            <a:r>
              <a:rPr lang="en-US" sz="2400" dirty="0" smtClean="0">
                <a:latin typeface="Georgia" pitchFamily="18" charset="0"/>
              </a:rPr>
              <a:t>“We hold that one who distributes a device with the object of promoting its use to infringe copyright, as shown by clear expression or other affirmative steps taken to foster infringement, is liable for the resulting acts of infringement by third parties.” </a:t>
            </a:r>
          </a:p>
          <a:p>
            <a:pPr eaLnBrk="1" hangingPunct="1">
              <a:spcBef>
                <a:spcPts val="0"/>
              </a:spcBef>
            </a:pPr>
            <a:r>
              <a:rPr lang="en-US" sz="2400" dirty="0" smtClean="0">
                <a:latin typeface="Georgia" pitchFamily="18" charset="0"/>
              </a:rPr>
              <a:t>Sony today – would selling blank tapes be an “affirmative step taken to foster infringement?”</a:t>
            </a:r>
          </a:p>
          <a:p>
            <a:pPr eaLnBrk="1" hangingPunct="1">
              <a:spcBef>
                <a:spcPts val="0"/>
              </a:spcBef>
            </a:pPr>
            <a:r>
              <a:rPr lang="en-US" sz="2400" dirty="0" smtClean="0">
                <a:latin typeface="Georgia" pitchFamily="18" charset="0"/>
              </a:rPr>
              <a:t>Would including a “record button” on a VCR machine be such a step? </a:t>
            </a:r>
          </a:p>
          <a:p>
            <a:pPr eaLnBrk="1" hangingPunct="1">
              <a:lnSpc>
                <a:spcPct val="90000"/>
              </a:lnSpc>
              <a:buFont typeface="Arial" charset="0"/>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28</a:t>
            </a:fld>
            <a:endParaRPr lang="en-US"/>
          </a:p>
        </p:txBody>
      </p:sp>
    </p:spTree>
    <p:extLst>
      <p:ext uri="{BB962C8B-B14F-4D97-AF65-F5344CB8AC3E}">
        <p14:creationId xmlns:p14="http://schemas.microsoft.com/office/powerpoint/2010/main" val="119269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itle 1"/>
          <p:cNvSpPr>
            <a:spLocks noGrp="1"/>
          </p:cNvSpPr>
          <p:nvPr>
            <p:ph type="title" idx="4294967295"/>
          </p:nvPr>
        </p:nvSpPr>
        <p:spPr>
          <a:xfrm>
            <a:off x="444500" y="207963"/>
            <a:ext cx="8229600" cy="1143000"/>
          </a:xfrm>
        </p:spPr>
        <p:txBody>
          <a:bodyPr/>
          <a:lstStyle/>
          <a:p>
            <a:pPr eaLnBrk="1" hangingPunct="1"/>
            <a:r>
              <a:rPr lang="en-US" dirty="0" smtClean="0">
                <a:latin typeface="Georgia" pitchFamily="18" charset="0"/>
              </a:rPr>
              <a:t>Practical © Practices</a:t>
            </a:r>
          </a:p>
        </p:txBody>
      </p:sp>
      <p:sp>
        <p:nvSpPr>
          <p:cNvPr id="119813" name="Content Placeholder 2"/>
          <p:cNvSpPr>
            <a:spLocks noGrp="1"/>
          </p:cNvSpPr>
          <p:nvPr>
            <p:ph idx="4294967295"/>
          </p:nvPr>
        </p:nvSpPr>
        <p:spPr>
          <a:xfrm>
            <a:off x="495300" y="1273175"/>
            <a:ext cx="8229600" cy="4936556"/>
          </a:xfrm>
        </p:spPr>
        <p:txBody>
          <a:bodyPr/>
          <a:lstStyle/>
          <a:p>
            <a:pPr eaLnBrk="1" hangingPunct="1"/>
            <a:r>
              <a:rPr lang="en-US" sz="2400" dirty="0" smtClean="0">
                <a:latin typeface="Georgia" pitchFamily="18" charset="0"/>
              </a:rPr>
              <a:t>Mark your works with “© Name, year.” to avoid a claim that infringer was unaware of ©</a:t>
            </a:r>
          </a:p>
          <a:p>
            <a:pPr lvl="1" eaLnBrk="1" hangingPunct="1"/>
            <a:r>
              <a:rPr lang="en-US" sz="2000" dirty="0" smtClean="0">
                <a:latin typeface="Georgia" pitchFamily="18" charset="0"/>
              </a:rPr>
              <a:t>Still have to prove actual damages if not registered, but $0 cost</a:t>
            </a:r>
          </a:p>
          <a:p>
            <a:pPr eaLnBrk="1" hangingPunct="1"/>
            <a:r>
              <a:rPr lang="en-US" sz="2400" dirty="0" smtClean="0">
                <a:latin typeface="Georgia" pitchFamily="18" charset="0"/>
              </a:rPr>
              <a:t>If work is anything that you are going to sell/monetize/use in your business, file © application</a:t>
            </a:r>
          </a:p>
          <a:p>
            <a:pPr lvl="1" eaLnBrk="1" hangingPunct="1"/>
            <a:r>
              <a:rPr lang="en-US" sz="2400" dirty="0" smtClean="0">
                <a:latin typeface="Georgia" pitchFamily="18" charset="0"/>
              </a:rPr>
              <a:t>Access to statutory damages</a:t>
            </a:r>
          </a:p>
          <a:p>
            <a:pPr lvl="1" eaLnBrk="1" hangingPunct="1"/>
            <a:r>
              <a:rPr lang="en-US" sz="2400" dirty="0" smtClean="0">
                <a:latin typeface="Georgia" pitchFamily="18" charset="0"/>
              </a:rPr>
              <a:t>Make sure you acquire full, irrevocable US and international rights from author</a:t>
            </a:r>
          </a:p>
          <a:p>
            <a:pPr lvl="1" eaLnBrk="1" hangingPunct="1"/>
            <a:r>
              <a:rPr lang="en-US" sz="2400" dirty="0" smtClean="0">
                <a:latin typeface="Georgia" pitchFamily="18" charset="0"/>
              </a:rPr>
              <a:t>Must police your works (DMCA takedowns)</a:t>
            </a:r>
          </a:p>
          <a:p>
            <a:pPr eaLnBrk="1" hangingPunct="1"/>
            <a:r>
              <a:rPr lang="en-US" sz="2400" dirty="0" smtClean="0">
                <a:latin typeface="Georgia" pitchFamily="18" charset="0"/>
              </a:rPr>
              <a:t>Be cautious of other’s ©s – get clearance before use</a:t>
            </a:r>
          </a:p>
          <a:p>
            <a:pPr eaLnBrk="1" hangingPunct="1">
              <a:lnSpc>
                <a:spcPct val="90000"/>
              </a:lnSpc>
              <a:buFont typeface="Arial" charset="0"/>
              <a:buNone/>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29</a:t>
            </a:fld>
            <a:endParaRPr lang="en-US"/>
          </a:p>
        </p:txBody>
      </p:sp>
    </p:spTree>
    <p:extLst>
      <p:ext uri="{BB962C8B-B14F-4D97-AF65-F5344CB8AC3E}">
        <p14:creationId xmlns:p14="http://schemas.microsoft.com/office/powerpoint/2010/main" val="1314064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p:txBody>
          <a:bodyPr/>
          <a:lstStyle/>
          <a:p>
            <a:r>
              <a:rPr lang="en-US" smtClean="0">
                <a:latin typeface="Georgia" pitchFamily="18" charset="0"/>
              </a:rPr>
              <a:t> What Is A Copyright?</a:t>
            </a:r>
          </a:p>
        </p:txBody>
      </p:sp>
      <p:sp>
        <p:nvSpPr>
          <p:cNvPr id="72707" name="Rectangle 3"/>
          <p:cNvSpPr>
            <a:spLocks noGrp="1"/>
          </p:cNvSpPr>
          <p:nvPr>
            <p:ph type="body" idx="4294967295"/>
          </p:nvPr>
        </p:nvSpPr>
        <p:spPr>
          <a:xfrm>
            <a:off x="561975" y="1150938"/>
            <a:ext cx="8150225" cy="3962400"/>
          </a:xfrm>
        </p:spPr>
        <p:txBody>
          <a:bodyPr/>
          <a:lstStyle/>
          <a:p>
            <a:r>
              <a:rPr lang="en-US" sz="2800" dirty="0" smtClean="0">
                <a:latin typeface="Georgia" pitchFamily="18" charset="0"/>
              </a:rPr>
              <a:t>Exclusive right to a work of expression, such as a written story, painting, photo, or song.</a:t>
            </a:r>
          </a:p>
          <a:p>
            <a:r>
              <a:rPr lang="en-US" sz="2800" dirty="0" smtClean="0">
                <a:latin typeface="Georgia" pitchFamily="18" charset="0"/>
              </a:rPr>
              <a:t>The subject of the copyright must NOT be functional – if it’s functional, look to patents</a:t>
            </a:r>
          </a:p>
          <a:p>
            <a:r>
              <a:rPr lang="en-US" sz="2800" dirty="0" smtClean="0">
                <a:latin typeface="Georgia" pitchFamily="18" charset="0"/>
              </a:rPr>
              <a:t>Lasts for a LONG time – life +70 to 120 years</a:t>
            </a:r>
          </a:p>
          <a:p>
            <a:r>
              <a:rPr lang="en-US" sz="2800" dirty="0" smtClean="0">
                <a:latin typeface="Georgia" pitchFamily="18" charset="0"/>
              </a:rPr>
              <a:t>Copyrights provide exclusive rights with regard to appearance or expression, but may be curtailed in certain situations such as fair use or parody, for example.  </a:t>
            </a:r>
          </a:p>
          <a:p>
            <a:r>
              <a:rPr lang="en-US" sz="2800" dirty="0" smtClean="0">
                <a:latin typeface="Georgia" pitchFamily="18" charset="0"/>
              </a:rPr>
              <a:t>Title 17 U.S.C.</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3</a:t>
            </a:fld>
            <a:endParaRPr lang="en-US"/>
          </a:p>
        </p:txBody>
      </p:sp>
    </p:spTree>
    <p:extLst>
      <p:ext uri="{BB962C8B-B14F-4D97-AF65-F5344CB8AC3E}">
        <p14:creationId xmlns:p14="http://schemas.microsoft.com/office/powerpoint/2010/main" val="2033938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4294967295"/>
          </p:nvPr>
        </p:nvSpPr>
        <p:spPr/>
        <p:txBody>
          <a:bodyPr/>
          <a:lstStyle/>
          <a:p>
            <a:pPr algn="ctr" eaLnBrk="1" hangingPunct="1"/>
            <a:r>
              <a:rPr lang="en-US" sz="4400" smtClean="0">
                <a:latin typeface="Georgia" pitchFamily="18" charset="0"/>
              </a:rPr>
              <a:t>Questions?</a:t>
            </a:r>
          </a:p>
          <a:p>
            <a:pPr algn="ctr" eaLnBrk="1" hangingPunct="1">
              <a:buFont typeface="Arial" charset="0"/>
              <a:buNone/>
            </a:pPr>
            <a:endParaRPr lang="en-US" sz="4400" smtClean="0">
              <a:latin typeface="Georgia" pitchFamily="18" charset="0"/>
            </a:endParaRPr>
          </a:p>
          <a:p>
            <a:pPr algn="ctr" eaLnBrk="1" hangingPunct="1"/>
            <a:endParaRPr lang="en-US" sz="4400" smtClean="0">
              <a:latin typeface="Georgia" pitchFamily="18" charset="0"/>
            </a:endParaRPr>
          </a:p>
          <a:p>
            <a:pPr eaLnBrk="1" hangingPunct="1"/>
            <a:endParaRPr lang="en-US" sz="440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itle 1"/>
          <p:cNvSpPr>
            <a:spLocks noGrp="1"/>
          </p:cNvSpPr>
          <p:nvPr>
            <p:ph type="title" idx="4294967295"/>
          </p:nvPr>
        </p:nvSpPr>
        <p:spPr>
          <a:xfrm>
            <a:off x="242888" y="249238"/>
            <a:ext cx="8674100" cy="1143000"/>
          </a:xfrm>
        </p:spPr>
        <p:txBody>
          <a:bodyPr/>
          <a:lstStyle/>
          <a:p>
            <a:pPr eaLnBrk="1" hangingPunct="1"/>
            <a:r>
              <a:rPr lang="en-US" sz="4000" dirty="0" smtClean="0">
                <a:latin typeface="Georgia" pitchFamily="18" charset="0"/>
              </a:rPr>
              <a:t>§ 102 · Subject Matter of Copyright-1</a:t>
            </a:r>
          </a:p>
        </p:txBody>
      </p:sp>
      <p:sp>
        <p:nvSpPr>
          <p:cNvPr id="73733" name="Content Placeholder 2"/>
          <p:cNvSpPr>
            <a:spLocks noGrp="1"/>
          </p:cNvSpPr>
          <p:nvPr>
            <p:ph idx="4294967295"/>
          </p:nvPr>
        </p:nvSpPr>
        <p:spPr>
          <a:xfrm>
            <a:off x="495300" y="1273174"/>
            <a:ext cx="8229600" cy="4995423"/>
          </a:xfrm>
        </p:spPr>
        <p:txBody>
          <a:bodyPr/>
          <a:lstStyle/>
          <a:p>
            <a:r>
              <a:rPr lang="en-US" sz="2800" dirty="0" smtClean="0">
                <a:latin typeface="Georgia" pitchFamily="18" charset="0"/>
              </a:rPr>
              <a:t>(a) Copyright protection subsists, in accordance with this title, in original works of authorship </a:t>
            </a:r>
            <a:r>
              <a:rPr lang="en-US" sz="2800" dirty="0" smtClean="0">
                <a:solidFill>
                  <a:srgbClr val="0000FF"/>
                </a:solidFill>
                <a:latin typeface="Georgia" pitchFamily="18" charset="0"/>
              </a:rPr>
              <a:t>fixed in any tangible medium of expression</a:t>
            </a:r>
            <a:r>
              <a:rPr lang="en-US" sz="2800" dirty="0" smtClean="0">
                <a:latin typeface="Georgia" pitchFamily="18" charset="0"/>
              </a:rPr>
              <a:t>, now known or later developed, from which they can be perceived, reproduced, or otherwise communicated, either directly or with the aid of a machine or device.</a:t>
            </a:r>
          </a:p>
          <a:p>
            <a:r>
              <a:rPr lang="en-US" sz="2400" dirty="0" smtClean="0">
                <a:latin typeface="Georgia" pitchFamily="18" charset="0"/>
              </a:rPr>
              <a:t>As soon as the work is fixed in a medium, you have a copyright in it (Unregistered ©)</a:t>
            </a:r>
          </a:p>
          <a:p>
            <a:pPr lvl="1"/>
            <a:r>
              <a:rPr lang="en-US" sz="2000" dirty="0" smtClean="0">
                <a:latin typeface="Georgia" pitchFamily="18" charset="0"/>
              </a:rPr>
              <a:t>Registration of © with the Copyright Office increases your rights</a:t>
            </a:r>
          </a:p>
          <a:p>
            <a:pPr lvl="1"/>
            <a:r>
              <a:rPr lang="en-US" sz="2000" dirty="0" smtClean="0">
                <a:latin typeface="Georgia" pitchFamily="18" charset="0"/>
              </a:rPr>
              <a:t>Can mark with © as soon as it is fixed in a medium</a:t>
            </a:r>
          </a:p>
          <a:p>
            <a:pPr marL="0" indent="0">
              <a:buNone/>
            </a:pPr>
            <a:endParaRPr lang="en-US" sz="28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4</a:t>
            </a:fld>
            <a:endParaRPr lang="en-US"/>
          </a:p>
        </p:txBody>
      </p:sp>
    </p:spTree>
    <p:extLst>
      <p:ext uri="{BB962C8B-B14F-4D97-AF65-F5344CB8AC3E}">
        <p14:creationId xmlns:p14="http://schemas.microsoft.com/office/powerpoint/2010/main" val="754684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itle 1"/>
          <p:cNvSpPr>
            <a:spLocks noGrp="1"/>
          </p:cNvSpPr>
          <p:nvPr>
            <p:ph type="title" idx="4294967295"/>
          </p:nvPr>
        </p:nvSpPr>
        <p:spPr>
          <a:xfrm>
            <a:off x="215900" y="234950"/>
            <a:ext cx="8674100" cy="1143000"/>
          </a:xfrm>
        </p:spPr>
        <p:txBody>
          <a:bodyPr/>
          <a:lstStyle/>
          <a:p>
            <a:pPr eaLnBrk="1" hangingPunct="1"/>
            <a:r>
              <a:rPr lang="en-US" sz="4000" dirty="0" smtClean="0">
                <a:latin typeface="Georgia" pitchFamily="18" charset="0"/>
              </a:rPr>
              <a:t>§ 102 · Subject Matter of Copyright-2</a:t>
            </a:r>
          </a:p>
        </p:txBody>
      </p:sp>
      <p:sp>
        <p:nvSpPr>
          <p:cNvPr id="75781" name="Content Placeholder 2"/>
          <p:cNvSpPr>
            <a:spLocks noGrp="1"/>
          </p:cNvSpPr>
          <p:nvPr>
            <p:ph idx="4294967295"/>
          </p:nvPr>
        </p:nvSpPr>
        <p:spPr>
          <a:xfrm>
            <a:off x="495300" y="1273175"/>
            <a:ext cx="8229600" cy="4191000"/>
          </a:xfrm>
        </p:spPr>
        <p:txBody>
          <a:bodyPr/>
          <a:lstStyle/>
          <a:p>
            <a:r>
              <a:rPr lang="en-US" sz="2800" dirty="0" smtClean="0">
                <a:latin typeface="Georgia" pitchFamily="18" charset="0"/>
              </a:rPr>
              <a:t>Works of authorship include the following </a:t>
            </a:r>
          </a:p>
          <a:p>
            <a:r>
              <a:rPr lang="en-US" sz="2800" dirty="0" smtClean="0">
                <a:latin typeface="Georgia" pitchFamily="18" charset="0"/>
              </a:rPr>
              <a:t>(1) literary works;</a:t>
            </a:r>
          </a:p>
          <a:p>
            <a:r>
              <a:rPr lang="en-US" sz="2800" dirty="0" smtClean="0">
                <a:latin typeface="Georgia" pitchFamily="18" charset="0"/>
              </a:rPr>
              <a:t>(2) musical works, incl. accompanying words;</a:t>
            </a:r>
          </a:p>
          <a:p>
            <a:r>
              <a:rPr lang="en-US" sz="2800" dirty="0" smtClean="0">
                <a:latin typeface="Georgia" pitchFamily="18" charset="0"/>
              </a:rPr>
              <a:t>(3) dramatic works, incl. accompanying music;</a:t>
            </a:r>
          </a:p>
          <a:p>
            <a:r>
              <a:rPr lang="en-US" sz="2800" dirty="0" smtClean="0">
                <a:latin typeface="Georgia" pitchFamily="18" charset="0"/>
              </a:rPr>
              <a:t>(4) pantomimes and choreographic works;</a:t>
            </a:r>
          </a:p>
          <a:p>
            <a:r>
              <a:rPr lang="en-US" sz="2800" dirty="0" smtClean="0">
                <a:latin typeface="Georgia" pitchFamily="18" charset="0"/>
              </a:rPr>
              <a:t>(5) pictorial, graphic, and sculptural works;</a:t>
            </a:r>
          </a:p>
          <a:p>
            <a:r>
              <a:rPr lang="en-US" sz="2800" dirty="0" smtClean="0">
                <a:latin typeface="Georgia" pitchFamily="18" charset="0"/>
              </a:rPr>
              <a:t>(6) motion pictures and other audiovisual works;</a:t>
            </a:r>
          </a:p>
          <a:p>
            <a:r>
              <a:rPr lang="en-US" sz="2800" dirty="0" smtClean="0">
                <a:latin typeface="Georgia" pitchFamily="18" charset="0"/>
              </a:rPr>
              <a:t>(7) sound recordings; and</a:t>
            </a:r>
          </a:p>
          <a:p>
            <a:r>
              <a:rPr lang="en-US" sz="2800" dirty="0" smtClean="0">
                <a:latin typeface="Georgia" pitchFamily="18" charset="0"/>
              </a:rPr>
              <a:t>(8) architectural works.</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5</a:t>
            </a:fld>
            <a:endParaRPr lang="en-US"/>
          </a:p>
        </p:txBody>
      </p:sp>
    </p:spTree>
    <p:extLst>
      <p:ext uri="{BB962C8B-B14F-4D97-AF65-F5344CB8AC3E}">
        <p14:creationId xmlns:p14="http://schemas.microsoft.com/office/powerpoint/2010/main" val="2417516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itle 1"/>
          <p:cNvSpPr>
            <a:spLocks noGrp="1"/>
          </p:cNvSpPr>
          <p:nvPr>
            <p:ph type="title" idx="4294967295"/>
          </p:nvPr>
        </p:nvSpPr>
        <p:spPr>
          <a:xfrm>
            <a:off x="215900" y="234950"/>
            <a:ext cx="8674100" cy="1143000"/>
          </a:xfrm>
        </p:spPr>
        <p:txBody>
          <a:bodyPr/>
          <a:lstStyle/>
          <a:p>
            <a:pPr eaLnBrk="1" hangingPunct="1"/>
            <a:r>
              <a:rPr lang="en-US" sz="4000" smtClean="0">
                <a:latin typeface="Georgia" pitchFamily="18" charset="0"/>
              </a:rPr>
              <a:t>§ 102 · Subject Matter of Copyright-3</a:t>
            </a:r>
          </a:p>
        </p:txBody>
      </p:sp>
      <p:sp>
        <p:nvSpPr>
          <p:cNvPr id="77829" name="Content Placeholder 2"/>
          <p:cNvSpPr>
            <a:spLocks noGrp="1"/>
          </p:cNvSpPr>
          <p:nvPr>
            <p:ph idx="4294967295"/>
          </p:nvPr>
        </p:nvSpPr>
        <p:spPr>
          <a:xfrm>
            <a:off x="495300" y="1273175"/>
            <a:ext cx="8229600" cy="4191000"/>
          </a:xfrm>
        </p:spPr>
        <p:txBody>
          <a:bodyPr/>
          <a:lstStyle/>
          <a:p>
            <a:r>
              <a:rPr lang="en-US" sz="2800" dirty="0" smtClean="0">
                <a:latin typeface="Georgia" pitchFamily="18" charset="0"/>
              </a:rPr>
              <a:t>(b) </a:t>
            </a:r>
            <a:r>
              <a:rPr lang="en-US" sz="2800" dirty="0" smtClean="0">
                <a:solidFill>
                  <a:srgbClr val="0000FF"/>
                </a:solidFill>
                <a:latin typeface="Georgia" pitchFamily="18" charset="0"/>
              </a:rPr>
              <a:t>In no case</a:t>
            </a:r>
            <a:r>
              <a:rPr lang="en-US" sz="2800" dirty="0" smtClean="0">
                <a:latin typeface="Georgia" pitchFamily="18" charset="0"/>
              </a:rPr>
              <a:t> does copyright protection for an original work of authorship extend to any </a:t>
            </a:r>
            <a:r>
              <a:rPr lang="en-US" sz="2800" dirty="0" smtClean="0">
                <a:solidFill>
                  <a:srgbClr val="0000FF"/>
                </a:solidFill>
                <a:latin typeface="Georgia" pitchFamily="18" charset="0"/>
              </a:rPr>
              <a:t>idea</a:t>
            </a:r>
            <a:r>
              <a:rPr lang="en-US" sz="2800" dirty="0" smtClean="0">
                <a:latin typeface="Georgia" pitchFamily="18" charset="0"/>
              </a:rPr>
              <a:t>, </a:t>
            </a:r>
            <a:r>
              <a:rPr lang="en-US" sz="2800" dirty="0" smtClean="0">
                <a:solidFill>
                  <a:srgbClr val="FF0066"/>
                </a:solidFill>
                <a:latin typeface="Georgia" pitchFamily="18" charset="0"/>
              </a:rPr>
              <a:t>procedure</a:t>
            </a:r>
            <a:r>
              <a:rPr lang="en-US" sz="2800" dirty="0" smtClean="0">
                <a:latin typeface="Georgia" pitchFamily="18" charset="0"/>
              </a:rPr>
              <a:t>, </a:t>
            </a:r>
            <a:r>
              <a:rPr lang="en-US" sz="2800" dirty="0" smtClean="0">
                <a:solidFill>
                  <a:srgbClr val="0000FF"/>
                </a:solidFill>
                <a:latin typeface="Georgia" pitchFamily="18" charset="0"/>
              </a:rPr>
              <a:t>process</a:t>
            </a:r>
            <a:r>
              <a:rPr lang="en-US" sz="2800" dirty="0" smtClean="0">
                <a:latin typeface="Georgia" pitchFamily="18" charset="0"/>
              </a:rPr>
              <a:t>, </a:t>
            </a:r>
            <a:r>
              <a:rPr lang="en-US" sz="2800" dirty="0" smtClean="0">
                <a:solidFill>
                  <a:srgbClr val="FF0066"/>
                </a:solidFill>
                <a:latin typeface="Georgia" pitchFamily="18" charset="0"/>
              </a:rPr>
              <a:t>system</a:t>
            </a:r>
            <a:r>
              <a:rPr lang="en-US" sz="2800" dirty="0" smtClean="0">
                <a:latin typeface="Georgia" pitchFamily="18" charset="0"/>
              </a:rPr>
              <a:t>, </a:t>
            </a:r>
            <a:r>
              <a:rPr lang="en-US" sz="2800" dirty="0" smtClean="0">
                <a:solidFill>
                  <a:srgbClr val="0000FF"/>
                </a:solidFill>
                <a:latin typeface="Georgia" pitchFamily="18" charset="0"/>
              </a:rPr>
              <a:t>method</a:t>
            </a:r>
            <a:r>
              <a:rPr lang="en-US" sz="2800" dirty="0" smtClean="0">
                <a:latin typeface="Georgia" pitchFamily="18" charset="0"/>
              </a:rPr>
              <a:t> of operation, </a:t>
            </a:r>
            <a:r>
              <a:rPr lang="en-US" sz="2800" dirty="0" smtClean="0">
                <a:solidFill>
                  <a:srgbClr val="FF0066"/>
                </a:solidFill>
                <a:latin typeface="Georgia" pitchFamily="18" charset="0"/>
              </a:rPr>
              <a:t>concept</a:t>
            </a:r>
            <a:r>
              <a:rPr lang="en-US" sz="2800" dirty="0" smtClean="0">
                <a:latin typeface="Georgia" pitchFamily="18" charset="0"/>
              </a:rPr>
              <a:t>, </a:t>
            </a:r>
            <a:r>
              <a:rPr lang="en-US" sz="2800" dirty="0" smtClean="0">
                <a:solidFill>
                  <a:srgbClr val="0000FF"/>
                </a:solidFill>
                <a:latin typeface="Georgia" pitchFamily="18" charset="0"/>
              </a:rPr>
              <a:t>principle</a:t>
            </a:r>
            <a:r>
              <a:rPr lang="en-US" sz="2800" dirty="0" smtClean="0">
                <a:latin typeface="Georgia" pitchFamily="18" charset="0"/>
              </a:rPr>
              <a:t>, or </a:t>
            </a:r>
            <a:r>
              <a:rPr lang="en-US" sz="2800" dirty="0" smtClean="0">
                <a:solidFill>
                  <a:srgbClr val="FF0066"/>
                </a:solidFill>
                <a:latin typeface="Georgia" pitchFamily="18" charset="0"/>
              </a:rPr>
              <a:t>discovery</a:t>
            </a:r>
            <a:r>
              <a:rPr lang="en-US" sz="2800" dirty="0" smtClean="0">
                <a:latin typeface="Georgia" pitchFamily="18" charset="0"/>
              </a:rPr>
              <a:t>, regardless of the form in which it is described, explained, illustrated, or embodied in such work</a:t>
            </a:r>
          </a:p>
          <a:p>
            <a:r>
              <a:rPr lang="en-US" sz="2800" dirty="0" smtClean="0">
                <a:latin typeface="Georgia" pitchFamily="18" charset="0"/>
              </a:rPr>
              <a:t>Can’t copyright an idea or invention</a:t>
            </a:r>
          </a:p>
          <a:p>
            <a:endParaRPr lang="en-US" dirty="0" smtClean="0">
              <a:latin typeface="Georgia" pitchFamily="18" charset="0"/>
            </a:endParaRPr>
          </a:p>
          <a:p>
            <a:pPr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6</a:t>
            </a:fld>
            <a:endParaRPr lang="en-US"/>
          </a:p>
        </p:txBody>
      </p:sp>
    </p:spTree>
    <p:extLst>
      <p:ext uri="{BB962C8B-B14F-4D97-AF65-F5344CB8AC3E}">
        <p14:creationId xmlns:p14="http://schemas.microsoft.com/office/powerpoint/2010/main" val="956040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itle 1"/>
          <p:cNvSpPr>
            <a:spLocks noGrp="1"/>
          </p:cNvSpPr>
          <p:nvPr>
            <p:ph type="title" idx="4294967295"/>
          </p:nvPr>
        </p:nvSpPr>
        <p:spPr>
          <a:xfrm>
            <a:off x="444500" y="201613"/>
            <a:ext cx="8229600" cy="1143000"/>
          </a:xfrm>
        </p:spPr>
        <p:txBody>
          <a:bodyPr/>
          <a:lstStyle/>
          <a:p>
            <a:pPr eaLnBrk="1" hangingPunct="1"/>
            <a:r>
              <a:rPr lang="en-US" smtClean="0">
                <a:latin typeface="Georgia" pitchFamily="18" charset="0"/>
              </a:rPr>
              <a:t>§ 106</a:t>
            </a:r>
            <a:r>
              <a:rPr lang="en-US" sz="3200" smtClean="0">
                <a:latin typeface="Georgia" pitchFamily="18" charset="0"/>
              </a:rPr>
              <a:t> </a:t>
            </a:r>
            <a:r>
              <a:rPr lang="en-US" smtClean="0">
                <a:latin typeface="Georgia" pitchFamily="18" charset="0"/>
              </a:rPr>
              <a:t>Exclusive Rights - 1</a:t>
            </a:r>
          </a:p>
        </p:txBody>
      </p:sp>
      <p:sp>
        <p:nvSpPr>
          <p:cNvPr id="79877" name="Content Placeholder 2"/>
          <p:cNvSpPr>
            <a:spLocks noGrp="1"/>
          </p:cNvSpPr>
          <p:nvPr>
            <p:ph idx="4294967295"/>
          </p:nvPr>
        </p:nvSpPr>
        <p:spPr>
          <a:xfrm>
            <a:off x="442913" y="1303338"/>
            <a:ext cx="8229600" cy="4191000"/>
          </a:xfrm>
        </p:spPr>
        <p:txBody>
          <a:bodyPr/>
          <a:lstStyle/>
          <a:p>
            <a:r>
              <a:rPr lang="en-US" sz="2800" dirty="0" smtClean="0">
                <a:latin typeface="Georgia" pitchFamily="18" charset="0"/>
              </a:rPr>
              <a:t>A copyright gives you several exclusive rights:</a:t>
            </a:r>
          </a:p>
          <a:p>
            <a:r>
              <a:rPr lang="en-US" sz="2800" dirty="0" smtClean="0">
                <a:latin typeface="Georgia" pitchFamily="18" charset="0"/>
              </a:rPr>
              <a:t>(1) to </a:t>
            </a:r>
            <a:r>
              <a:rPr lang="en-US" sz="2800" dirty="0" smtClean="0">
                <a:solidFill>
                  <a:srgbClr val="0000FF"/>
                </a:solidFill>
                <a:latin typeface="Georgia" pitchFamily="18" charset="0"/>
              </a:rPr>
              <a:t>reproduce</a:t>
            </a:r>
            <a:r>
              <a:rPr lang="en-US" sz="2800" dirty="0" smtClean="0">
                <a:latin typeface="Georgia" pitchFamily="18" charset="0"/>
              </a:rPr>
              <a:t> the copyrighted work</a:t>
            </a:r>
          </a:p>
          <a:p>
            <a:r>
              <a:rPr lang="en-US" sz="2800" dirty="0" smtClean="0">
                <a:latin typeface="Georgia" pitchFamily="18" charset="0"/>
              </a:rPr>
              <a:t>(2) to </a:t>
            </a:r>
            <a:r>
              <a:rPr lang="en-US" sz="2800" dirty="0" smtClean="0">
                <a:solidFill>
                  <a:srgbClr val="0000FF"/>
                </a:solidFill>
                <a:latin typeface="Georgia" pitchFamily="18" charset="0"/>
              </a:rPr>
              <a:t>prepare derivative works</a:t>
            </a:r>
            <a:r>
              <a:rPr lang="en-US" sz="2800" dirty="0" smtClean="0">
                <a:latin typeface="Georgia" pitchFamily="18" charset="0"/>
              </a:rPr>
              <a:t> based upon the copyrighted work</a:t>
            </a:r>
          </a:p>
          <a:p>
            <a:r>
              <a:rPr lang="en-US" sz="2800" dirty="0" smtClean="0">
                <a:latin typeface="Georgia" pitchFamily="18" charset="0"/>
              </a:rPr>
              <a:t>(3) to </a:t>
            </a:r>
            <a:r>
              <a:rPr lang="en-US" sz="2800" dirty="0" smtClean="0">
                <a:solidFill>
                  <a:srgbClr val="0000FF"/>
                </a:solidFill>
                <a:latin typeface="Georgia" pitchFamily="18" charset="0"/>
              </a:rPr>
              <a:t>distribute copies</a:t>
            </a:r>
            <a:r>
              <a:rPr lang="en-US" sz="2800" dirty="0" smtClean="0">
                <a:latin typeface="Georgia" pitchFamily="18" charset="0"/>
              </a:rPr>
              <a:t>  to the public by sale or other transfer of ownership, or by rental, lease, or lending</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7</a:t>
            </a:fld>
            <a:endParaRPr lang="en-US"/>
          </a:p>
        </p:txBody>
      </p:sp>
    </p:spTree>
    <p:extLst>
      <p:ext uri="{BB962C8B-B14F-4D97-AF65-F5344CB8AC3E}">
        <p14:creationId xmlns:p14="http://schemas.microsoft.com/office/powerpoint/2010/main" val="3310545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a:xfrm>
            <a:off x="7620000" y="6356350"/>
            <a:ext cx="1066800" cy="365125"/>
          </a:xfrm>
          <a:prstGeom prst="rect">
            <a:avLst/>
          </a:prstGeom>
          <a:noFill/>
        </p:spPr>
        <p:txBody>
          <a:bodyPr anchor="ctr"/>
          <a:lstStyle/>
          <a:p>
            <a:pPr algn="r" fontAlgn="auto">
              <a:spcBef>
                <a:spcPts val="0"/>
              </a:spcBef>
              <a:spcAft>
                <a:spcPts val="0"/>
              </a:spcAft>
              <a:defRPr/>
            </a:pPr>
            <a:fld id="{B4849B91-C03E-471B-9699-99860E3B4254}" type="slidenum">
              <a:rPr lang="en-US" sz="1200">
                <a:solidFill>
                  <a:schemeClr val="tx1">
                    <a:tint val="75000"/>
                  </a:schemeClr>
                </a:solidFill>
                <a:latin typeface="+mn-lt"/>
              </a:rPr>
              <a:pPr algn="r" fontAlgn="auto">
                <a:spcBef>
                  <a:spcPts val="0"/>
                </a:spcBef>
                <a:spcAft>
                  <a:spcPts val="0"/>
                </a:spcAft>
                <a:defRPr/>
              </a:pPr>
              <a:t>8</a:t>
            </a:fld>
            <a:endParaRPr lang="en-US" sz="1200">
              <a:solidFill>
                <a:schemeClr val="tx1">
                  <a:tint val="75000"/>
                </a:schemeClr>
              </a:solidFill>
              <a:latin typeface="+mn-lt"/>
            </a:endParaRPr>
          </a:p>
        </p:txBody>
      </p:sp>
      <p:sp>
        <p:nvSpPr>
          <p:cNvPr id="81924"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 106</a:t>
            </a:r>
            <a:r>
              <a:rPr lang="en-US" sz="3200" smtClean="0">
                <a:latin typeface="Georgia" pitchFamily="18" charset="0"/>
              </a:rPr>
              <a:t> </a:t>
            </a:r>
            <a:r>
              <a:rPr lang="en-US" smtClean="0">
                <a:latin typeface="Georgia" pitchFamily="18" charset="0"/>
              </a:rPr>
              <a:t>Exclusive Rights - 2</a:t>
            </a:r>
          </a:p>
        </p:txBody>
      </p:sp>
      <p:sp>
        <p:nvSpPr>
          <p:cNvPr id="81925" name="Content Placeholder 2"/>
          <p:cNvSpPr>
            <a:spLocks noGrp="1"/>
          </p:cNvSpPr>
          <p:nvPr>
            <p:ph idx="4294967295"/>
          </p:nvPr>
        </p:nvSpPr>
        <p:spPr>
          <a:xfrm>
            <a:off x="495300" y="1273175"/>
            <a:ext cx="8229600" cy="4191000"/>
          </a:xfrm>
        </p:spPr>
        <p:txBody>
          <a:bodyPr/>
          <a:lstStyle/>
          <a:p>
            <a:r>
              <a:rPr lang="en-US" sz="2400" dirty="0" smtClean="0">
                <a:latin typeface="Georgia" pitchFamily="18" charset="0"/>
              </a:rPr>
              <a:t>(4) in the case of literary, musical, dramatic, and choreographic works, pantomimes, and motion pictures and other audiovisual works, to </a:t>
            </a:r>
            <a:r>
              <a:rPr lang="en-US" sz="2400" dirty="0" smtClean="0">
                <a:solidFill>
                  <a:srgbClr val="0000FF"/>
                </a:solidFill>
                <a:latin typeface="Georgia" pitchFamily="18" charset="0"/>
              </a:rPr>
              <a:t>perform</a:t>
            </a:r>
            <a:r>
              <a:rPr lang="en-US" sz="2400" dirty="0" smtClean="0">
                <a:latin typeface="Georgia" pitchFamily="18" charset="0"/>
              </a:rPr>
              <a:t> the copyrighted work publicly</a:t>
            </a:r>
          </a:p>
          <a:p>
            <a:r>
              <a:rPr lang="en-US" sz="2400" dirty="0" smtClean="0">
                <a:latin typeface="Georgia" pitchFamily="18" charset="0"/>
              </a:rPr>
              <a:t>(5) in the case of literary, musical, dramatic, and choreographic works, pantomimes, and pictorial, graphic, or sculptural works, including the individual images of a motion picture or other audiovisual work, to </a:t>
            </a:r>
            <a:r>
              <a:rPr lang="en-US" sz="2400" dirty="0" smtClean="0">
                <a:solidFill>
                  <a:srgbClr val="0000FF"/>
                </a:solidFill>
                <a:latin typeface="Georgia" pitchFamily="18" charset="0"/>
              </a:rPr>
              <a:t>display</a:t>
            </a:r>
            <a:r>
              <a:rPr lang="en-US" sz="2400" dirty="0" smtClean="0">
                <a:latin typeface="Georgia" pitchFamily="18" charset="0"/>
              </a:rPr>
              <a:t> the copyrighted work publicly</a:t>
            </a:r>
          </a:p>
          <a:p>
            <a:r>
              <a:rPr lang="en-US" sz="2400" dirty="0" smtClean="0">
                <a:latin typeface="Georgia" pitchFamily="18" charset="0"/>
              </a:rPr>
              <a:t>(6) in the case of sound recordings, to </a:t>
            </a:r>
            <a:r>
              <a:rPr lang="en-US" sz="2400" dirty="0" smtClean="0">
                <a:solidFill>
                  <a:srgbClr val="0000FF"/>
                </a:solidFill>
                <a:latin typeface="Georgia" pitchFamily="18" charset="0"/>
              </a:rPr>
              <a:t>perform</a:t>
            </a:r>
            <a:r>
              <a:rPr lang="en-US" sz="2400" dirty="0" smtClean="0">
                <a:latin typeface="Georgia" pitchFamily="18" charset="0"/>
              </a:rPr>
              <a:t> the copyrighted work publicly by means of a digital audio transmission</a:t>
            </a: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8</a:t>
            </a:fld>
            <a:endParaRPr lang="en-US"/>
          </a:p>
        </p:txBody>
      </p:sp>
    </p:spTree>
    <p:extLst>
      <p:ext uri="{BB962C8B-B14F-4D97-AF65-F5344CB8AC3E}">
        <p14:creationId xmlns:p14="http://schemas.microsoft.com/office/powerpoint/2010/main" val="3010349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itle 1"/>
          <p:cNvSpPr>
            <a:spLocks noGrp="1"/>
          </p:cNvSpPr>
          <p:nvPr>
            <p:ph type="title" idx="4294967295"/>
          </p:nvPr>
        </p:nvSpPr>
        <p:spPr>
          <a:xfrm>
            <a:off x="444500" y="207963"/>
            <a:ext cx="8229600" cy="1143000"/>
          </a:xfrm>
        </p:spPr>
        <p:txBody>
          <a:bodyPr/>
          <a:lstStyle/>
          <a:p>
            <a:pPr eaLnBrk="1" hangingPunct="1"/>
            <a:r>
              <a:rPr lang="en-US" smtClean="0">
                <a:latin typeface="Georgia" pitchFamily="18" charset="0"/>
              </a:rPr>
              <a:t>Fair Use - 1</a:t>
            </a:r>
          </a:p>
        </p:txBody>
      </p:sp>
      <p:sp>
        <p:nvSpPr>
          <p:cNvPr id="83973" name="Content Placeholder 2"/>
          <p:cNvSpPr>
            <a:spLocks noGrp="1"/>
          </p:cNvSpPr>
          <p:nvPr>
            <p:ph idx="4294967295"/>
          </p:nvPr>
        </p:nvSpPr>
        <p:spPr>
          <a:xfrm>
            <a:off x="495300" y="1273175"/>
            <a:ext cx="8229600" cy="4191000"/>
          </a:xfrm>
        </p:spPr>
        <p:txBody>
          <a:bodyPr/>
          <a:lstStyle/>
          <a:p>
            <a:r>
              <a:rPr lang="en-US" sz="2400" b="1" dirty="0" smtClean="0">
                <a:latin typeface="Georgia" pitchFamily="18" charset="0"/>
              </a:rPr>
              <a:t>§ 107 · Limitations on exclusive rights: Fair use</a:t>
            </a:r>
            <a:endParaRPr lang="en-US" sz="2400" dirty="0" smtClean="0">
              <a:latin typeface="Georgia" pitchFamily="18" charset="0"/>
            </a:endParaRPr>
          </a:p>
          <a:p>
            <a:r>
              <a:rPr lang="en-US" sz="2400" dirty="0" smtClean="0">
                <a:latin typeface="Georgia" pitchFamily="18" charset="0"/>
              </a:rPr>
              <a:t>Notwithstanding the provisions of sections 106 and 106A, the </a:t>
            </a:r>
            <a:r>
              <a:rPr lang="en-US" sz="2400" u="sng" dirty="0" smtClean="0">
                <a:latin typeface="Georgia" pitchFamily="18" charset="0"/>
              </a:rPr>
              <a:t>fair use</a:t>
            </a:r>
            <a:r>
              <a:rPr lang="en-US" sz="2400" dirty="0" smtClean="0">
                <a:latin typeface="Georgia" pitchFamily="18" charset="0"/>
              </a:rPr>
              <a:t> of a copyrighted work, including such use by reproduction in copies or </a:t>
            </a:r>
            <a:r>
              <a:rPr lang="en-US" sz="2400" dirty="0" err="1" smtClean="0">
                <a:latin typeface="Georgia" pitchFamily="18" charset="0"/>
              </a:rPr>
              <a:t>phonorecords</a:t>
            </a:r>
            <a:r>
              <a:rPr lang="en-US" sz="2400" dirty="0" smtClean="0">
                <a:latin typeface="Georgia" pitchFamily="18" charset="0"/>
              </a:rPr>
              <a:t> or by any other means specified by that section, for purposes such as </a:t>
            </a:r>
            <a:r>
              <a:rPr lang="en-US" sz="2400" dirty="0" smtClean="0">
                <a:solidFill>
                  <a:srgbClr val="0000FF"/>
                </a:solidFill>
                <a:latin typeface="Georgia" pitchFamily="18" charset="0"/>
              </a:rPr>
              <a:t>criticism</a:t>
            </a:r>
            <a:r>
              <a:rPr lang="en-US" sz="2400" dirty="0" smtClean="0">
                <a:latin typeface="Georgia" pitchFamily="18" charset="0"/>
              </a:rPr>
              <a:t>, </a:t>
            </a:r>
            <a:r>
              <a:rPr lang="en-US" sz="2400" dirty="0" smtClean="0">
                <a:solidFill>
                  <a:srgbClr val="FF0066"/>
                </a:solidFill>
                <a:latin typeface="Georgia" pitchFamily="18" charset="0"/>
              </a:rPr>
              <a:t>comment</a:t>
            </a:r>
            <a:r>
              <a:rPr lang="en-US" sz="2400" dirty="0" smtClean="0">
                <a:latin typeface="Georgia" pitchFamily="18" charset="0"/>
              </a:rPr>
              <a:t>, </a:t>
            </a:r>
            <a:r>
              <a:rPr lang="en-US" sz="2400" dirty="0" smtClean="0">
                <a:solidFill>
                  <a:srgbClr val="0000FF"/>
                </a:solidFill>
                <a:latin typeface="Georgia" pitchFamily="18" charset="0"/>
              </a:rPr>
              <a:t>news reporting</a:t>
            </a:r>
            <a:r>
              <a:rPr lang="en-US" sz="2400" dirty="0" smtClean="0">
                <a:latin typeface="Georgia" pitchFamily="18" charset="0"/>
              </a:rPr>
              <a:t>, </a:t>
            </a:r>
            <a:r>
              <a:rPr lang="en-US" sz="2400" dirty="0" smtClean="0">
                <a:solidFill>
                  <a:srgbClr val="FF0066"/>
                </a:solidFill>
                <a:latin typeface="Georgia" pitchFamily="18" charset="0"/>
              </a:rPr>
              <a:t>teaching </a:t>
            </a:r>
            <a:r>
              <a:rPr lang="en-US" sz="2400" dirty="0" smtClean="0">
                <a:latin typeface="Georgia" pitchFamily="18" charset="0"/>
              </a:rPr>
              <a:t>(including multiple copies for classroom use), </a:t>
            </a:r>
            <a:r>
              <a:rPr lang="en-US" sz="2400" dirty="0" smtClean="0">
                <a:solidFill>
                  <a:srgbClr val="0000FF"/>
                </a:solidFill>
                <a:latin typeface="Georgia" pitchFamily="18" charset="0"/>
              </a:rPr>
              <a:t>scholarship</a:t>
            </a:r>
            <a:r>
              <a:rPr lang="en-US" sz="2400" dirty="0" smtClean="0">
                <a:latin typeface="Georgia" pitchFamily="18" charset="0"/>
              </a:rPr>
              <a:t>, or </a:t>
            </a:r>
            <a:r>
              <a:rPr lang="en-US" sz="2400" dirty="0" smtClean="0">
                <a:solidFill>
                  <a:srgbClr val="FF0066"/>
                </a:solidFill>
                <a:latin typeface="Georgia" pitchFamily="18" charset="0"/>
              </a:rPr>
              <a:t>research</a:t>
            </a:r>
            <a:r>
              <a:rPr lang="en-US" sz="2400" dirty="0" smtClean="0">
                <a:latin typeface="Georgia" pitchFamily="18" charset="0"/>
              </a:rPr>
              <a:t>, is </a:t>
            </a:r>
            <a:r>
              <a:rPr lang="en-US" sz="2400" u="sng" dirty="0" smtClean="0">
                <a:latin typeface="Georgia" pitchFamily="18" charset="0"/>
              </a:rPr>
              <a:t>not an infringement of copyright. </a:t>
            </a:r>
          </a:p>
          <a:p>
            <a:pPr eaLnBrk="1" hangingPunct="1">
              <a:lnSpc>
                <a:spcPct val="80000"/>
              </a:lnSpc>
            </a:pPr>
            <a:endParaRPr lang="en-US" sz="2400" u="sng"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2019.</a:t>
            </a:r>
            <a:endParaRPr lang="en-US"/>
          </a:p>
        </p:txBody>
      </p:sp>
      <p:sp>
        <p:nvSpPr>
          <p:cNvPr id="4" name="Slide Number Placeholder 3"/>
          <p:cNvSpPr>
            <a:spLocks noGrp="1"/>
          </p:cNvSpPr>
          <p:nvPr>
            <p:ph type="sldNum" sz="quarter" idx="12"/>
          </p:nvPr>
        </p:nvSpPr>
        <p:spPr/>
        <p:txBody>
          <a:bodyPr/>
          <a:lstStyle/>
          <a:p>
            <a:pPr>
              <a:defRPr/>
            </a:pPr>
            <a:fld id="{A30D81AD-DB02-4AE2-99BC-5D7C309468C9}" type="slidenum">
              <a:rPr lang="en-US" smtClean="0"/>
              <a:pPr>
                <a:defRPr/>
              </a:pPr>
              <a:t>9</a:t>
            </a:fld>
            <a:endParaRPr lang="en-US"/>
          </a:p>
        </p:txBody>
      </p:sp>
    </p:spTree>
    <p:extLst>
      <p:ext uri="{BB962C8B-B14F-4D97-AF65-F5344CB8AC3E}">
        <p14:creationId xmlns:p14="http://schemas.microsoft.com/office/powerpoint/2010/main" val="3532990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14665</TotalTime>
  <Words>2588</Words>
  <Application>Microsoft Office PowerPoint</Application>
  <PresentationFormat>On-screen Show (4:3)</PresentationFormat>
  <Paragraphs>233</Paragraphs>
  <Slides>30</Slides>
  <Notes>26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Engineering Law</vt:lpstr>
      <vt:lpstr>Reminders</vt:lpstr>
      <vt:lpstr> What Is A Copyright?</vt:lpstr>
      <vt:lpstr>§ 102 · Subject Matter of Copyright-1</vt:lpstr>
      <vt:lpstr>§ 102 · Subject Matter of Copyright-2</vt:lpstr>
      <vt:lpstr>§ 102 · Subject Matter of Copyright-3</vt:lpstr>
      <vt:lpstr>§ 106 Exclusive Rights - 1</vt:lpstr>
      <vt:lpstr>§ 106 Exclusive Rights - 2</vt:lpstr>
      <vt:lpstr>Fair Use - 1</vt:lpstr>
      <vt:lpstr>Fair Use - 2</vt:lpstr>
      <vt:lpstr>Copyright Process</vt:lpstr>
      <vt:lpstr>Standard For Infringement</vt:lpstr>
      <vt:lpstr>Infringement Remedies</vt:lpstr>
      <vt:lpstr>§ 502 Damages and Profits</vt:lpstr>
      <vt:lpstr>§ 502 (C) Statutory Damages</vt:lpstr>
      <vt:lpstr>Willful Statutory Damages</vt:lpstr>
      <vt:lpstr>Damages If Not Aware</vt:lpstr>
      <vt:lpstr>§ 506 · Criminal Infringement</vt:lpstr>
      <vt:lpstr>Ouch!</vt:lpstr>
      <vt:lpstr>No Fraud - 1</vt:lpstr>
      <vt:lpstr>No Fraud - 2</vt:lpstr>
      <vt:lpstr>Term of Copyright</vt:lpstr>
      <vt:lpstr>Work Made For Hire</vt:lpstr>
      <vt:lpstr> </vt:lpstr>
      <vt:lpstr>© Evolution - Sony (1984)</vt:lpstr>
      <vt:lpstr>After Sony</vt:lpstr>
      <vt:lpstr>Napster (2001)</vt:lpstr>
      <vt:lpstr>Grokster (2005)</vt:lpstr>
      <vt:lpstr>Practical © Practices</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110</cp:revision>
  <cp:lastPrinted>2015-11-11T05:20:25Z</cp:lastPrinted>
  <dcterms:created xsi:type="dcterms:W3CDTF">2009-09-14T01:06:34Z</dcterms:created>
  <dcterms:modified xsi:type="dcterms:W3CDTF">2019-11-11T04:45:41Z</dcterms:modified>
</cp:coreProperties>
</file>