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261" r:id="rId4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82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BA44CE5D-D7ED-4EC5-922C-EE6D498BB2F1}" type="datetimeFigureOut">
              <a:rPr lang="en-US"/>
              <a:pPr>
                <a:defRPr/>
              </a:pPr>
              <a:t>9/29/2019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D076D6B8-411F-454D-925C-96296BCA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115C25E6-160F-4EAE-89C9-D4D4E5FFE1DA}" type="datetimeFigureOut">
              <a:rPr lang="en-US"/>
              <a:pPr>
                <a:defRPr/>
              </a:pPr>
              <a:t>9/29/2019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D11A23D0-31BB-4557-B97B-2355EE4B6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1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BB62-A2EC-4FC9-BEC2-80DB7A38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9F7A-D3B3-4B4C-AEAC-DC42CBDAA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8342-7A3D-41BD-B86F-85194847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26CC-DC1C-405E-8B36-0C571CF6B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C78F-C494-4637-B0C9-00B43E9A7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8646-5522-4784-8C82-42CCDCE97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9790-A746-40D1-B6D9-E392D5555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53CE-E95F-45DA-A61B-4D9B7FF83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0572-B40A-4CE2-BDDD-03A70DBA1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BF9D-456B-4949-8A22-3D8C39C2F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7110-49BE-41A6-A322-13B4F320D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261EB-F396-4550-AF09-BE6847C61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Agreement - 3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Express Contract – asking you to cut grass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Implied Contract  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Bob asks you to cut his grass for $10 one week.  Calls you every subsequent week for 10 weeks.  The next week you get up early and cut his grass without asking him and claim $10 as an implied contract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It is reasonable to assume that Bob would agree to be bound to pay you $10 under the circumstances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Quasi Contract/</a:t>
            </a:r>
            <a:r>
              <a:rPr lang="en-US" i="1" dirty="0" smtClean="0">
                <a:latin typeface="Georgia" pitchFamily="18" charset="0"/>
              </a:rPr>
              <a:t>Quantum </a:t>
            </a:r>
            <a:r>
              <a:rPr lang="en-US" i="1" dirty="0" err="1" smtClean="0">
                <a:latin typeface="Georgia" pitchFamily="18" charset="0"/>
              </a:rPr>
              <a:t>Meruit</a:t>
            </a:r>
            <a:endParaRPr lang="en-US" i="1" dirty="0" smtClean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Bob didn’t call you because he died.  (A party to the contract is no more, so no contract can be created.) His estate probably owes you $10 as a quasi-contract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However, recovery is “</a:t>
            </a:r>
            <a:r>
              <a:rPr lang="en-US" sz="2400" i="1" dirty="0" smtClean="0">
                <a:latin typeface="Georgia" pitchFamily="18" charset="0"/>
              </a:rPr>
              <a:t>in quantum </a:t>
            </a:r>
            <a:r>
              <a:rPr lang="en-US" sz="2400" i="1" dirty="0" err="1" smtClean="0">
                <a:latin typeface="Georgia" pitchFamily="18" charset="0"/>
              </a:rPr>
              <a:t>meruit</a:t>
            </a:r>
            <a:r>
              <a:rPr lang="en-US" sz="2400" dirty="0" smtClean="0">
                <a:latin typeface="Georgia" pitchFamily="18" charset="0"/>
              </a:rPr>
              <a:t>” – as much as deserved, not necessarily $10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Legal Enforceability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Valid contract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One that is enforced by the Courts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Voidable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One or both of the parties may avoid the contract – Example – contact with minor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Unenforceable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good parties, offer, and acceptance, but something prevents </a:t>
            </a:r>
            <a:r>
              <a:rPr lang="en-US" dirty="0" smtClean="0">
                <a:latin typeface="Georgia" pitchFamily="18" charset="0"/>
              </a:rPr>
              <a:t>enforcement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Void (void “</a:t>
            </a:r>
            <a:r>
              <a:rPr lang="en-US" i="1" dirty="0" err="1" smtClean="0">
                <a:latin typeface="Georgia" pitchFamily="18" charset="0"/>
              </a:rPr>
              <a:t>ab</a:t>
            </a:r>
            <a:r>
              <a:rPr lang="en-US" i="1" dirty="0" smtClean="0">
                <a:latin typeface="Georgia" pitchFamily="18" charset="0"/>
              </a:rPr>
              <a:t> initio</a:t>
            </a:r>
            <a:r>
              <a:rPr lang="en-US" dirty="0" smtClean="0">
                <a:latin typeface="Georgia" pitchFamily="18" charset="0"/>
              </a:rPr>
              <a:t>”–from the beginning)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good from the beginning – Example, contract to commit a crime or illegal act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Voidable Contract Example - 1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Ann is 16 years old and goes to a car dealership.  Dealer knows age, but gives her a car in exchange for her agreement to pay $500/month for 20 years ($120K)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Voidable – Ann’s mom makes her give the car back – Dealer must take it and Ann does not have to continue paying for car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Some states – Ann should pay reasonable value of use of car (compare to rental)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Some states – Ann should pay decrease in value of car (drive off lot, car not “new”)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Voidable Contract Example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What if Ann misrepresented herself as 21?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She gets less sympathy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Contract still voidable, but maybe go for larger value for rental or decrease in value to Dealer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Really based on reasonableness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It is not reasonable to think that a court is going to enforce a contract on an infant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If Dealer acts reasonably, Dealer is going to get a lot of sympathy  - “be made whole”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The actual contract itself is voidable, but there may be some sort of </a:t>
            </a:r>
            <a:r>
              <a:rPr lang="en-US" i="1" dirty="0" smtClean="0">
                <a:latin typeface="Georgia" pitchFamily="18" charset="0"/>
              </a:rPr>
              <a:t>quantum </a:t>
            </a:r>
            <a:r>
              <a:rPr lang="en-US" i="1" dirty="0" err="1" smtClean="0">
                <a:latin typeface="Georgia" pitchFamily="18" charset="0"/>
              </a:rPr>
              <a:t>meruit</a:t>
            </a:r>
            <a:r>
              <a:rPr lang="en-US" dirty="0" smtClean="0">
                <a:latin typeface="Georgia" pitchFamily="18" charset="0"/>
              </a:rPr>
              <a:t> enrichment that Courts will likely address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Co-Signer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Usually </a:t>
            </a:r>
            <a:r>
              <a:rPr lang="en-US" u="sng" smtClean="0">
                <a:latin typeface="Georgia" pitchFamily="18" charset="0"/>
              </a:rPr>
              <a:t>Jointly</a:t>
            </a:r>
            <a:r>
              <a:rPr lang="en-US" smtClean="0">
                <a:latin typeface="Georgia" pitchFamily="18" charset="0"/>
              </a:rPr>
              <a:t> liable with signer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Include an adult on contract with minor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What if Ann’s Mom co-signs Ann’s loan papers and Ann stops paying?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Dealer can’t sue Ann – she’s a minor so the contract is voidable at her option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Dealer CAN sue Ann’s Mom – and will likely be able to collect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The contract is not voidable as to Mom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Ratification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Ann starts paying at 16, then turns 18 and keeps paying for several months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Ann is now an adult and has ratified the contract through her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Ratified contract is no longer voidable by Ann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– person is insane but recovers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Contracts made while insane are voidable, but could be ratified by action made once sane and become binding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“Insanity” can be by rage, addiction, intoxication, depression, delirium,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What is an Offer?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Once we have parties, what is an offer?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Restatement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Manifestation of willingness to enter into a bargain so made as to justify another in understanding that their assent to the bargain is invited and will “lock-in” the bargain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“Bargain” must be clear  - meeting of minds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“Understanding” must be reasonable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Offer - 1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61749" y="1139588"/>
            <a:ext cx="8229600" cy="521676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Intent to offer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Intent is reviewed objectively (what would someone perceiving the offer think) rather than subjectively (whether the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thought she was joking)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If a reasonable observer thinks an offer has been made, then it has been 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Solicitation of an offer is not an offer itself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“I would like to sell my car for $1,500.”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“Would you give me $1,500 for this car?”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“I would think that $1,500 would be a fair price for this car.”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If not sure, ask “Is that an offer?”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Offer - 2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Termination of an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Revocation/withdrawal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Wait I changed my mind!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Counteroffer – actually a rejection +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Lapse of party – death, insanity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Passage of time - not reasonable to cut grass 2 months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Material change in bargain – grass destroyed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Revocation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Generally, an </a:t>
            </a:r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can revoke an offer at any time for any reason or no reason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Except</a:t>
            </a:r>
            <a:r>
              <a:rPr lang="en-US" sz="2800" dirty="0" smtClean="0">
                <a:latin typeface="Georgia" pitchFamily="18" charset="0"/>
              </a:rPr>
              <a:t> when an offeree has paid to keep an offer open – a separate agreement called an “option”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“Pay me $500 and I will keep the offer to sell you my house for $100K open for a year”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An option is a contract to make an offer to form another contract </a:t>
            </a:r>
            <a:r>
              <a:rPr lang="en-US" sz="2800" dirty="0" err="1" smtClean="0">
                <a:latin typeface="Georgia" pitchFamily="18" charset="0"/>
              </a:rPr>
              <a:t>unrevocable</a:t>
            </a:r>
            <a:r>
              <a:rPr lang="en-US" sz="2800" dirty="0" smtClean="0">
                <a:latin typeface="Georgia" pitchFamily="18" charset="0"/>
              </a:rPr>
              <a:t> for a 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contract to make the offer </a:t>
            </a:r>
            <a:r>
              <a:rPr lang="en-US" sz="2400" dirty="0" err="1" smtClean="0">
                <a:latin typeface="Georgia" pitchFamily="18" charset="0"/>
              </a:rPr>
              <a:t>unrevocable</a:t>
            </a:r>
            <a:r>
              <a:rPr lang="en-US" sz="2400" dirty="0" smtClean="0">
                <a:latin typeface="Georgia" pitchFamily="18" charset="0"/>
              </a:rPr>
              <a:t> is binding when the $500 is paid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underlying offer is “locked-in” and unalterable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It is still just an offer - it can be rejected or counter-offered and need not be renewed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Announcements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 1 score sheets are available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Check Compass and confirm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Review Exam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Counteroffers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Technically a simultaneous rejection of the previous offer and the making of a new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original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may now accept counteroffer to make a binding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What about “I accept, if you do X?”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Restatement – Must have agreement for all material terms - any proposal </a:t>
            </a:r>
            <a:r>
              <a:rPr lang="en-US" sz="2400" smtClean="0">
                <a:latin typeface="Georgia" pitchFamily="18" charset="0"/>
              </a:rPr>
              <a:t>for material change </a:t>
            </a:r>
            <a:r>
              <a:rPr lang="en-US" sz="2400" dirty="0" smtClean="0">
                <a:latin typeface="Georgia" pitchFamily="18" charset="0"/>
              </a:rPr>
              <a:t>in terms cancels original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UCC – If change in terms is modest, then it will likely be treated as an acceptance.  Example “OK, I’ll buy 100 bottles at your price, time, and delivery, but I want 50 red, 30 blue, and 20 white, not 30-30-40.” (all costing the same)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Lapse of Party/Passage of Time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5169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gives an offer, but keels over before you accept – No Contract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gives an offer, but </a:t>
            </a: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is insane – No contract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(In June) offers to pay $10 if you cut their lawn.  You wait until December to cut it and then demand payment – No contract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Material Change in Bargain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offers you $5,000 to level their land.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Landslide does it overnight.  You see it in the morning and immediately rush to </a:t>
            </a: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screaming “I accept!” – Likely no contract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You accept and then landslide does it overnight – likely a valid contract because the bargain has already been accepted – at the time the contract was formed, there was no change in the bargain.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You put a letter in the mail accepting offer, then landslide – likely valid contract under “mailbox rule”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Method of Acceptance	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Typically, </a:t>
            </a: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can set the method for 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“If you agree, then please stand on one foot.”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Silence is generally not sufficient, but could be reasonable under circumstances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– Sent letter, but hear nothing – likely no contract, especially under Restatement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Face-to-face – “indicate you agree by saying nothing for 10 minutes” – likely contract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UCC Merchants engaging in typical transaction that they have engaged in before – likely contract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- 1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Buyers and Sellers often use pre-printed forms, especially merchants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Purchase Order (From Buyer to Seller)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“I want these goods under my (Buyer’s) terms”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Invoice (From Seller to Buyer)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“Goods are provided under my (Seller’s) terms”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Terms in PO and Invoice rarely are identical and are typically in favor of the party sending it – so which terms trump?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- 2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UCC 2-207 Additional Terms in Acceptance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Don’t need exact agreement for contract, unless contract is expressly made dependent on exact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Buyer says, I will buy 1000 </a:t>
            </a:r>
            <a:r>
              <a:rPr lang="en-US" dirty="0" err="1" smtClean="0">
                <a:latin typeface="Georgia" pitchFamily="18" charset="0"/>
              </a:rPr>
              <a:t>Xs</a:t>
            </a:r>
            <a:r>
              <a:rPr lang="en-US" dirty="0" smtClean="0">
                <a:latin typeface="Georgia" pitchFamily="18" charset="0"/>
              </a:rPr>
              <a:t>, but my purchase is contingent on you accepting the terms of this PO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- 3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Between merchants, if acceptance is not made conditional on assent to buyer’s terms, then seller’s terms are part of contract (displacing buyer’s) unless: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New terms materially alter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Notification of objection has already been given or is given in a reasonable time after they are received.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Most buyers POs are made conditional on assent to terms, so based on the written agreement, the PO usually wins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- 4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Even if the terms are a material change, the offer was contingent, or notification of objection was received-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Conduct by both parties which recognizes the existence of a contact is sufficient to establish a contract, even if the writings are insufficient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Often, even if the seller provides the goods in a way other than that specified in the contract, the buyer accepts them – and by accepting typically adopts the new terms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Georgia" pitchFamily="18" charset="0"/>
              </a:rPr>
              <a:t>Ultra Vires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smtClean="0">
                <a:latin typeface="Georgia" pitchFamily="18" charset="0"/>
              </a:rPr>
              <a:t>Ultra Vires</a:t>
            </a:r>
            <a:r>
              <a:rPr lang="en-US" dirty="0" smtClean="0">
                <a:latin typeface="Georgia" pitchFamily="18" charset="0"/>
              </a:rPr>
              <a:t> – beyond the powers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Corporations used to be organized for very specific purposes and any agreement beyond those purposes could not be enforced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Example: “To operate railroad”- could not acquire new land to expand railroad, only operate current railroad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Now, most corporations are organized for “any legal purpose”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Can still have UV in some situations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Corporation violates state regulations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State entity operating beyond charter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Non-profit running like a for-profit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Corporate Veil - 1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Usually, an agreement with a corporation is only binding on the corporation, not the corporation’s agent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Example – CEO signs contract that calls for A </a:t>
            </a:r>
            <a:r>
              <a:rPr lang="en-US" sz="2800" dirty="0" err="1" smtClean="0">
                <a:latin typeface="Georgia" pitchFamily="18" charset="0"/>
              </a:rPr>
              <a:t>corp</a:t>
            </a:r>
            <a:r>
              <a:rPr lang="en-US" sz="2800" dirty="0" smtClean="0">
                <a:latin typeface="Georgia" pitchFamily="18" charset="0"/>
              </a:rPr>
              <a:t> to pay $2M to B </a:t>
            </a:r>
            <a:r>
              <a:rPr lang="en-US" sz="2800" dirty="0" err="1" smtClean="0">
                <a:latin typeface="Georgia" pitchFamily="18" charset="0"/>
              </a:rPr>
              <a:t>corp</a:t>
            </a:r>
            <a:r>
              <a:rPr lang="en-US" sz="2800" dirty="0" smtClean="0">
                <a:latin typeface="Georgia" pitchFamily="18" charset="0"/>
              </a:rPr>
              <a:t> for computers, typically only the A </a:t>
            </a:r>
            <a:r>
              <a:rPr lang="en-US" sz="2800" dirty="0" err="1" smtClean="0">
                <a:latin typeface="Georgia" pitchFamily="18" charset="0"/>
              </a:rPr>
              <a:t>corp’s</a:t>
            </a:r>
            <a:r>
              <a:rPr lang="en-US" sz="2800" dirty="0" smtClean="0">
                <a:latin typeface="Georgia" pitchFamily="18" charset="0"/>
              </a:rPr>
              <a:t> assets are at risk, not CEO’s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However, a court may choose to “pierce the corporate veil” to hold the CEO personally accountable for contract in some situations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is a contract?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An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Between at least two parties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That is enforced by a court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Enforceability of contracts is generally based on the reasonable understandings of the parties.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Corporate Veil - 2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The decision to pierce the corporate veil is made by the court under the “totality of the circumstances”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arises when corporation is not being treated like a separate legal entity: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Corp is dominated by one or small group of shareholders that treat it as a personal bank 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Corp formalities are not observed – yearly board meetings, minutes, etc.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Agent seeks to avoid consequences of bad acts by hiding behind corporate form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Georgia" pitchFamily="18" charset="0"/>
              </a:rPr>
              <a:t>Non-Binding (Voidable) Contract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A contract is not binding (voidable) when there is no “meeting of the minds”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Mistake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Fraud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Misrepresentation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Or when the agreement is not voluntary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Duress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Undue Influence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Georgia" pitchFamily="18" charset="0"/>
              </a:rPr>
              <a:t>Voidable at the option of </a:t>
            </a:r>
            <a:r>
              <a:rPr lang="en-US" dirty="0" smtClean="0">
                <a:latin typeface="Georgia" pitchFamily="18" charset="0"/>
              </a:rPr>
              <a:t>aggrieved party </a:t>
            </a:r>
            <a:r>
              <a:rPr lang="en-US" u="sng" dirty="0" smtClean="0">
                <a:latin typeface="Georgia" pitchFamily="18" charset="0"/>
              </a:rPr>
              <a:t>only</a:t>
            </a:r>
            <a:endParaRPr lang="en-US" u="sng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Mistake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Unilateral mistake (by 1 party only)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Reasonable mistake? Likely not bound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Unreasonable mistake? Probably bound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Ex – A thinks there is oil under B’s farm, so A contracts to buy B’s farm at a fair price for a farm.  No oil, but A remains bound.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Mutual mistake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C is typically voidable by either party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Ex – A agrees to sell land he believes that he owns to B.  A makes no representations.  Land turns out to have passed to A’s sister by will.  C is likely voidable by either party.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Misrepresentation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44500" y="1295400"/>
            <a:ext cx="8229600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Misrepresentation is a false statement of </a:t>
            </a:r>
            <a:r>
              <a:rPr lang="en-US" sz="2800" u="sng" dirty="0" smtClean="0">
                <a:latin typeface="Georgia" pitchFamily="18" charset="0"/>
              </a:rPr>
              <a:t>material</a:t>
            </a:r>
            <a:r>
              <a:rPr lang="en-US" sz="2800" dirty="0" smtClean="0">
                <a:latin typeface="Georgia" pitchFamily="18" charset="0"/>
              </a:rPr>
              <a:t> fact transmitted from the seller to the buyer that induces the buyer to buy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 – Seller is told by art appraiser that his painting is a Picasso.  Seller tells Buyer it is a Picasso.  However, it is not.  Misrepresentation!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Misrepresentation can be an honest mistake - Fraud is a “knowing” misrepresentation</a:t>
            </a:r>
          </a:p>
          <a:p>
            <a:pPr marL="342900" lvl="2" indent="-342900"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Not “Mere Puffing” – 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>
                <a:latin typeface="Georgia" pitchFamily="18" charset="0"/>
              </a:rPr>
              <a:t>non-material fact. 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Misrepresentation makes the contract voidable by the Buyer (party misrepresented-to)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Fraud - 1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Seller makes a false statement of fact (that the Seller knows or should have known is false) to the Buyer to get them to buy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Fraud is harder to prove than misrepresentation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Misrepresentation - just getting out of the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Fraud -  getting out of the contract, but also often going after the seller for damages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of the time, you just want out of the contract, so you will often go with misrepresentation rather than fraud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- 2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>
          <a:xfrm>
            <a:off x="443552" y="1143000"/>
            <a:ext cx="82296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Most states require the following: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Misrepresentation of existing fact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Representations about the future are typically not fraud (may be warrantee – to be discussed later)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Materiality of fact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“Mere Puffing” – misrepresentation of non-material fact.  “This car was only driven by a little old lady on Sundays.”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But wait?  Why would the seller say it if they didn’t intend for it to be persuasive?  And if it is persuasive, why isn’t it fraud?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Actual Falsity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- 3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Seller's knows or should know of its falsity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Seller’s intent that statement is acted upon </a:t>
            </a:r>
            <a:endParaRPr lang="en-US" dirty="0" smtClean="0">
              <a:latin typeface="Georgia" pitchFamily="18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Buyer’s ignorance of falsity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you know they are lying, it’s not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Buyer’s reliance on the truth of the representation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they lie about something but it does not persuade you, it’s not fraud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Buyer’s right to rely upon it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requirement at law for individual investigation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Consequent damages suffered by Buyer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Duress - 1 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Improper</a:t>
            </a:r>
            <a:r>
              <a:rPr lang="en-US" sz="2800" dirty="0" smtClean="0">
                <a:latin typeface="Georgia" pitchFamily="18" charset="0"/>
              </a:rPr>
              <a:t> pressure placed on the other party that deprives them of their free will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Gun to your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“Sell me your painting or I will destroy it!” – likely duress – painting is owned by other party, so destruction would be illegal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“Buy my painting or I will destroy it!” – likely </a:t>
            </a:r>
            <a:r>
              <a:rPr lang="en-US" sz="2400" u="sng" dirty="0" smtClean="0">
                <a:latin typeface="Georgia" pitchFamily="18" charset="0"/>
              </a:rPr>
              <a:t>not</a:t>
            </a:r>
            <a:r>
              <a:rPr lang="en-US" sz="2400" dirty="0" smtClean="0">
                <a:latin typeface="Georgia" pitchFamily="18" charset="0"/>
              </a:rPr>
              <a:t> duress – he owns the painting and can do what he wants with his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improper attempts to force someone are usually illegal, so it may be better to call the police at the start than have to argue uphill that a contract that you signed should not be enforced against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Duress - 2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Threat must typically be reasonable 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Threat typically must be accompanied by apparent means of carrying it out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Threat can be physical or 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Sell me your website or I will subject it to constant Denial-Of-Service attack – likely improper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Sell me your store or I will open a competing one right next door and drive you out of business – likely not improper, not duress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Pay up or I will report you to the credit bureau - OK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Contract is voidable </a:t>
            </a:r>
            <a:r>
              <a:rPr lang="en-US" sz="2800" u="sng" dirty="0" smtClean="0">
                <a:latin typeface="Georgia" pitchFamily="18" charset="0"/>
              </a:rPr>
              <a:t>only</a:t>
            </a:r>
            <a:r>
              <a:rPr lang="en-US" sz="2800" dirty="0" smtClean="0">
                <a:latin typeface="Georgia" pitchFamily="18" charset="0"/>
              </a:rPr>
              <a:t> by party placed under duress – not the one placing the duress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Undue Influence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One party improperly exploits a position of power over another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Especially when there is a disproportionate benefit to the person in power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“Power people” – parents (sometimes), boss, priest, lawyer, doctor, psychologist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Example – Lawyer persuades client to sign agreement giving the lawyer half of the client’s estate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Example – cult leader makes member sign contract to give the cult leader their house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-2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Methods of contract interpretation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Historical/Case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Lots of variation locally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Race to the courthouse for jurisdiction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Restatement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Persuasive, but general, treatise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Uniform Commercial Code (UCC)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Highly uniform nationwide and primarily used by merchants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Personal property/goods rather than services or real estate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Consideration - 1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In order for a contract to be enforceable, there must be an exchange of consideration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Something of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Money, goods,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Agreement to do or not do something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Generally, consideration need not be equal, but must not be grossly unfair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Courts are reluctant to second-guess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But! it’s tough to enforce very one-sided contracts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Consideration - 2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have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legal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“Give me $10 and I will not beat you.”  Beating is illegal - declining to do illegal act does not constitute consideration.  Contract not enforceable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possible at the time agreement is made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present or future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Past acts can’t be consideration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Consideration - 3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458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Situations lacking consideration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Prior obligation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Zoning board rules shop must build a fence.  Unbeknown to him, neighbor approaches shop about building a fence.  Shop “contracts” to have fence built and split cost with neighbor.  Neighbor finds out about zoning board and refuses to pay.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But what if shop installs an upgraded fence at neighbor’s behest?  Likely consideration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Gift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 agrees to give B a statue as a gift, then decides not to – probably not enforceable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But! Watch out for promissory estoppel – Same as above, but B spends $10,000 making a pedestal for the statute – A may have to compensate B for B’s reasonable reliance on the word of A.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Acts, Not Words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It’s not the words used when forming the agreement that matter – it’s the actual deal – the underlying economic reality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Example -  “If you move to Las Vegas, I will give you $10,000 as a gift.”  Person moves, but </a:t>
            </a:r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refuses to pay – what is the outcome?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Unenforceable gift ($0 to mover?)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Gift with promissory estoppel (reasonable value of moving out and back, say $2,000?)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Contract ($10,000 to mover)?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smtClean="0">
              <a:latin typeface="Georgia" pitchFamily="18" charset="0"/>
            </a:endParaRPr>
          </a:p>
          <a:p>
            <a:pPr algn="ctr" eaLnBrk="1" hangingPunct="1"/>
            <a:endParaRPr lang="en-US" sz="4400" smtClean="0">
              <a:latin typeface="Georgia" pitchFamily="18" charset="0"/>
            </a:endParaRPr>
          </a:p>
          <a:p>
            <a:pPr eaLnBrk="1" hangingPunct="1"/>
            <a:endParaRPr lang="en-US" sz="440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Parties -1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Note: There are exceptions to almost every rule – this is a simplified framework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First thing needed to form an enforceable contract – parties!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Parties must have the ability at law to enter into the contract – the “capacity to contract”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Can be any legal entity – person, corporation, government, trust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Non-people act through “agents” like CEO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Must not be legally “incompetent”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Not allowed to enter contract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Who is Incompetent?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Who is legally incompetent?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Infants – those younger than 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</a:t>
            </a:r>
            <a:r>
              <a:rPr lang="en-US" i="1" dirty="0" smtClean="0">
                <a:latin typeface="Georgia" pitchFamily="18" charset="0"/>
              </a:rPr>
              <a:t>Non compos mentis</a:t>
            </a:r>
            <a:r>
              <a:rPr lang="en-US" dirty="0" smtClean="0">
                <a:latin typeface="Georgia" pitchFamily="18" charset="0"/>
              </a:rPr>
              <a:t>” – not competent mind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Insane – can be temporary, long-term, partial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Sometimes drunk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Those legally prevented from entering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Bankrupt entities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Under court order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Parties - 2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Parties can bind themselves jointly or severally ( joint or several liability)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 – Bob and Tom own adjacent parcels of land and both sign a contract with </a:t>
            </a:r>
            <a:r>
              <a:rPr lang="en-US" sz="2400" dirty="0" err="1" smtClean="0">
                <a:latin typeface="Georgia" pitchFamily="18" charset="0"/>
              </a:rPr>
              <a:t>SpeedyFence</a:t>
            </a:r>
            <a:r>
              <a:rPr lang="en-US" sz="2400" dirty="0" smtClean="0">
                <a:latin typeface="Georgia" pitchFamily="18" charset="0"/>
              </a:rPr>
              <a:t>, Inc. (SFI) to build a fence between them for $5,000.  Bob later refuses to pay.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contract signed </a:t>
            </a:r>
            <a:r>
              <a:rPr lang="en-US" sz="2400" u="sng" dirty="0" smtClean="0">
                <a:latin typeface="Georgia" pitchFamily="18" charset="0"/>
              </a:rPr>
              <a:t>severally</a:t>
            </a:r>
            <a:r>
              <a:rPr lang="en-US" sz="2400" dirty="0" smtClean="0">
                <a:latin typeface="Georgia" pitchFamily="18" charset="0"/>
              </a:rPr>
              <a:t>, then Tom’s liability is limited to $2,500 and SFI must sue Bob for the other $2,500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contract signed </a:t>
            </a:r>
            <a:r>
              <a:rPr lang="en-US" sz="2400" u="sng" dirty="0" smtClean="0">
                <a:latin typeface="Georgia" pitchFamily="18" charset="0"/>
              </a:rPr>
              <a:t>jointly</a:t>
            </a:r>
            <a:r>
              <a:rPr lang="en-US" sz="2400" dirty="0" smtClean="0">
                <a:latin typeface="Georgia" pitchFamily="18" charset="0"/>
              </a:rPr>
              <a:t>, then SFI can sue Tom and collect the whole $5,000 from Tom – and Tom will have to sue Bob to get Bob’s $2,500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What if Bob is broke?  If “Several” – SFI takes the loss.  If “Joint” – Tom takes the loss.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Agreement - 1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“Meeting Of The Minds”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Both sides substantially understood all of the terms of the contract to mean the same thing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Typically, “offeror” proposes a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“You cut grass, I pay you $10.”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“Offeree” receives the offer and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Declines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Counter-offers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Agreement - 2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Bilateral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The typical contract – two sides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Can also be multi-lateral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Terms are often negotiated by parties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“Bob, will you cut my grass for $10?”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Unilateral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One side sets all the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Craigslist: “Whoever cuts my grass I will pay $10.”  If someone cuts your grass, you have to pay them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AAC7CD-F820-407F-9F43-91EF37670F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2F35D-9F53-4D26-8587-18C540149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728AC8-8223-4284-9414-2983D4D12AC4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3679</Words>
  <Application>Microsoft Office PowerPoint</Application>
  <PresentationFormat>On-screen Show (4:3)</PresentationFormat>
  <Paragraphs>389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Engineering Law</vt:lpstr>
      <vt:lpstr>Announcements</vt:lpstr>
      <vt:lpstr>Summary -1</vt:lpstr>
      <vt:lpstr>Summary -2</vt:lpstr>
      <vt:lpstr>Parties -1 </vt:lpstr>
      <vt:lpstr>Who is Incompetent?</vt:lpstr>
      <vt:lpstr>Parties - 2</vt:lpstr>
      <vt:lpstr>Agreement - 1</vt:lpstr>
      <vt:lpstr>Agreement - 2</vt:lpstr>
      <vt:lpstr>Agreement - 3</vt:lpstr>
      <vt:lpstr>Legal Enforceability</vt:lpstr>
      <vt:lpstr>Voidable Contract Example - 1</vt:lpstr>
      <vt:lpstr>Voidable Contract Example - 2</vt:lpstr>
      <vt:lpstr>Co-Signer</vt:lpstr>
      <vt:lpstr>Ratification</vt:lpstr>
      <vt:lpstr>What is an Offer?</vt:lpstr>
      <vt:lpstr>Offer - 1</vt:lpstr>
      <vt:lpstr>Offer - 2</vt:lpstr>
      <vt:lpstr>Revocation</vt:lpstr>
      <vt:lpstr>Counteroffers</vt:lpstr>
      <vt:lpstr>Lapse of Party/Passage of Time</vt:lpstr>
      <vt:lpstr>Material Change in Bargain</vt:lpstr>
      <vt:lpstr>Method of Acceptance </vt:lpstr>
      <vt:lpstr>Battle of the Forms - 1</vt:lpstr>
      <vt:lpstr>Battle of the Forms - 2</vt:lpstr>
      <vt:lpstr>Battle of the Forms - 3</vt:lpstr>
      <vt:lpstr>Battle of the Forms - 4</vt:lpstr>
      <vt:lpstr>Ultra Vires</vt:lpstr>
      <vt:lpstr>The Corporate Veil - 1</vt:lpstr>
      <vt:lpstr>The Corporate Veil - 2</vt:lpstr>
      <vt:lpstr>Non-Binding (Voidable) Contract</vt:lpstr>
      <vt:lpstr>Mistake</vt:lpstr>
      <vt:lpstr>Misrepresentation</vt:lpstr>
      <vt:lpstr>Fraud - 1</vt:lpstr>
      <vt:lpstr>Fraud - 2</vt:lpstr>
      <vt:lpstr>Fraud - 3</vt:lpstr>
      <vt:lpstr>Duress - 1 </vt:lpstr>
      <vt:lpstr>Duress - 2</vt:lpstr>
      <vt:lpstr>Undue Influence</vt:lpstr>
      <vt:lpstr>Consideration - 1</vt:lpstr>
      <vt:lpstr>Consideration - 2</vt:lpstr>
      <vt:lpstr>Consideration - 3</vt:lpstr>
      <vt:lpstr>Acts, Not Words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 Barich</cp:lastModifiedBy>
  <cp:revision>78</cp:revision>
  <cp:lastPrinted>2011-09-28T02:17:55Z</cp:lastPrinted>
  <dcterms:created xsi:type="dcterms:W3CDTF">2009-09-14T01:06:34Z</dcterms:created>
  <dcterms:modified xsi:type="dcterms:W3CDTF">2019-09-29T21:33:47Z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