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6" r:id="rId2"/>
    <p:sldId id="401" r:id="rId3"/>
    <p:sldId id="408" r:id="rId4"/>
    <p:sldId id="409" r:id="rId5"/>
    <p:sldId id="410" r:id="rId6"/>
    <p:sldId id="411" r:id="rId7"/>
    <p:sldId id="412" r:id="rId8"/>
    <p:sldId id="413" r:id="rId9"/>
    <p:sldId id="414" r:id="rId10"/>
    <p:sldId id="407" r:id="rId11"/>
    <p:sldId id="402" r:id="rId12"/>
    <p:sldId id="403" r:id="rId13"/>
    <p:sldId id="404" r:id="rId14"/>
    <p:sldId id="405" r:id="rId15"/>
    <p:sldId id="415" r:id="rId16"/>
    <p:sldId id="416" r:id="rId17"/>
    <p:sldId id="417" r:id="rId18"/>
    <p:sldId id="418" r:id="rId19"/>
    <p:sldId id="419" r:id="rId20"/>
    <p:sldId id="420" r:id="rId21"/>
    <p:sldId id="421" r:id="rId22"/>
    <p:sldId id="422" r:id="rId23"/>
    <p:sldId id="406" r:id="rId24"/>
    <p:sldId id="449"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51"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50" r:id="rId52"/>
    <p:sldId id="448" r:id="rId53"/>
    <p:sldId id="261" r:id="rId5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5287A31E-B57B-49F1-BD9D-8A6B607FBF9C}" type="datetimeFigureOut">
              <a:rPr lang="en-US"/>
              <a:pPr>
                <a:defRPr/>
              </a:pPr>
              <a:t>2/3/2019</a:t>
            </a:fld>
            <a:endParaRPr lang="en-US"/>
          </a:p>
        </p:txBody>
      </p:sp>
      <p:sp>
        <p:nvSpPr>
          <p:cNvPr id="38916" name="Rectangle 4"/>
          <p:cNvSpPr>
            <a:spLocks noGrp="1" noChangeArrowheads="1"/>
          </p:cNvSpPr>
          <p:nvPr>
            <p:ph type="ftr" sz="quarter" idx="2"/>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2B81FB8E-A5DB-4288-AE77-6093A03E9D35}" type="slidenum">
              <a:rPr lang="en-US"/>
              <a:pPr>
                <a:defRPr/>
              </a:pPr>
              <a:t>‹#›</a:t>
            </a:fld>
            <a:endParaRPr lang="en-US"/>
          </a:p>
        </p:txBody>
      </p:sp>
    </p:spTree>
    <p:extLst>
      <p:ext uri="{BB962C8B-B14F-4D97-AF65-F5344CB8AC3E}">
        <p14:creationId xmlns:p14="http://schemas.microsoft.com/office/powerpoint/2010/main" val="143405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A3311048-0FA4-494B-8BF0-8FAC16867B0D}" type="datetimeFigureOut">
              <a:rPr lang="en-US"/>
              <a:pPr>
                <a:defRPr/>
              </a:pPr>
              <a:t>2/3/2019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8"/>
            <a:ext cx="5850835" cy="4320213"/>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4C69B30F-AE9A-4749-BFA2-748FBBC70251}" type="slidenum">
              <a:rPr lang="en-US"/>
              <a:pPr>
                <a:defRPr/>
              </a:pPr>
              <a:t>‹#›</a:t>
            </a:fld>
            <a:endParaRPr lang="en-US"/>
          </a:p>
        </p:txBody>
      </p:sp>
    </p:spTree>
    <p:extLst>
      <p:ext uri="{BB962C8B-B14F-4D97-AF65-F5344CB8AC3E}">
        <p14:creationId xmlns:p14="http://schemas.microsoft.com/office/powerpoint/2010/main" val="832772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510EFA0-663C-451C-87DF-C45F1A6EDE45}" type="datetime1">
              <a:rPr lang="en-US" smtClean="0"/>
              <a:t>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3CF7DCCD-2DE9-4E70-9D55-1224005C6E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41CF92-B5E3-474E-8393-AEC6B9F23C50}" type="datetime1">
              <a:rPr lang="en-US" smtClean="0"/>
              <a:t>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B1525DE1-4454-4EC6-9CAB-3BB964A1B7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3A507-1B04-4A88-A644-324F4FF7436C}" type="datetime1">
              <a:rPr lang="en-US" smtClean="0"/>
              <a:t>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91208B66-8960-4C8C-AE88-551AD79437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332DD1DF-3F48-4149-8F94-9D00F5246611}" type="datetime1">
              <a:rPr lang="en-US" smtClean="0"/>
              <a:t>2/3/2019</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5788386D-A60D-436B-84E8-5A13F44938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34E050-E62D-48AD-98C7-77B30DA85BDC}" type="datetime1">
              <a:rPr lang="en-US" smtClean="0"/>
              <a:t>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85FB9CD7-D83B-4429-9E20-6EE23E4112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CFC1CC-0580-4AC3-8005-6A9EBE743D0A}" type="datetime1">
              <a:rPr lang="en-US" smtClean="0"/>
              <a:t>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CC9F019-0F61-4241-AE34-601A3F3B4D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17AD00-A307-4180-A5F0-9AD35E5AB1D2}" type="datetime1">
              <a:rPr lang="en-US" smtClean="0"/>
              <a:t>2/3/2019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4163AD54-C1B4-40E2-A8A1-E0F54A2561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4BA6F2-5DC1-4C47-9F46-E2FC76CAB8DF}" type="datetime1">
              <a:rPr lang="en-US" smtClean="0"/>
              <a:t>2/3/2019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2CB3EA58-2A01-45D9-88A1-5EFEBAF1AA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F22BC6-A94A-43CD-B3ED-ABBC01598FC9}" type="datetime1">
              <a:rPr lang="en-US" smtClean="0"/>
              <a:t>2/3/2019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8FC693B1-CE21-4514-A9F1-E4151B7065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40F072-1475-4793-94A6-E2D65F0AA1FC}" type="datetime1">
              <a:rPr lang="en-US" smtClean="0"/>
              <a:t>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4F63DD48-D193-460E-88A2-241CB86AF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78E3A8-CCF4-4A5D-B3CF-AD8D4247957C}" type="datetime1">
              <a:rPr lang="en-US" smtClean="0"/>
              <a:t>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4F5D6DDB-FA92-4B12-8DBF-B2E9CA6814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B7CADD-A16A-4A75-8A53-185877E44A07}" type="datetime1">
              <a:rPr lang="en-US" smtClean="0"/>
              <a:t>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749F39-903B-4776-A049-DBB8B3AE68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Venue</a:t>
            </a:r>
          </a:p>
        </p:txBody>
      </p:sp>
      <p:sp>
        <p:nvSpPr>
          <p:cNvPr id="25604" name="Content Placeholder 2"/>
          <p:cNvSpPr>
            <a:spLocks noGrp="1"/>
          </p:cNvSpPr>
          <p:nvPr>
            <p:ph idx="4294967295"/>
          </p:nvPr>
        </p:nvSpPr>
        <p:spPr>
          <a:xfrm>
            <a:off x="457200" y="1066800"/>
            <a:ext cx="8229600" cy="5105400"/>
          </a:xfrm>
        </p:spPr>
        <p:txBody>
          <a:bodyPr/>
          <a:lstStyle/>
          <a:p>
            <a:pPr eaLnBrk="1" hangingPunct="1">
              <a:lnSpc>
                <a:spcPct val="90000"/>
              </a:lnSpc>
              <a:spcBef>
                <a:spcPts val="0"/>
              </a:spcBef>
            </a:pPr>
            <a:r>
              <a:rPr lang="en-US" sz="2400" dirty="0" smtClean="0">
                <a:latin typeface="Georgia" pitchFamily="18" charset="0"/>
              </a:rPr>
              <a:t>Going to federal court, but which one?</a:t>
            </a:r>
          </a:p>
          <a:p>
            <a:pPr eaLnBrk="1" hangingPunct="1">
              <a:lnSpc>
                <a:spcPct val="90000"/>
              </a:lnSpc>
              <a:spcBef>
                <a:spcPts val="0"/>
              </a:spcBef>
            </a:pPr>
            <a:r>
              <a:rPr lang="en-US" sz="2400" dirty="0" smtClean="0">
                <a:latin typeface="Georgia" pitchFamily="18" charset="0"/>
              </a:rPr>
              <a:t>Venue – geographic location of Federal court to hear your case – Ohio or Iowa?</a:t>
            </a:r>
          </a:p>
          <a:p>
            <a:pPr eaLnBrk="1" hangingPunct="1">
              <a:lnSpc>
                <a:spcPct val="90000"/>
              </a:lnSpc>
              <a:spcBef>
                <a:spcPts val="0"/>
              </a:spcBef>
            </a:pPr>
            <a:r>
              <a:rPr lang="en-US" sz="2400" dirty="0" smtClean="0">
                <a:latin typeface="Georgia" pitchFamily="18" charset="0"/>
              </a:rPr>
              <a:t>Varies by jurisdictional basis</a:t>
            </a:r>
          </a:p>
          <a:p>
            <a:pPr lvl="1" eaLnBrk="1" hangingPunct="1">
              <a:lnSpc>
                <a:spcPct val="90000"/>
              </a:lnSpc>
              <a:spcBef>
                <a:spcPts val="0"/>
              </a:spcBef>
            </a:pPr>
            <a:r>
              <a:rPr lang="en-US" sz="2400" dirty="0" smtClean="0">
                <a:latin typeface="Georgia" pitchFamily="18" charset="0"/>
              </a:rPr>
              <a:t>Federal Question</a:t>
            </a:r>
          </a:p>
          <a:p>
            <a:pPr lvl="2" eaLnBrk="1" hangingPunct="1">
              <a:lnSpc>
                <a:spcPct val="90000"/>
              </a:lnSpc>
              <a:spcBef>
                <a:spcPts val="0"/>
              </a:spcBef>
            </a:pPr>
            <a:r>
              <a:rPr lang="en-US" sz="2000" dirty="0">
                <a:latin typeface="Georgia" pitchFamily="18" charset="0"/>
              </a:rPr>
              <a:t>A</a:t>
            </a:r>
            <a:r>
              <a:rPr lang="en-US" sz="2000" dirty="0" smtClean="0">
                <a:latin typeface="Georgia" pitchFamily="18" charset="0"/>
              </a:rPr>
              <a:t>nywhere convenient, usually where witnesses are subject to subpoena or where companies are located</a:t>
            </a:r>
          </a:p>
          <a:p>
            <a:pPr lvl="2" eaLnBrk="1" hangingPunct="1">
              <a:lnSpc>
                <a:spcPct val="90000"/>
              </a:lnSpc>
              <a:spcBef>
                <a:spcPts val="0"/>
              </a:spcBef>
            </a:pPr>
            <a:r>
              <a:rPr lang="en-US" sz="2000" dirty="0" smtClean="0">
                <a:latin typeface="Georgia" pitchFamily="18" charset="0"/>
              </a:rPr>
              <a:t>2017 Supreme Court rules that for patent cases the defendant must be sued 1) in its state of incorporation, or 2) where defendant infringes and has an established place of business</a:t>
            </a:r>
          </a:p>
          <a:p>
            <a:pPr lvl="1" eaLnBrk="1" hangingPunct="1">
              <a:lnSpc>
                <a:spcPct val="90000"/>
              </a:lnSpc>
              <a:spcBef>
                <a:spcPts val="0"/>
              </a:spcBef>
            </a:pPr>
            <a:r>
              <a:rPr lang="en-US" sz="2400" dirty="0" smtClean="0">
                <a:latin typeface="Georgia" pitchFamily="18" charset="0"/>
              </a:rPr>
              <a:t>Diversity (28 U.S.C. § 1391)</a:t>
            </a:r>
          </a:p>
          <a:p>
            <a:pPr lvl="2" eaLnBrk="1" hangingPunct="1">
              <a:lnSpc>
                <a:spcPct val="90000"/>
              </a:lnSpc>
              <a:spcBef>
                <a:spcPts val="0"/>
              </a:spcBef>
            </a:pPr>
            <a:r>
              <a:rPr lang="en-US" sz="2000" dirty="0" smtClean="0">
                <a:latin typeface="Georgia" pitchFamily="18" charset="0"/>
              </a:rPr>
              <a:t>(1) district where any defendant resides if all defendants reside in the same state, </a:t>
            </a:r>
          </a:p>
          <a:p>
            <a:pPr lvl="2" eaLnBrk="1" hangingPunct="1">
              <a:lnSpc>
                <a:spcPct val="90000"/>
              </a:lnSpc>
              <a:spcBef>
                <a:spcPts val="0"/>
              </a:spcBef>
            </a:pPr>
            <a:r>
              <a:rPr lang="en-US" sz="2000" dirty="0" smtClean="0">
                <a:latin typeface="Georgia" pitchFamily="18" charset="0"/>
              </a:rPr>
              <a:t>(2) the district where a substantial part of the events giving rise to the claim occurred, or </a:t>
            </a:r>
          </a:p>
          <a:p>
            <a:pPr lvl="2" eaLnBrk="1" hangingPunct="1">
              <a:lnSpc>
                <a:spcPct val="90000"/>
              </a:lnSpc>
              <a:spcBef>
                <a:spcPts val="0"/>
              </a:spcBef>
            </a:pPr>
            <a:r>
              <a:rPr lang="en-US" sz="2000" dirty="0" smtClean="0">
                <a:latin typeface="Georgia" pitchFamily="18" charset="0"/>
              </a:rPr>
              <a:t>(3) the district in which any defendant is subject to personal jurisdiction if there is no district in which the claim can otherwise be brought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Be Sure You Want To File</a:t>
            </a:r>
          </a:p>
        </p:txBody>
      </p:sp>
      <p:sp>
        <p:nvSpPr>
          <p:cNvPr id="17411" name="Content Placeholder 2"/>
          <p:cNvSpPr>
            <a:spLocks noGrp="1"/>
          </p:cNvSpPr>
          <p:nvPr>
            <p:ph idx="4294967295"/>
          </p:nvPr>
        </p:nvSpPr>
        <p:spPr>
          <a:xfrm>
            <a:off x="457200" y="1417638"/>
            <a:ext cx="8229600" cy="4191000"/>
          </a:xfrm>
        </p:spPr>
        <p:txBody>
          <a:bodyPr/>
          <a:lstStyle/>
          <a:p>
            <a:pPr>
              <a:lnSpc>
                <a:spcPct val="80000"/>
              </a:lnSpc>
            </a:pPr>
            <a:r>
              <a:rPr lang="en-US" smtClean="0">
                <a:latin typeface="Georgia" pitchFamily="18" charset="0"/>
              </a:rPr>
              <a:t>Make sure you really want to bring suit</a:t>
            </a:r>
          </a:p>
          <a:p>
            <a:pPr lvl="1">
              <a:lnSpc>
                <a:spcPct val="80000"/>
              </a:lnSpc>
            </a:pPr>
            <a:r>
              <a:rPr lang="en-US" smtClean="0">
                <a:latin typeface="Georgia" pitchFamily="18" charset="0"/>
              </a:rPr>
              <a:t>Lawsuits are VERY expensive - $5-7MM avg. through patent trial (if +$25M at stake)</a:t>
            </a:r>
          </a:p>
          <a:p>
            <a:pPr lvl="1">
              <a:lnSpc>
                <a:spcPct val="80000"/>
              </a:lnSpc>
            </a:pPr>
            <a:r>
              <a:rPr lang="en-US" smtClean="0">
                <a:latin typeface="Georgia" pitchFamily="18" charset="0"/>
              </a:rPr>
              <a:t>Start when you like, but may not end when you want</a:t>
            </a:r>
          </a:p>
          <a:p>
            <a:pPr lvl="1">
              <a:lnSpc>
                <a:spcPct val="80000"/>
              </a:lnSpc>
            </a:pPr>
            <a:r>
              <a:rPr lang="en-US" smtClean="0">
                <a:latin typeface="Georgia" pitchFamily="18" charset="0"/>
              </a:rPr>
              <a:t>The other side my counterclaim</a:t>
            </a:r>
          </a:p>
          <a:p>
            <a:pPr lvl="1">
              <a:lnSpc>
                <a:spcPct val="80000"/>
              </a:lnSpc>
            </a:pPr>
            <a:r>
              <a:rPr lang="en-US" smtClean="0">
                <a:latin typeface="Georgia" pitchFamily="18" charset="0"/>
              </a:rPr>
              <a:t>Sap corporate resources because people are working on the lawsuit</a:t>
            </a:r>
          </a:p>
          <a:p>
            <a:pPr lvl="1">
              <a:lnSpc>
                <a:spcPct val="80000"/>
              </a:lnSpc>
            </a:pPr>
            <a:r>
              <a:rPr lang="en-US" smtClean="0">
                <a:latin typeface="Georgia" pitchFamily="18" charset="0"/>
              </a:rPr>
              <a:t>Stressful and can harm health</a:t>
            </a:r>
          </a:p>
          <a:p>
            <a:pPr lvl="1">
              <a:lnSpc>
                <a:spcPct val="80000"/>
              </a:lnSpc>
            </a:pPr>
            <a:r>
              <a:rPr lang="en-US" smtClean="0">
                <a:latin typeface="Georgia" pitchFamily="18" charset="0"/>
              </a:rPr>
              <a:t>May impact customer relationships or persona in industry – not warm and fuzzy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Settlement - 1</a:t>
            </a:r>
          </a:p>
        </p:txBody>
      </p:sp>
      <p:sp>
        <p:nvSpPr>
          <p:cNvPr id="1843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May seem strange to discuss settlement this early – have not even filed a case!</a:t>
            </a:r>
          </a:p>
          <a:p>
            <a:pPr lvl="1" eaLnBrk="1" hangingPunct="1">
              <a:lnSpc>
                <a:spcPct val="90000"/>
              </a:lnSpc>
            </a:pPr>
            <a:r>
              <a:rPr lang="en-US" dirty="0" smtClean="0">
                <a:latin typeface="Georgia" pitchFamily="18" charset="0"/>
              </a:rPr>
              <a:t>Settlement can occur at any time</a:t>
            </a:r>
          </a:p>
          <a:p>
            <a:pPr lvl="1" eaLnBrk="1" hangingPunct="1">
              <a:lnSpc>
                <a:spcPct val="90000"/>
              </a:lnSpc>
            </a:pPr>
            <a:r>
              <a:rPr lang="en-US" dirty="0" smtClean="0">
                <a:latin typeface="Georgia" pitchFamily="18" charset="0"/>
              </a:rPr>
              <a:t>Pre-filing is likely when the greatest percentage of cases are resolved</a:t>
            </a:r>
          </a:p>
          <a:p>
            <a:pPr eaLnBrk="1" hangingPunct="1">
              <a:lnSpc>
                <a:spcPct val="90000"/>
              </a:lnSpc>
            </a:pPr>
            <a:r>
              <a:rPr lang="en-US" sz="2800" dirty="0" smtClean="0">
                <a:latin typeface="Georgia" pitchFamily="18" charset="0"/>
              </a:rPr>
              <a:t>Settlement Agreement is contract between two parties to resolve a legal claim</a:t>
            </a:r>
          </a:p>
          <a:p>
            <a:pPr eaLnBrk="1" hangingPunct="1">
              <a:lnSpc>
                <a:spcPct val="90000"/>
              </a:lnSpc>
            </a:pPr>
            <a:r>
              <a:rPr lang="en-US" sz="2800" dirty="0" smtClean="0">
                <a:latin typeface="Georgia" pitchFamily="18" charset="0"/>
              </a:rPr>
              <a:t>Violation is breach of contract</a:t>
            </a:r>
          </a:p>
          <a:p>
            <a:pPr eaLnBrk="1" hangingPunct="1">
              <a:lnSpc>
                <a:spcPct val="90000"/>
              </a:lnSpc>
            </a:pPr>
            <a:r>
              <a:rPr lang="en-US" sz="2800" dirty="0" smtClean="0">
                <a:latin typeface="Georgia" pitchFamily="18" charset="0"/>
              </a:rPr>
              <a:t>File lawsuit to get the judge to layer contempt of court on top – often done</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smtClean="0">
                <a:latin typeface="Georgia" pitchFamily="18" charset="0"/>
              </a:rPr>
              <a:t>Settlement - 2</a:t>
            </a:r>
          </a:p>
        </p:txBody>
      </p:sp>
      <p:sp>
        <p:nvSpPr>
          <p:cNvPr id="19459" name="Content Placeholder 2"/>
          <p:cNvSpPr>
            <a:spLocks noGrp="1"/>
          </p:cNvSpPr>
          <p:nvPr>
            <p:ph idx="4294967295"/>
          </p:nvPr>
        </p:nvSpPr>
        <p:spPr>
          <a:xfrm>
            <a:off x="457200" y="1219200"/>
            <a:ext cx="8229600" cy="4648200"/>
          </a:xfrm>
        </p:spPr>
        <p:txBody>
          <a:bodyPr/>
          <a:lstStyle/>
          <a:p>
            <a:pPr eaLnBrk="1" hangingPunct="1"/>
            <a:r>
              <a:rPr lang="en-US" sz="2800" dirty="0" smtClean="0">
                <a:latin typeface="Georgia" pitchFamily="18" charset="0"/>
              </a:rPr>
              <a:t>Once you have done the factual and legal due diligence, usually send it in a letter to the other side with warning that you may file suit</a:t>
            </a:r>
          </a:p>
          <a:p>
            <a:pPr eaLnBrk="1" hangingPunct="1"/>
            <a:r>
              <a:rPr lang="en-US" sz="2800" dirty="0" smtClean="0">
                <a:latin typeface="Georgia" pitchFamily="18" charset="0"/>
              </a:rPr>
              <a:t>Want to resolve dispute quickly and cheaply – lawsuits are neither</a:t>
            </a:r>
          </a:p>
          <a:p>
            <a:pPr eaLnBrk="1" hangingPunct="1"/>
            <a:r>
              <a:rPr lang="en-US" sz="2800" dirty="0" smtClean="0">
                <a:latin typeface="Georgia" pitchFamily="18" charset="0"/>
              </a:rPr>
              <a:t>Open discussions with other side</a:t>
            </a:r>
          </a:p>
          <a:p>
            <a:pPr eaLnBrk="1" hangingPunct="1"/>
            <a:r>
              <a:rPr lang="en-US" sz="2800" dirty="0" smtClean="0">
                <a:latin typeface="Georgia" pitchFamily="18" charset="0"/>
              </a:rPr>
              <a:t>File suit if discussions break down or if the other side is not taking it seriously</a:t>
            </a:r>
          </a:p>
          <a:p>
            <a:pPr eaLnBrk="1" hangingPunct="1"/>
            <a:r>
              <a:rPr lang="en-US" sz="2800" dirty="0" smtClean="0">
                <a:latin typeface="Georgia" pitchFamily="18" charset="0"/>
              </a:rPr>
              <a:t>Other side could file for Declaratory Judgment </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mtClean="0">
                <a:latin typeface="Georgia" pitchFamily="18" charset="0"/>
              </a:rPr>
              <a:t>Filing a Lawsuit</a:t>
            </a:r>
          </a:p>
        </p:txBody>
      </p:sp>
      <p:sp>
        <p:nvSpPr>
          <p:cNvPr id="20483" name="Content Placeholder 2"/>
          <p:cNvSpPr>
            <a:spLocks noGrp="1"/>
          </p:cNvSpPr>
          <p:nvPr>
            <p:ph idx="4294967295"/>
          </p:nvPr>
        </p:nvSpPr>
        <p:spPr>
          <a:xfrm>
            <a:off x="457200" y="1143000"/>
            <a:ext cx="8229600" cy="5029200"/>
          </a:xfrm>
        </p:spPr>
        <p:txBody>
          <a:bodyPr/>
          <a:lstStyle/>
          <a:p>
            <a:pPr eaLnBrk="1" hangingPunct="1">
              <a:lnSpc>
                <a:spcPct val="90000"/>
              </a:lnSpc>
            </a:pPr>
            <a:r>
              <a:rPr lang="en-US" sz="2800" dirty="0" smtClean="0">
                <a:latin typeface="Georgia" pitchFamily="18" charset="0"/>
              </a:rPr>
              <a:t>Getting a lawsuit started is a multi-step process.  Plaintiff does the following:</a:t>
            </a:r>
          </a:p>
          <a:p>
            <a:pPr lvl="1" eaLnBrk="1" hangingPunct="1">
              <a:lnSpc>
                <a:spcPct val="90000"/>
              </a:lnSpc>
            </a:pPr>
            <a:r>
              <a:rPr lang="en-US" sz="2400" dirty="0" smtClean="0">
                <a:latin typeface="Georgia" pitchFamily="18" charset="0"/>
              </a:rPr>
              <a:t>File suit (Complaint) with District Court clerk</a:t>
            </a:r>
          </a:p>
          <a:p>
            <a:pPr lvl="1" eaLnBrk="1" hangingPunct="1">
              <a:lnSpc>
                <a:spcPct val="90000"/>
              </a:lnSpc>
            </a:pPr>
            <a:r>
              <a:rPr lang="en-US" sz="2400" dirty="0" smtClean="0">
                <a:latin typeface="Georgia" pitchFamily="18" charset="0"/>
              </a:rPr>
              <a:t>Get Summons from clerk</a:t>
            </a:r>
          </a:p>
          <a:p>
            <a:pPr lvl="1" eaLnBrk="1" hangingPunct="1">
              <a:lnSpc>
                <a:spcPct val="90000"/>
              </a:lnSpc>
            </a:pPr>
            <a:r>
              <a:rPr lang="en-US" sz="2400" dirty="0" smtClean="0">
                <a:latin typeface="Georgia" pitchFamily="18" charset="0"/>
              </a:rPr>
              <a:t>Serve Complaint &amp; Summons on Defendant </a:t>
            </a:r>
          </a:p>
          <a:p>
            <a:pPr lvl="1" eaLnBrk="1" hangingPunct="1">
              <a:lnSpc>
                <a:spcPct val="90000"/>
              </a:lnSpc>
            </a:pPr>
            <a:r>
              <a:rPr lang="en-US" sz="2400" dirty="0" smtClean="0">
                <a:latin typeface="Georgia" pitchFamily="18" charset="0"/>
              </a:rPr>
              <a:t>Have proof of service returned to Court</a:t>
            </a:r>
          </a:p>
          <a:p>
            <a:pPr lvl="1" eaLnBrk="1" hangingPunct="1">
              <a:lnSpc>
                <a:spcPct val="90000"/>
              </a:lnSpc>
            </a:pPr>
            <a:r>
              <a:rPr lang="en-US" sz="2400" dirty="0" smtClean="0">
                <a:latin typeface="Georgia" pitchFamily="18" charset="0"/>
              </a:rPr>
              <a:t>If no return of proof of service, case is closed</a:t>
            </a:r>
          </a:p>
          <a:p>
            <a:pPr eaLnBrk="1" hangingPunct="1">
              <a:lnSpc>
                <a:spcPct val="90000"/>
              </a:lnSpc>
            </a:pPr>
            <a:r>
              <a:rPr lang="en-US" sz="2800" dirty="0" smtClean="0">
                <a:latin typeface="Georgia" pitchFamily="18" charset="0"/>
              </a:rPr>
              <a:t>Don’t have to serve right away</a:t>
            </a:r>
          </a:p>
          <a:p>
            <a:pPr lvl="1" eaLnBrk="1" hangingPunct="1">
              <a:lnSpc>
                <a:spcPct val="90000"/>
              </a:lnSpc>
            </a:pPr>
            <a:r>
              <a:rPr lang="en-US" sz="2400" dirty="0" smtClean="0">
                <a:latin typeface="Georgia" pitchFamily="18" charset="0"/>
              </a:rPr>
              <a:t>Use to encourage settlement – file, threaten to serve to show them you are serious, then work out settlement – Federal=90 days</a:t>
            </a:r>
          </a:p>
          <a:p>
            <a:pPr lvl="1" eaLnBrk="1" hangingPunct="1">
              <a:lnSpc>
                <a:spcPct val="90000"/>
              </a:lnSpc>
            </a:pPr>
            <a:r>
              <a:rPr lang="en-US" sz="2400" dirty="0" smtClean="0">
                <a:latin typeface="Georgia" pitchFamily="18" charset="0"/>
              </a:rPr>
              <a:t>Second biggest settlement opportunity</a:t>
            </a:r>
          </a:p>
          <a:p>
            <a:pPr eaLnBrk="1" hangingPunct="1">
              <a:lnSpc>
                <a:spcPct val="8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Answer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the defendant is served with the Complaint, they must file an Answer</a:t>
            </a:r>
          </a:p>
          <a:p>
            <a:pPr lvl="1" eaLnBrk="1" hangingPunct="1">
              <a:lnSpc>
                <a:spcPct val="90000"/>
              </a:lnSpc>
            </a:pPr>
            <a:r>
              <a:rPr lang="en-US" dirty="0" smtClean="0">
                <a:latin typeface="Georgia" pitchFamily="18" charset="0"/>
              </a:rPr>
              <a:t>Or else risk default judgment in favor of P </a:t>
            </a:r>
          </a:p>
          <a:p>
            <a:pPr lvl="1" eaLnBrk="1" hangingPunct="1">
              <a:lnSpc>
                <a:spcPct val="90000"/>
              </a:lnSpc>
            </a:pPr>
            <a:r>
              <a:rPr lang="en-US" dirty="0" smtClean="0">
                <a:latin typeface="Georgia" pitchFamily="18" charset="0"/>
              </a:rPr>
              <a:t>21 days if served  - 12(a)(1)(A)(i) FRCP</a:t>
            </a:r>
          </a:p>
          <a:p>
            <a:pPr lvl="1" eaLnBrk="1" hangingPunct="1">
              <a:lnSpc>
                <a:spcPct val="90000"/>
              </a:lnSpc>
            </a:pPr>
            <a:r>
              <a:rPr lang="en-US" dirty="0" smtClean="0">
                <a:latin typeface="Georgia" pitchFamily="18" charset="0"/>
              </a:rPr>
              <a:t>60 days if Defendant waives service</a:t>
            </a:r>
          </a:p>
          <a:p>
            <a:pPr eaLnBrk="1" hangingPunct="1">
              <a:lnSpc>
                <a:spcPct val="90000"/>
              </a:lnSpc>
            </a:pPr>
            <a:r>
              <a:rPr lang="en-US" sz="2800" dirty="0" smtClean="0">
                <a:latin typeface="Georgia" pitchFamily="18" charset="0"/>
              </a:rPr>
              <a:t>Extensions of time to respond are possible</a:t>
            </a:r>
          </a:p>
          <a:p>
            <a:pPr lvl="1" eaLnBrk="1" hangingPunct="1">
              <a:lnSpc>
                <a:spcPct val="90000"/>
              </a:lnSpc>
            </a:pPr>
            <a:r>
              <a:rPr lang="en-US" dirty="0" smtClean="0">
                <a:latin typeface="Georgia" pitchFamily="18" charset="0"/>
              </a:rPr>
              <a:t>Request them from the judge, fairly common</a:t>
            </a:r>
          </a:p>
          <a:p>
            <a:pPr lvl="1" eaLnBrk="1" hangingPunct="1">
              <a:lnSpc>
                <a:spcPct val="90000"/>
              </a:lnSpc>
            </a:pPr>
            <a:r>
              <a:rPr lang="en-US" dirty="0" smtClean="0">
                <a:latin typeface="Georgia" pitchFamily="18" charset="0"/>
              </a:rPr>
              <a:t>Judge usually grants unless opposed</a:t>
            </a:r>
          </a:p>
          <a:p>
            <a:pPr lvl="1" eaLnBrk="1" hangingPunct="1">
              <a:lnSpc>
                <a:spcPct val="90000"/>
              </a:lnSpc>
            </a:pPr>
            <a:r>
              <a:rPr lang="en-US" dirty="0" smtClean="0">
                <a:latin typeface="Georgia" pitchFamily="18" charset="0"/>
              </a:rPr>
              <a:t>Often requested to discuss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Answer - 2</a:t>
            </a:r>
          </a:p>
        </p:txBody>
      </p:sp>
      <p:sp>
        <p:nvSpPr>
          <p:cNvPr id="35843" name="Content Placeholder 2"/>
          <p:cNvSpPr>
            <a:spLocks noGrp="1"/>
          </p:cNvSpPr>
          <p:nvPr>
            <p:ph idx="4294967295"/>
          </p:nvPr>
        </p:nvSpPr>
        <p:spPr>
          <a:xfrm>
            <a:off x="457200" y="1143000"/>
            <a:ext cx="8229600" cy="4191000"/>
          </a:xfrm>
        </p:spPr>
        <p:txBody>
          <a:bodyPr/>
          <a:lstStyle/>
          <a:p>
            <a:pPr eaLnBrk="1" hangingPunct="1">
              <a:lnSpc>
                <a:spcPct val="80000"/>
              </a:lnSpc>
            </a:pPr>
            <a:r>
              <a:rPr lang="en-US" sz="2800" dirty="0" smtClean="0">
                <a:latin typeface="Georgia" pitchFamily="18" charset="0"/>
              </a:rPr>
              <a:t>Need not immediately address merits of case</a:t>
            </a:r>
          </a:p>
          <a:p>
            <a:pPr eaLnBrk="1" hangingPunct="1">
              <a:lnSpc>
                <a:spcPct val="80000"/>
              </a:lnSpc>
            </a:pPr>
            <a:r>
              <a:rPr lang="en-US" sz="2800" dirty="0" smtClean="0">
                <a:latin typeface="Georgia" pitchFamily="18" charset="0"/>
              </a:rPr>
              <a:t>FRCP 12  Motion Practice </a:t>
            </a:r>
          </a:p>
          <a:p>
            <a:pPr lvl="1" eaLnBrk="1" hangingPunct="1">
              <a:lnSpc>
                <a:spcPct val="80000"/>
              </a:lnSpc>
            </a:pPr>
            <a:r>
              <a:rPr lang="en-US" dirty="0" smtClean="0">
                <a:latin typeface="Georgia" pitchFamily="18" charset="0"/>
              </a:rPr>
              <a:t>“I should not even be sued!”</a:t>
            </a:r>
          </a:p>
          <a:p>
            <a:pPr lvl="1" eaLnBrk="1" hangingPunct="1">
              <a:lnSpc>
                <a:spcPct val="80000"/>
              </a:lnSpc>
            </a:pPr>
            <a:r>
              <a:rPr lang="en-US" sz="2400" dirty="0" smtClean="0">
                <a:latin typeface="Georgia" pitchFamily="18" charset="0"/>
              </a:rPr>
              <a:t>(1) lack of subject-matter jurisdiction; </a:t>
            </a:r>
          </a:p>
          <a:p>
            <a:pPr lvl="1" eaLnBrk="1" hangingPunct="1">
              <a:lnSpc>
                <a:spcPct val="80000"/>
              </a:lnSpc>
            </a:pPr>
            <a:r>
              <a:rPr lang="en-US" sz="24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(3) improper venue; </a:t>
            </a:r>
          </a:p>
          <a:p>
            <a:pPr lvl="1" eaLnBrk="1" hangingPunct="1">
              <a:lnSpc>
                <a:spcPct val="80000"/>
              </a:lnSpc>
            </a:pPr>
            <a:r>
              <a:rPr lang="en-US" sz="2400" dirty="0" smtClean="0">
                <a:latin typeface="Georgia" pitchFamily="18" charset="0"/>
              </a:rPr>
              <a:t>(4) insufficient process; </a:t>
            </a:r>
          </a:p>
          <a:p>
            <a:pPr lvl="1" eaLnBrk="1" hangingPunct="1">
              <a:lnSpc>
                <a:spcPct val="80000"/>
              </a:lnSpc>
            </a:pPr>
            <a:r>
              <a:rPr lang="en-US" sz="2400" dirty="0" smtClean="0">
                <a:latin typeface="Georgia" pitchFamily="18" charset="0"/>
              </a:rPr>
              <a:t>(5) insufficient service of process; </a:t>
            </a:r>
          </a:p>
          <a:p>
            <a:pPr lvl="1" eaLnBrk="1" hangingPunct="1">
              <a:lnSpc>
                <a:spcPct val="80000"/>
              </a:lnSpc>
            </a:pPr>
            <a:r>
              <a:rPr lang="en-US" sz="2400" dirty="0" smtClean="0">
                <a:latin typeface="Georgia" pitchFamily="18" charset="0"/>
              </a:rPr>
              <a:t>(6) failure to state a claim upon which relief can be granted; and </a:t>
            </a:r>
          </a:p>
          <a:p>
            <a:pPr lvl="1" eaLnBrk="1" hangingPunct="1">
              <a:lnSpc>
                <a:spcPct val="80000"/>
              </a:lnSpc>
            </a:pPr>
            <a:r>
              <a:rPr lang="en-US" sz="2400" dirty="0" smtClean="0">
                <a:latin typeface="Georgia" pitchFamily="18" charset="0"/>
              </a:rPr>
              <a:t>(7) failure to join a party under Rule 19.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smtClean="0">
                <a:latin typeface="Georgia" pitchFamily="18" charset="0"/>
              </a:rPr>
              <a:t>Answer - 3</a:t>
            </a:r>
          </a:p>
        </p:txBody>
      </p:sp>
      <p:sp>
        <p:nvSpPr>
          <p:cNvPr id="3686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a:t>
            </a:r>
            <a:r>
              <a:rPr lang="en-US" sz="2800" dirty="0" smtClean="0">
                <a:latin typeface="Georgia" pitchFamily="18" charset="0"/>
              </a:rPr>
              <a:t>(1) lack of subject-matter jurisdiction;</a:t>
            </a:r>
          </a:p>
          <a:p>
            <a:pPr lvl="1" eaLnBrk="1" hangingPunct="1">
              <a:lnSpc>
                <a:spcPct val="80000"/>
              </a:lnSpc>
            </a:pPr>
            <a:r>
              <a:rPr lang="en-US" sz="2400" dirty="0" smtClean="0">
                <a:latin typeface="Georgia" pitchFamily="18" charset="0"/>
              </a:rPr>
              <a:t>This is the wrong court – should be in state court</a:t>
            </a:r>
          </a:p>
          <a:p>
            <a:pPr eaLnBrk="1" hangingPunct="1">
              <a:lnSpc>
                <a:spcPct val="80000"/>
              </a:lnSpc>
            </a:pPr>
            <a:r>
              <a:rPr lang="en-US" dirty="0" smtClean="0">
                <a:latin typeface="Georgia" pitchFamily="18" charset="0"/>
              </a:rPr>
              <a:t> </a:t>
            </a:r>
            <a:r>
              <a:rPr lang="en-US" sz="28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Not within long-arm statute</a:t>
            </a:r>
          </a:p>
          <a:p>
            <a:pPr eaLnBrk="1" hangingPunct="1">
              <a:lnSpc>
                <a:spcPct val="80000"/>
              </a:lnSpc>
            </a:pPr>
            <a:r>
              <a:rPr lang="en-US" dirty="0" smtClean="0">
                <a:latin typeface="Georgia" pitchFamily="18" charset="0"/>
              </a:rPr>
              <a:t> </a:t>
            </a:r>
            <a:r>
              <a:rPr lang="en-US" sz="2800" dirty="0" smtClean="0">
                <a:latin typeface="Georgia" pitchFamily="18" charset="0"/>
              </a:rPr>
              <a:t>(3) improper venue; </a:t>
            </a:r>
          </a:p>
          <a:p>
            <a:pPr lvl="1" eaLnBrk="1" hangingPunct="1">
              <a:lnSpc>
                <a:spcPct val="80000"/>
              </a:lnSpc>
            </a:pPr>
            <a:r>
              <a:rPr lang="en-US" sz="2400" dirty="0" smtClean="0">
                <a:latin typeface="Georgia" pitchFamily="18" charset="0"/>
              </a:rPr>
              <a:t>More convenient to try case elsewhere</a:t>
            </a:r>
          </a:p>
          <a:p>
            <a:pPr lvl="1" eaLnBrk="1" hangingPunct="1">
              <a:lnSpc>
                <a:spcPct val="80000"/>
              </a:lnSpc>
            </a:pPr>
            <a:r>
              <a:rPr lang="en-US" sz="2400" dirty="0" smtClean="0">
                <a:latin typeface="Georgia" pitchFamily="18" charset="0"/>
              </a:rPr>
              <a:t>Often D will already have filed elsewhere</a:t>
            </a:r>
          </a:p>
          <a:p>
            <a:pPr eaLnBrk="1" hangingPunct="1">
              <a:lnSpc>
                <a:spcPct val="80000"/>
              </a:lnSpc>
            </a:pPr>
            <a:r>
              <a:rPr lang="en-US" dirty="0" smtClean="0">
                <a:latin typeface="Georgia" pitchFamily="18" charset="0"/>
              </a:rPr>
              <a:t> </a:t>
            </a:r>
            <a:r>
              <a:rPr lang="en-US" sz="2800" dirty="0" smtClean="0">
                <a:latin typeface="Georgia" pitchFamily="18" charset="0"/>
              </a:rPr>
              <a:t>(4) insufficient process;</a:t>
            </a:r>
          </a:p>
          <a:p>
            <a:pPr eaLnBrk="1" hangingPunct="1">
              <a:lnSpc>
                <a:spcPct val="80000"/>
              </a:lnSpc>
            </a:pPr>
            <a:r>
              <a:rPr lang="en-US" dirty="0" smtClean="0">
                <a:latin typeface="Georgia" pitchFamily="18" charset="0"/>
              </a:rPr>
              <a:t> </a:t>
            </a:r>
            <a:r>
              <a:rPr lang="en-US" sz="2800" dirty="0" smtClean="0">
                <a:latin typeface="Georgia" pitchFamily="18" charset="0"/>
              </a:rPr>
              <a:t>(5) insufficient service of process;</a:t>
            </a:r>
          </a:p>
          <a:p>
            <a:pPr lvl="1" eaLnBrk="1" hangingPunct="1">
              <a:lnSpc>
                <a:spcPct val="80000"/>
              </a:lnSpc>
            </a:pPr>
            <a:r>
              <a:rPr lang="en-US" dirty="0" smtClean="0">
                <a:latin typeface="Georgia" pitchFamily="18" charset="0"/>
              </a:rPr>
              <a:t>Very rare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smtClean="0">
                <a:latin typeface="Georgia" pitchFamily="18" charset="0"/>
              </a:rPr>
              <a:t>Answer - 4</a:t>
            </a:r>
          </a:p>
        </p:txBody>
      </p:sp>
      <p:sp>
        <p:nvSpPr>
          <p:cNvPr id="3789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FRCP 12(b)(6) - </a:t>
            </a:r>
            <a:r>
              <a:rPr lang="en-US" sz="2800" dirty="0" smtClean="0">
                <a:latin typeface="Georgia" pitchFamily="18" charset="0"/>
              </a:rPr>
              <a:t>failure to state a claim upon which relief can be granted</a:t>
            </a:r>
          </a:p>
          <a:p>
            <a:pPr lvl="1" eaLnBrk="1" hangingPunct="1">
              <a:lnSpc>
                <a:spcPct val="80000"/>
              </a:lnSpc>
            </a:pPr>
            <a:r>
              <a:rPr lang="en-US" sz="2400" dirty="0" smtClean="0">
                <a:latin typeface="Georgia" pitchFamily="18" charset="0"/>
              </a:rPr>
              <a:t>Most likely motion</a:t>
            </a:r>
          </a:p>
          <a:p>
            <a:pPr lvl="1" eaLnBrk="1" hangingPunct="1">
              <a:lnSpc>
                <a:spcPct val="80000"/>
              </a:lnSpc>
            </a:pPr>
            <a:r>
              <a:rPr lang="en-US" sz="2400" dirty="0" smtClean="0">
                <a:latin typeface="Georgia" pitchFamily="18" charset="0"/>
              </a:rPr>
              <a:t>The Complaint fails to even allege all the facts necessary to state a cause of action</a:t>
            </a:r>
          </a:p>
          <a:p>
            <a:pPr lvl="1" eaLnBrk="1" hangingPunct="1">
              <a:lnSpc>
                <a:spcPct val="80000"/>
              </a:lnSpc>
            </a:pPr>
            <a:r>
              <a:rPr lang="en-US" sz="2400" dirty="0" smtClean="0">
                <a:latin typeface="Georgia" pitchFamily="18" charset="0"/>
              </a:rPr>
              <a:t>Ex 1 – does not allege intent when intent required</a:t>
            </a:r>
          </a:p>
          <a:p>
            <a:pPr lvl="1" eaLnBrk="1" hangingPunct="1">
              <a:lnSpc>
                <a:spcPct val="80000"/>
              </a:lnSpc>
            </a:pPr>
            <a:r>
              <a:rPr lang="en-US" sz="2400" dirty="0" smtClean="0">
                <a:latin typeface="Georgia" pitchFamily="18" charset="0"/>
              </a:rPr>
              <a:t>Ex 2 – alleges “infringement” of US patent due to making and selling product in Canada</a:t>
            </a:r>
          </a:p>
          <a:p>
            <a:pPr eaLnBrk="1" hangingPunct="1">
              <a:lnSpc>
                <a:spcPct val="80000"/>
              </a:lnSpc>
            </a:pPr>
            <a:r>
              <a:rPr lang="en-US" sz="2800" dirty="0" smtClean="0">
                <a:latin typeface="Georgia" pitchFamily="18" charset="0"/>
              </a:rPr>
              <a:t> (7) failure to join a party under Rule 19 </a:t>
            </a:r>
          </a:p>
          <a:p>
            <a:pPr lvl="1" eaLnBrk="1" hangingPunct="1">
              <a:lnSpc>
                <a:spcPct val="80000"/>
              </a:lnSpc>
            </a:pPr>
            <a:r>
              <a:rPr lang="en-US" dirty="0" smtClean="0">
                <a:latin typeface="Georgia" pitchFamily="18" charset="0"/>
              </a:rPr>
              <a:t>If party is needed to complete relief</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smtClean="0">
                <a:latin typeface="Georgia" pitchFamily="18" charset="0"/>
              </a:rPr>
              <a:t>Answer - 5</a:t>
            </a:r>
          </a:p>
        </p:txBody>
      </p:sp>
      <p:sp>
        <p:nvSpPr>
          <p:cNvPr id="3891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you prevail on any of the FRCP 12 motions, then the case is dismissed.</a:t>
            </a:r>
          </a:p>
          <a:p>
            <a:pPr eaLnBrk="1" hangingPunct="1">
              <a:lnSpc>
                <a:spcPct val="90000"/>
              </a:lnSpc>
            </a:pPr>
            <a:r>
              <a:rPr lang="en-US" sz="2800" dirty="0" smtClean="0">
                <a:latin typeface="Georgia" pitchFamily="18" charset="0"/>
              </a:rPr>
              <a:t>If not, then must file “substantive” Answer</a:t>
            </a:r>
          </a:p>
          <a:p>
            <a:pPr lvl="1" eaLnBrk="1" hangingPunct="1">
              <a:lnSpc>
                <a:spcPct val="90000"/>
              </a:lnSpc>
            </a:pPr>
            <a:r>
              <a:rPr lang="en-US" dirty="0" smtClean="0">
                <a:latin typeface="Georgia" pitchFamily="18" charset="0"/>
              </a:rPr>
              <a:t>Often just a blanket denial of just about all of the Complaint</a:t>
            </a:r>
          </a:p>
          <a:p>
            <a:pPr lvl="1" eaLnBrk="1" hangingPunct="1">
              <a:lnSpc>
                <a:spcPct val="90000"/>
              </a:lnSpc>
            </a:pPr>
            <a:r>
              <a:rPr lang="en-US" dirty="0" smtClean="0">
                <a:latin typeface="Georgia" pitchFamily="18" charset="0"/>
              </a:rPr>
              <a:t>Must include Affirmative Defenses (if any)</a:t>
            </a:r>
          </a:p>
          <a:p>
            <a:pPr lvl="1" eaLnBrk="1" hangingPunct="1">
              <a:lnSpc>
                <a:spcPct val="90000"/>
              </a:lnSpc>
            </a:pPr>
            <a:r>
              <a:rPr lang="en-US" dirty="0" smtClean="0">
                <a:latin typeface="Georgia" pitchFamily="18" charset="0"/>
              </a:rPr>
              <a:t>Must include Counterclaims (if any)</a:t>
            </a:r>
          </a:p>
          <a:p>
            <a:pPr lvl="1" eaLnBrk="1" hangingPunct="1">
              <a:lnSpc>
                <a:spcPct val="90000"/>
              </a:lnSpc>
            </a:pPr>
            <a:r>
              <a:rPr lang="en-US" dirty="0" smtClean="0">
                <a:latin typeface="Georgia" pitchFamily="18" charset="0"/>
              </a:rPr>
              <a:t>See Example later</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Items</a:t>
            </a:r>
          </a:p>
        </p:txBody>
      </p:sp>
      <p:sp>
        <p:nvSpPr>
          <p:cNvPr id="16387" name="Content Placeholder 2"/>
          <p:cNvSpPr>
            <a:spLocks noGrp="1"/>
          </p:cNvSpPr>
          <p:nvPr>
            <p:ph idx="4294967295"/>
          </p:nvPr>
        </p:nvSpPr>
        <p:spPr>
          <a:xfrm>
            <a:off x="457200" y="1417638"/>
            <a:ext cx="8229600" cy="4191000"/>
          </a:xfrm>
        </p:spPr>
        <p:txBody>
          <a:bodyPr/>
          <a:lstStyle/>
          <a:p>
            <a:pPr eaLnBrk="1" hangingPunct="1">
              <a:lnSpc>
                <a:spcPct val="110000"/>
              </a:lnSpc>
            </a:pPr>
            <a:r>
              <a:rPr lang="en-US" dirty="0" smtClean="0">
                <a:latin typeface="Georgia" pitchFamily="18" charset="0"/>
              </a:rPr>
              <a:t>Check grades on Compass</a:t>
            </a:r>
          </a:p>
          <a:p>
            <a:pPr lvl="1" eaLnBrk="1" hangingPunct="1">
              <a:lnSpc>
                <a:spcPct val="110000"/>
              </a:lnSpc>
            </a:pPr>
            <a:r>
              <a:rPr lang="en-US" dirty="0" smtClean="0">
                <a:latin typeface="Georgia" pitchFamily="18" charset="0"/>
              </a:rPr>
              <a:t>Notify me immediately of any difference</a:t>
            </a:r>
          </a:p>
          <a:p>
            <a:pPr eaLnBrk="1" hangingPunct="1">
              <a:lnSpc>
                <a:spcPct val="110000"/>
              </a:lnSpc>
            </a:pPr>
            <a:r>
              <a:rPr lang="en-US" dirty="0" smtClean="0">
                <a:latin typeface="Georgia" pitchFamily="18" charset="0"/>
              </a:rPr>
              <a:t>Exam#1 – Feb 14</a:t>
            </a:r>
            <a:r>
              <a:rPr lang="en-US" baseline="30000" dirty="0" smtClean="0">
                <a:latin typeface="Georgia" pitchFamily="18" charset="0"/>
              </a:rPr>
              <a:t>th</a:t>
            </a:r>
            <a:r>
              <a:rPr lang="en-US" dirty="0" smtClean="0">
                <a:latin typeface="Georgia" pitchFamily="18" charset="0"/>
              </a:rPr>
              <a:t> –NEXT WEEK!</a:t>
            </a:r>
          </a:p>
          <a:p>
            <a:pPr lvl="1" eaLnBrk="1" hangingPunct="1">
              <a:lnSpc>
                <a:spcPct val="110000"/>
              </a:lnSpc>
            </a:pPr>
            <a:r>
              <a:rPr lang="en-US" dirty="0" smtClean="0">
                <a:latin typeface="Georgia" pitchFamily="18" charset="0"/>
              </a:rPr>
              <a:t>60 questions – multiple choice, T/F</a:t>
            </a:r>
          </a:p>
          <a:p>
            <a:pPr lvl="1" eaLnBrk="1" hangingPunct="1">
              <a:lnSpc>
                <a:spcPct val="110000"/>
              </a:lnSpc>
            </a:pPr>
            <a:r>
              <a:rPr lang="en-US" dirty="0" smtClean="0">
                <a:latin typeface="Georgia" pitchFamily="18" charset="0"/>
              </a:rPr>
              <a:t>Second half of class</a:t>
            </a:r>
          </a:p>
          <a:p>
            <a:pPr lvl="1" eaLnBrk="1" hangingPunct="1">
              <a:lnSpc>
                <a:spcPct val="110000"/>
              </a:lnSpc>
            </a:pPr>
            <a:r>
              <a:rPr lang="en-US" dirty="0" smtClean="0">
                <a:latin typeface="Georgia" pitchFamily="18" charset="0"/>
              </a:rPr>
              <a:t>Material includes all of today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Affirmative Defenses</a:t>
            </a:r>
          </a:p>
        </p:txBody>
      </p:sp>
      <p:sp>
        <p:nvSpPr>
          <p:cNvPr id="3993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Burden of Proof – typically the Plaintiff bears the burden of proof</a:t>
            </a:r>
          </a:p>
          <a:p>
            <a:pPr lvl="1" eaLnBrk="1" hangingPunct="1">
              <a:spcBef>
                <a:spcPts val="0"/>
              </a:spcBef>
            </a:pPr>
            <a:r>
              <a:rPr lang="en-US" sz="2400" dirty="0" smtClean="0">
                <a:latin typeface="Georgia" pitchFamily="18" charset="0"/>
              </a:rPr>
              <a:t>In 50-50 case, verdict for D; 51% then to P</a:t>
            </a:r>
          </a:p>
          <a:p>
            <a:pPr eaLnBrk="1" hangingPunct="1">
              <a:spcBef>
                <a:spcPts val="0"/>
              </a:spcBef>
            </a:pPr>
            <a:r>
              <a:rPr lang="en-US" sz="2800" dirty="0" smtClean="0">
                <a:latin typeface="Georgia" pitchFamily="18" charset="0"/>
              </a:rPr>
              <a:t>Affirmative defenses are legal responses to an allegation that, if proven, typically reduce or eliminate P’s claim – FRCP 8(c)</a:t>
            </a:r>
          </a:p>
          <a:p>
            <a:pPr lvl="1" eaLnBrk="1" hangingPunct="1">
              <a:spcBef>
                <a:spcPts val="0"/>
              </a:spcBef>
            </a:pPr>
            <a:r>
              <a:rPr lang="en-US" sz="2400" dirty="0" smtClean="0">
                <a:latin typeface="Georgia" pitchFamily="18" charset="0"/>
              </a:rPr>
              <a:t>D’s reason why, even if the Complaint is proven, they should still not be liable</a:t>
            </a:r>
          </a:p>
          <a:p>
            <a:pPr lvl="1" eaLnBrk="1" hangingPunct="1">
              <a:spcBef>
                <a:spcPts val="0"/>
              </a:spcBef>
            </a:pPr>
            <a:r>
              <a:rPr lang="en-US" sz="2400" dirty="0" smtClean="0">
                <a:latin typeface="Georgia" pitchFamily="18" charset="0"/>
              </a:rPr>
              <a:t>Defendant bears the burden of proving ADs</a:t>
            </a:r>
          </a:p>
          <a:p>
            <a:pPr lvl="1" eaLnBrk="1" hangingPunct="1">
              <a:spcBef>
                <a:spcPts val="0"/>
              </a:spcBef>
            </a:pPr>
            <a:r>
              <a:rPr lang="en-US" sz="2400" dirty="0" smtClean="0">
                <a:latin typeface="Georgia" pitchFamily="18" charset="0"/>
              </a:rPr>
              <a:t>Example – fair use for © infringement</a:t>
            </a:r>
          </a:p>
          <a:p>
            <a:pPr lvl="1" eaLnBrk="1" hangingPunct="1">
              <a:spcBef>
                <a:spcPts val="0"/>
              </a:spcBef>
            </a:pPr>
            <a:r>
              <a:rPr lang="en-US" sz="2400" dirty="0" smtClean="0">
                <a:latin typeface="Georgia" pitchFamily="18" charset="0"/>
              </a:rPr>
              <a:t>Other </a:t>
            </a:r>
            <a:r>
              <a:rPr lang="en-US" sz="2400" dirty="0" err="1" smtClean="0">
                <a:latin typeface="Georgia" pitchFamily="18" charset="0"/>
              </a:rPr>
              <a:t>Exs</a:t>
            </a:r>
            <a:r>
              <a:rPr lang="en-US" sz="2400" dirty="0" smtClean="0">
                <a:latin typeface="Georgia" pitchFamily="18" charset="0"/>
              </a:rPr>
              <a:t>. - Assumption of risk, contributory negligence, fraud, laches (delay), license, etc.</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Counterclaims</a:t>
            </a:r>
          </a:p>
        </p:txBody>
      </p:sp>
      <p:sp>
        <p:nvSpPr>
          <p:cNvPr id="4096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Essentially a “Complaint” back to P</a:t>
            </a:r>
          </a:p>
          <a:p>
            <a:pPr lvl="1" eaLnBrk="1" hangingPunct="1">
              <a:lnSpc>
                <a:spcPct val="80000"/>
              </a:lnSpc>
            </a:pPr>
            <a:r>
              <a:rPr lang="en-US" dirty="0" smtClean="0">
                <a:latin typeface="Georgia" pitchFamily="18" charset="0"/>
              </a:rPr>
              <a:t>D has the burden of proving counterclaims, just like P has burden of proving Complaint</a:t>
            </a:r>
          </a:p>
          <a:p>
            <a:pPr lvl="1" eaLnBrk="1" hangingPunct="1">
              <a:lnSpc>
                <a:spcPct val="80000"/>
              </a:lnSpc>
            </a:pPr>
            <a:r>
              <a:rPr lang="en-US" dirty="0" smtClean="0">
                <a:latin typeface="Georgia" pitchFamily="18" charset="0"/>
              </a:rPr>
              <a:t>“You sue me?  I sue you!”</a:t>
            </a:r>
          </a:p>
          <a:p>
            <a:pPr lvl="1" eaLnBrk="1" hangingPunct="1">
              <a:lnSpc>
                <a:spcPct val="80000"/>
              </a:lnSpc>
            </a:pPr>
            <a:r>
              <a:rPr lang="en-US" dirty="0" smtClean="0">
                <a:latin typeface="Georgia" pitchFamily="18" charset="0"/>
              </a:rPr>
              <a:t>Example – Contract dispute</a:t>
            </a:r>
          </a:p>
          <a:p>
            <a:pPr lvl="2" eaLnBrk="1" hangingPunct="1">
              <a:lnSpc>
                <a:spcPct val="80000"/>
              </a:lnSpc>
            </a:pPr>
            <a:r>
              <a:rPr lang="en-US" dirty="0" smtClean="0">
                <a:latin typeface="Georgia" pitchFamily="18" charset="0"/>
              </a:rPr>
              <a:t>Party 1 alleges breach based on inadequate job</a:t>
            </a:r>
          </a:p>
          <a:p>
            <a:pPr lvl="2" eaLnBrk="1" hangingPunct="1">
              <a:lnSpc>
                <a:spcPct val="80000"/>
              </a:lnSpc>
            </a:pPr>
            <a:r>
              <a:rPr lang="en-US" dirty="0" smtClean="0">
                <a:latin typeface="Georgia" pitchFamily="18" charset="0"/>
              </a:rPr>
              <a:t>Party 2 alleges breach based on failure to pay</a:t>
            </a:r>
          </a:p>
          <a:p>
            <a:pPr lvl="1" eaLnBrk="1" hangingPunct="1">
              <a:lnSpc>
                <a:spcPct val="80000"/>
              </a:lnSpc>
            </a:pPr>
            <a:r>
              <a:rPr lang="en-US" dirty="0" smtClean="0">
                <a:latin typeface="Georgia" pitchFamily="18" charset="0"/>
              </a:rPr>
              <a:t>Example – Patent dispute</a:t>
            </a:r>
          </a:p>
          <a:p>
            <a:pPr lvl="2" eaLnBrk="1" hangingPunct="1">
              <a:lnSpc>
                <a:spcPct val="80000"/>
              </a:lnSpc>
            </a:pPr>
            <a:r>
              <a:rPr lang="en-US" dirty="0" smtClean="0">
                <a:latin typeface="Georgia" pitchFamily="18" charset="0"/>
              </a:rPr>
              <a:t>Party 1 alleges Party 2 infringes patent</a:t>
            </a:r>
          </a:p>
          <a:p>
            <a:pPr lvl="2" eaLnBrk="1" hangingPunct="1">
              <a:lnSpc>
                <a:spcPct val="80000"/>
              </a:lnSpc>
            </a:pPr>
            <a:r>
              <a:rPr lang="en-US" dirty="0" smtClean="0">
                <a:latin typeface="Georgia" pitchFamily="18" charset="0"/>
              </a:rPr>
              <a:t>Party 2 alleges Party 1 is infringing different patent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304800"/>
            <a:ext cx="8229600" cy="944563"/>
          </a:xfrm>
        </p:spPr>
        <p:txBody>
          <a:bodyPr/>
          <a:lstStyle/>
          <a:p>
            <a:pPr eaLnBrk="1" hangingPunct="1"/>
            <a:r>
              <a:rPr lang="en-US" smtClean="0">
                <a:latin typeface="Georgia" pitchFamily="18" charset="0"/>
              </a:rPr>
              <a:t>Counter Cs vs. Affirm Ds</a:t>
            </a:r>
          </a:p>
        </p:txBody>
      </p:sp>
      <p:sp>
        <p:nvSpPr>
          <p:cNvPr id="41987" name="Content Placeholder 2"/>
          <p:cNvSpPr>
            <a:spLocks noGrp="1"/>
          </p:cNvSpPr>
          <p:nvPr>
            <p:ph idx="4294967295"/>
          </p:nvPr>
        </p:nvSpPr>
        <p:spPr>
          <a:xfrm>
            <a:off x="457200" y="1249363"/>
            <a:ext cx="8229600" cy="4389437"/>
          </a:xfrm>
        </p:spPr>
        <p:txBody>
          <a:bodyPr/>
          <a:lstStyle/>
          <a:p>
            <a:pPr eaLnBrk="1" hangingPunct="1">
              <a:spcBef>
                <a:spcPts val="0"/>
              </a:spcBef>
            </a:pPr>
            <a:r>
              <a:rPr lang="en-US" sz="2800" dirty="0" smtClean="0">
                <a:latin typeface="Georgia" pitchFamily="18" charset="0"/>
              </a:rPr>
              <a:t>Affirmative Defenses knock down an attack, but Counterclaims attack back</a:t>
            </a:r>
          </a:p>
          <a:p>
            <a:pPr lvl="1" eaLnBrk="1" hangingPunct="1">
              <a:spcBef>
                <a:spcPts val="0"/>
              </a:spcBef>
            </a:pPr>
            <a:r>
              <a:rPr lang="en-US" sz="2400" dirty="0" smtClean="0">
                <a:latin typeface="Georgia" pitchFamily="18" charset="0"/>
              </a:rPr>
              <a:t>P could lose on Complaint, but be liable for CC</a:t>
            </a:r>
          </a:p>
          <a:p>
            <a:pPr lvl="1" eaLnBrk="1" hangingPunct="1">
              <a:spcBef>
                <a:spcPts val="0"/>
              </a:spcBef>
            </a:pPr>
            <a:r>
              <a:rPr lang="en-US" sz="2400" dirty="0" smtClean="0">
                <a:latin typeface="Georgia" pitchFamily="18" charset="0"/>
              </a:rPr>
              <a:t>If P loses on Complaint, no need for AD</a:t>
            </a:r>
          </a:p>
          <a:p>
            <a:pPr eaLnBrk="1" hangingPunct="1">
              <a:spcBef>
                <a:spcPts val="0"/>
              </a:spcBef>
            </a:pPr>
            <a:r>
              <a:rPr lang="en-US" sz="2800" dirty="0" smtClean="0">
                <a:latin typeface="Georgia" pitchFamily="18" charset="0"/>
              </a:rPr>
              <a:t>Complaint and Answer are frequently amended to assert new causes of action or remove causes of action that are no longer tenable</a:t>
            </a:r>
          </a:p>
          <a:p>
            <a:pPr lvl="1" eaLnBrk="1" hangingPunct="1">
              <a:spcBef>
                <a:spcPts val="0"/>
              </a:spcBef>
            </a:pPr>
            <a:r>
              <a:rPr lang="en-US" sz="2400" dirty="0" smtClean="0">
                <a:latin typeface="Georgia" pitchFamily="18" charset="0"/>
              </a:rPr>
              <a:t>Typically need permission of judge to amend</a:t>
            </a:r>
          </a:p>
          <a:p>
            <a:pPr lvl="1" eaLnBrk="1" hangingPunct="1">
              <a:spcBef>
                <a:spcPts val="0"/>
              </a:spcBef>
            </a:pPr>
            <a:r>
              <a:rPr lang="en-US" sz="2400" dirty="0" smtClean="0">
                <a:latin typeface="Georgia" pitchFamily="18" charset="0"/>
              </a:rPr>
              <a:t>Usually granted for removing</a:t>
            </a:r>
          </a:p>
          <a:p>
            <a:pPr lvl="1" eaLnBrk="1" hangingPunct="1">
              <a:spcBef>
                <a:spcPts val="0"/>
              </a:spcBef>
            </a:pPr>
            <a:r>
              <a:rPr lang="en-US" sz="2400" dirty="0" smtClean="0">
                <a:latin typeface="Georgia" pitchFamily="18" charset="0"/>
              </a:rPr>
              <a:t>Sometimes not granted to add claims if judge feels you are delaying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22</a:t>
            </a:fld>
            <a:endParaRPr lang="en-US"/>
          </a:p>
        </p:txBody>
      </p:sp>
      <p:sp>
        <p:nvSpPr>
          <p:cNvPr id="4" name="Footer Placeholder 3"/>
          <p:cNvSpPr>
            <a:spLocks noGrp="1"/>
          </p:cNvSpPr>
          <p:nvPr>
            <p:ph type="ftr" sz="quarter" idx="11"/>
          </p:nvPr>
        </p:nvSpPr>
        <p:spPr>
          <a:xfrm>
            <a:off x="4572000" y="6336152"/>
            <a:ext cx="2895600" cy="365125"/>
          </a:xfrm>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Complaint Examples</a:t>
            </a:r>
          </a:p>
        </p:txBody>
      </p:sp>
      <p:sp>
        <p:nvSpPr>
          <p:cNvPr id="21507" name="Content Placeholder 2"/>
          <p:cNvSpPr>
            <a:spLocks noGrp="1"/>
          </p:cNvSpPr>
          <p:nvPr>
            <p:ph idx="4294967295"/>
          </p:nvPr>
        </p:nvSpPr>
        <p:spPr>
          <a:xfrm>
            <a:off x="457200" y="1143000"/>
            <a:ext cx="8229600" cy="4465638"/>
          </a:xfrm>
        </p:spPr>
        <p:txBody>
          <a:bodyPr/>
          <a:lstStyle/>
          <a:p>
            <a:pPr eaLnBrk="1" hangingPunct="1">
              <a:lnSpc>
                <a:spcPct val="70000"/>
              </a:lnSpc>
            </a:pPr>
            <a:r>
              <a:rPr lang="en-US" sz="2800" dirty="0" smtClean="0">
                <a:latin typeface="Georgia" pitchFamily="18" charset="0"/>
              </a:rPr>
              <a:t>Federal Court Complaint</a:t>
            </a:r>
          </a:p>
          <a:p>
            <a:pPr lvl="1" eaLnBrk="1" hangingPunct="1">
              <a:lnSpc>
                <a:spcPct val="70000"/>
              </a:lnSpc>
            </a:pPr>
            <a:r>
              <a:rPr lang="en-US" sz="2400" dirty="0" smtClean="0">
                <a:latin typeface="Georgia" pitchFamily="18" charset="0"/>
              </a:rPr>
              <a:t>Trial Counsel</a:t>
            </a:r>
          </a:p>
          <a:p>
            <a:pPr lvl="1" eaLnBrk="1" hangingPunct="1">
              <a:lnSpc>
                <a:spcPct val="70000"/>
              </a:lnSpc>
            </a:pPr>
            <a:r>
              <a:rPr lang="en-US" sz="2400" dirty="0" smtClean="0">
                <a:latin typeface="Georgia" pitchFamily="18" charset="0"/>
              </a:rPr>
              <a:t>Identification of District Court</a:t>
            </a:r>
          </a:p>
          <a:p>
            <a:pPr lvl="1" eaLnBrk="1" hangingPunct="1">
              <a:lnSpc>
                <a:spcPct val="70000"/>
              </a:lnSpc>
            </a:pPr>
            <a:r>
              <a:rPr lang="en-US" sz="2400" dirty="0" smtClean="0">
                <a:latin typeface="Georgia" pitchFamily="18" charset="0"/>
              </a:rPr>
              <a:t>Jurisdiction</a:t>
            </a:r>
          </a:p>
          <a:p>
            <a:pPr lvl="1" eaLnBrk="1" hangingPunct="1">
              <a:lnSpc>
                <a:spcPct val="70000"/>
              </a:lnSpc>
            </a:pPr>
            <a:r>
              <a:rPr lang="en-US" sz="2400" dirty="0" smtClean="0">
                <a:latin typeface="Georgia" pitchFamily="18" charset="0"/>
              </a:rPr>
              <a:t>Identification of Parties</a:t>
            </a:r>
          </a:p>
          <a:p>
            <a:pPr lvl="1" eaLnBrk="1" hangingPunct="1">
              <a:lnSpc>
                <a:spcPct val="70000"/>
              </a:lnSpc>
            </a:pPr>
            <a:r>
              <a:rPr lang="en-US" sz="2400" dirty="0" smtClean="0">
                <a:latin typeface="Georgia" pitchFamily="18" charset="0"/>
              </a:rPr>
              <a:t>Summary of Facts</a:t>
            </a:r>
          </a:p>
          <a:p>
            <a:pPr lvl="1" eaLnBrk="1" hangingPunct="1">
              <a:lnSpc>
                <a:spcPct val="70000"/>
              </a:lnSpc>
            </a:pPr>
            <a:r>
              <a:rPr lang="en-US" sz="2400" dirty="0" smtClean="0">
                <a:latin typeface="Georgia" pitchFamily="18" charset="0"/>
              </a:rPr>
              <a:t>Cause of Action</a:t>
            </a:r>
          </a:p>
          <a:p>
            <a:pPr lvl="1" eaLnBrk="1" hangingPunct="1">
              <a:lnSpc>
                <a:spcPct val="70000"/>
              </a:lnSpc>
            </a:pPr>
            <a:r>
              <a:rPr lang="en-US" sz="2400" dirty="0" smtClean="0">
                <a:latin typeface="Georgia" pitchFamily="18" charset="0"/>
              </a:rPr>
              <a:t>Prayer for Relief</a:t>
            </a:r>
          </a:p>
          <a:p>
            <a:pPr lvl="1" eaLnBrk="1" hangingPunct="1">
              <a:lnSpc>
                <a:spcPct val="70000"/>
              </a:lnSpc>
            </a:pPr>
            <a:r>
              <a:rPr lang="en-US" sz="2400" dirty="0" smtClean="0">
                <a:latin typeface="Georgia" pitchFamily="18" charset="0"/>
              </a:rPr>
              <a:t>Demand for Jury Trial </a:t>
            </a:r>
          </a:p>
          <a:p>
            <a:pPr lvl="1" eaLnBrk="1" hangingPunct="1">
              <a:lnSpc>
                <a:spcPct val="70000"/>
              </a:lnSpc>
            </a:pPr>
            <a:r>
              <a:rPr lang="en-US" sz="2400" dirty="0" smtClean="0">
                <a:latin typeface="Georgia" pitchFamily="18" charset="0"/>
              </a:rPr>
              <a:t>Appendix</a:t>
            </a:r>
          </a:p>
          <a:p>
            <a:pPr eaLnBrk="1" hangingPunct="1">
              <a:lnSpc>
                <a:spcPct val="70000"/>
              </a:lnSpc>
            </a:pPr>
            <a:r>
              <a:rPr lang="en-US" sz="2800" dirty="0" smtClean="0">
                <a:latin typeface="Georgia" pitchFamily="18" charset="0"/>
              </a:rPr>
              <a:t>Federal Court Complaint Example #2</a:t>
            </a:r>
          </a:p>
          <a:p>
            <a:pPr lvl="1" eaLnBrk="1" hangingPunct="1">
              <a:lnSpc>
                <a:spcPct val="70000"/>
              </a:lnSpc>
            </a:pPr>
            <a:r>
              <a:rPr lang="en-US" sz="2400" dirty="0" smtClean="0">
                <a:latin typeface="Georgia" pitchFamily="18" charset="0"/>
              </a:rPr>
              <a:t>Can be for big money, here $1B+</a:t>
            </a:r>
          </a:p>
          <a:p>
            <a:pPr eaLnBrk="1" hangingPunct="1">
              <a:lnSpc>
                <a:spcPct val="70000"/>
              </a:lnSpc>
            </a:pPr>
            <a:r>
              <a:rPr lang="en-US" sz="2800" dirty="0" smtClean="0">
                <a:latin typeface="Georgia" pitchFamily="18" charset="0"/>
              </a:rPr>
              <a:t>State </a:t>
            </a:r>
            <a:r>
              <a:rPr lang="en-US" sz="2800" dirty="0">
                <a:latin typeface="Georgia" pitchFamily="18" charset="0"/>
              </a:rPr>
              <a:t>Court Complaint Example </a:t>
            </a:r>
            <a:r>
              <a:rPr lang="en-US" sz="2800" dirty="0" smtClean="0">
                <a:latin typeface="Georgia" pitchFamily="18" charset="0"/>
              </a:rPr>
              <a:t>#</a:t>
            </a:r>
            <a:r>
              <a:rPr lang="en-US" sz="2800" dirty="0">
                <a:latin typeface="Georgia" pitchFamily="18" charset="0"/>
              </a:rPr>
              <a:t>1</a:t>
            </a:r>
            <a:endParaRPr lang="en-US" sz="2800" dirty="0" smtClean="0">
              <a:latin typeface="Georgia" pitchFamily="18" charset="0"/>
            </a:endParaRPr>
          </a:p>
          <a:p>
            <a:pPr lvl="1" eaLnBrk="1" hangingPunct="1">
              <a:lnSpc>
                <a:spcPct val="70000"/>
              </a:lnSpc>
            </a:pPr>
            <a:r>
              <a:rPr lang="en-US" sz="2400" dirty="0" smtClean="0">
                <a:latin typeface="Georgia" pitchFamily="18" charset="0"/>
              </a:rPr>
              <a:t>Often less formal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Answer Examples</a:t>
            </a:r>
          </a:p>
        </p:txBody>
      </p:sp>
      <p:sp>
        <p:nvSpPr>
          <p:cNvPr id="21507" name="Content Placeholder 2"/>
          <p:cNvSpPr>
            <a:spLocks noGrp="1"/>
          </p:cNvSpPr>
          <p:nvPr>
            <p:ph idx="4294967295"/>
          </p:nvPr>
        </p:nvSpPr>
        <p:spPr>
          <a:xfrm>
            <a:off x="457200" y="1417638"/>
            <a:ext cx="8229600" cy="4191000"/>
          </a:xfrm>
        </p:spPr>
        <p:txBody>
          <a:bodyPr/>
          <a:lstStyle/>
          <a:p>
            <a:pPr eaLnBrk="1" hangingPunct="1">
              <a:spcBef>
                <a:spcPts val="100"/>
              </a:spcBef>
            </a:pPr>
            <a:r>
              <a:rPr lang="en-US" sz="2800" dirty="0" smtClean="0">
                <a:latin typeface="Georgia" pitchFamily="18" charset="0"/>
              </a:rPr>
              <a:t>Federal Court Answer</a:t>
            </a:r>
          </a:p>
          <a:p>
            <a:pPr lvl="1" eaLnBrk="1" hangingPunct="1">
              <a:spcBef>
                <a:spcPts val="100"/>
              </a:spcBef>
            </a:pPr>
            <a:r>
              <a:rPr lang="en-US" sz="2400" dirty="0" smtClean="0">
                <a:latin typeface="Georgia" pitchFamily="18" charset="0"/>
              </a:rPr>
              <a:t>Admit/Deny Facts</a:t>
            </a:r>
          </a:p>
          <a:p>
            <a:pPr lvl="1" eaLnBrk="1" hangingPunct="1">
              <a:spcBef>
                <a:spcPts val="100"/>
              </a:spcBef>
            </a:pPr>
            <a:r>
              <a:rPr lang="en-US" sz="2400" dirty="0" smtClean="0">
                <a:latin typeface="Georgia" pitchFamily="18" charset="0"/>
              </a:rPr>
              <a:t>Affirmative Defenses</a:t>
            </a:r>
          </a:p>
          <a:p>
            <a:pPr lvl="1" eaLnBrk="1" hangingPunct="1">
              <a:spcBef>
                <a:spcPts val="100"/>
              </a:spcBef>
            </a:pPr>
            <a:r>
              <a:rPr lang="en-US" sz="2400" dirty="0" smtClean="0">
                <a:latin typeface="Georgia" pitchFamily="18" charset="0"/>
              </a:rPr>
              <a:t>Counterclaims –looks like another complaint</a:t>
            </a:r>
          </a:p>
          <a:p>
            <a:pPr eaLnBrk="1" hangingPunct="1">
              <a:spcBef>
                <a:spcPts val="100"/>
              </a:spcBef>
            </a:pPr>
            <a:r>
              <a:rPr lang="en-US" sz="2800" dirty="0" smtClean="0">
                <a:latin typeface="Georgia" pitchFamily="18" charset="0"/>
              </a:rPr>
              <a:t>State Court Answer</a:t>
            </a:r>
          </a:p>
          <a:p>
            <a:pPr lvl="1" eaLnBrk="1" hangingPunct="1">
              <a:spcBef>
                <a:spcPts val="100"/>
              </a:spcBef>
            </a:pPr>
            <a:r>
              <a:rPr lang="en-US" sz="2400" dirty="0" smtClean="0">
                <a:latin typeface="Georgia" pitchFamily="18" charset="0"/>
              </a:rPr>
              <a:t>Often much less formal</a:t>
            </a:r>
          </a:p>
          <a:p>
            <a:pPr lvl="1" eaLnBrk="1" hangingPunct="1">
              <a:spcBef>
                <a:spcPts val="100"/>
              </a:spcBef>
            </a:pPr>
            <a:r>
              <a:rPr lang="en-US" sz="2400" dirty="0">
                <a:latin typeface="Georgia" pitchFamily="18" charset="0"/>
              </a:rPr>
              <a:t>B</a:t>
            </a:r>
            <a:r>
              <a:rPr lang="en-US" sz="2400" dirty="0" smtClean="0">
                <a:latin typeface="Georgia" pitchFamily="18" charset="0"/>
              </a:rPr>
              <a:t>ut! Some state courts can be as exacting as federal practice</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dirty="0"/>
          </a:p>
        </p:txBody>
      </p:sp>
    </p:spTree>
    <p:extLst>
      <p:ext uri="{BB962C8B-B14F-4D97-AF65-F5344CB8AC3E}">
        <p14:creationId xmlns:p14="http://schemas.microsoft.com/office/powerpoint/2010/main" val="260246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Discovery - 1</a:t>
            </a:r>
          </a:p>
        </p:txBody>
      </p:sp>
      <p:sp>
        <p:nvSpPr>
          <p:cNvPr id="43011" name="Content Placeholder 2"/>
          <p:cNvSpPr>
            <a:spLocks noGrp="1"/>
          </p:cNvSpPr>
          <p:nvPr>
            <p:ph idx="4294967295"/>
          </p:nvPr>
        </p:nvSpPr>
        <p:spPr>
          <a:xfrm>
            <a:off x="457200" y="1447800"/>
            <a:ext cx="8229600" cy="4191000"/>
          </a:xfrm>
        </p:spPr>
        <p:txBody>
          <a:bodyPr/>
          <a:lstStyle/>
          <a:p>
            <a:pPr eaLnBrk="1" hangingPunct="1">
              <a:lnSpc>
                <a:spcPct val="90000"/>
              </a:lnSpc>
            </a:pPr>
            <a:r>
              <a:rPr lang="en-US" sz="2800" dirty="0" smtClean="0">
                <a:latin typeface="Georgia" pitchFamily="18" charset="0"/>
              </a:rPr>
              <a:t>Court-ordered/supervised factual investigation carried out by parties</a:t>
            </a:r>
          </a:p>
          <a:p>
            <a:pPr lvl="1" eaLnBrk="1" hangingPunct="1">
              <a:lnSpc>
                <a:spcPct val="90000"/>
              </a:lnSpc>
            </a:pPr>
            <a:r>
              <a:rPr lang="en-US" sz="2400" dirty="0" smtClean="0">
                <a:latin typeface="Georgia" pitchFamily="18" charset="0"/>
              </a:rPr>
              <a:t>Pretty much any material that may be relevant</a:t>
            </a:r>
          </a:p>
          <a:p>
            <a:pPr lvl="1" eaLnBrk="1" hangingPunct="1">
              <a:lnSpc>
                <a:spcPct val="90000"/>
              </a:lnSpc>
            </a:pPr>
            <a:r>
              <a:rPr lang="en-US" sz="2400" dirty="0" smtClean="0">
                <a:latin typeface="Georgia" pitchFamily="18" charset="0"/>
              </a:rPr>
              <a:t>Longest phase of a case - May last for years</a:t>
            </a:r>
          </a:p>
          <a:p>
            <a:pPr lvl="1" eaLnBrk="1" hangingPunct="1">
              <a:lnSpc>
                <a:spcPct val="90000"/>
              </a:lnSpc>
            </a:pPr>
            <a:r>
              <a:rPr lang="en-US" sz="2400" dirty="0" smtClean="0">
                <a:latin typeface="Georgia" pitchFamily="18" charset="0"/>
              </a:rPr>
              <a:t>(1) interrogatories </a:t>
            </a:r>
          </a:p>
          <a:p>
            <a:pPr lvl="1" eaLnBrk="1" hangingPunct="1">
              <a:lnSpc>
                <a:spcPct val="90000"/>
              </a:lnSpc>
            </a:pPr>
            <a:r>
              <a:rPr lang="en-US" sz="2400" dirty="0" smtClean="0">
                <a:latin typeface="Georgia" pitchFamily="18" charset="0"/>
              </a:rPr>
              <a:t>(2) motions or requests for production of documents</a:t>
            </a:r>
          </a:p>
          <a:p>
            <a:pPr lvl="1" eaLnBrk="1" hangingPunct="1">
              <a:lnSpc>
                <a:spcPct val="90000"/>
              </a:lnSpc>
            </a:pPr>
            <a:r>
              <a:rPr lang="en-US" sz="2400" dirty="0" smtClean="0">
                <a:latin typeface="Georgia" pitchFamily="18" charset="0"/>
              </a:rPr>
              <a:t>(3) requests for admissions </a:t>
            </a:r>
          </a:p>
          <a:p>
            <a:pPr lvl="1" eaLnBrk="1" hangingPunct="1">
              <a:lnSpc>
                <a:spcPct val="90000"/>
              </a:lnSpc>
            </a:pPr>
            <a:r>
              <a:rPr lang="en-US" sz="2400" dirty="0" smtClean="0">
                <a:latin typeface="Georgia" pitchFamily="18" charset="0"/>
              </a:rPr>
              <a:t>(4) depositions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- 2</a:t>
            </a:r>
          </a:p>
        </p:txBody>
      </p:sp>
      <p:sp>
        <p:nvSpPr>
          <p:cNvPr id="44035" name="Content Placeholder 2"/>
          <p:cNvSpPr>
            <a:spLocks noGrp="1"/>
          </p:cNvSpPr>
          <p:nvPr>
            <p:ph idx="4294967295"/>
          </p:nvPr>
        </p:nvSpPr>
        <p:spPr>
          <a:xfrm>
            <a:off x="462887" y="1220336"/>
            <a:ext cx="8229600" cy="4951863"/>
          </a:xfrm>
        </p:spPr>
        <p:txBody>
          <a:bodyPr/>
          <a:lstStyle/>
          <a:p>
            <a:pPr eaLnBrk="1" hangingPunct="1">
              <a:lnSpc>
                <a:spcPct val="80000"/>
              </a:lnSpc>
            </a:pPr>
            <a:r>
              <a:rPr lang="en-US" sz="2800" dirty="0" smtClean="0">
                <a:latin typeface="Georgia" pitchFamily="18" charset="0"/>
              </a:rPr>
              <a:t>Interrogatories</a:t>
            </a:r>
          </a:p>
          <a:p>
            <a:pPr lvl="1" eaLnBrk="1" hangingPunct="1">
              <a:lnSpc>
                <a:spcPct val="80000"/>
              </a:lnSpc>
            </a:pPr>
            <a:r>
              <a:rPr lang="en-US" dirty="0" smtClean="0">
                <a:latin typeface="Georgia" pitchFamily="18" charset="0"/>
              </a:rPr>
              <a:t>Long, complex, open ended questions</a:t>
            </a:r>
          </a:p>
          <a:p>
            <a:pPr lvl="1" eaLnBrk="1" hangingPunct="1">
              <a:lnSpc>
                <a:spcPct val="80000"/>
              </a:lnSpc>
            </a:pPr>
            <a:r>
              <a:rPr lang="en-US" dirty="0" smtClean="0">
                <a:latin typeface="Georgia" pitchFamily="18" charset="0"/>
              </a:rPr>
              <a:t>Limited in number (25)</a:t>
            </a:r>
          </a:p>
          <a:p>
            <a:pPr lvl="1" eaLnBrk="1" hangingPunct="1">
              <a:lnSpc>
                <a:spcPct val="80000"/>
              </a:lnSpc>
            </a:pPr>
            <a:r>
              <a:rPr lang="en-US" dirty="0" smtClean="0">
                <a:latin typeface="Georgia" pitchFamily="18" charset="0"/>
              </a:rPr>
              <a:t>Often not very effective</a:t>
            </a:r>
          </a:p>
          <a:p>
            <a:pPr eaLnBrk="1" hangingPunct="1">
              <a:lnSpc>
                <a:spcPct val="80000"/>
              </a:lnSpc>
            </a:pPr>
            <a:r>
              <a:rPr lang="en-US" sz="2800" dirty="0" smtClean="0">
                <a:latin typeface="Georgia" pitchFamily="18" charset="0"/>
              </a:rPr>
              <a:t>Document Production</a:t>
            </a:r>
          </a:p>
          <a:p>
            <a:pPr lvl="1" eaLnBrk="1" hangingPunct="1">
              <a:lnSpc>
                <a:spcPct val="80000"/>
              </a:lnSpc>
            </a:pPr>
            <a:r>
              <a:rPr lang="en-US" dirty="0" smtClean="0">
                <a:latin typeface="Georgia" pitchFamily="18" charset="0"/>
              </a:rPr>
              <a:t>Typically, largest part of discovery</a:t>
            </a:r>
          </a:p>
          <a:p>
            <a:pPr lvl="1" eaLnBrk="1" hangingPunct="1">
              <a:lnSpc>
                <a:spcPct val="80000"/>
              </a:lnSpc>
            </a:pPr>
            <a:r>
              <a:rPr lang="en-US" dirty="0" smtClean="0">
                <a:latin typeface="Georgia" pitchFamily="18" charset="0"/>
              </a:rPr>
              <a:t>Literally millions of docs exchanged</a:t>
            </a:r>
          </a:p>
          <a:p>
            <a:pPr lvl="1" eaLnBrk="1" hangingPunct="1">
              <a:lnSpc>
                <a:spcPct val="80000"/>
              </a:lnSpc>
            </a:pPr>
            <a:r>
              <a:rPr lang="en-US" dirty="0" smtClean="0">
                <a:latin typeface="Georgia" pitchFamily="18" charset="0"/>
              </a:rPr>
              <a:t>Often build your factual case on the docs</a:t>
            </a:r>
          </a:p>
          <a:p>
            <a:pPr lvl="1" eaLnBrk="1" hangingPunct="1">
              <a:lnSpc>
                <a:spcPct val="80000"/>
              </a:lnSpc>
            </a:pPr>
            <a:r>
              <a:rPr lang="en-US" dirty="0" smtClean="0">
                <a:latin typeface="Georgia" pitchFamily="18" charset="0"/>
              </a:rPr>
              <a:t>Finding the needle in the haystack</a:t>
            </a:r>
          </a:p>
          <a:p>
            <a:pPr lvl="1" eaLnBrk="1" hangingPunct="1">
              <a:lnSpc>
                <a:spcPct val="80000"/>
              </a:lnSpc>
            </a:pPr>
            <a:r>
              <a:rPr lang="en-US" dirty="0" smtClean="0">
                <a:latin typeface="Georgia" pitchFamily="18" charset="0"/>
              </a:rPr>
              <a:t>Mostly electronic these days – all e-mail, etc.</a:t>
            </a:r>
          </a:p>
          <a:p>
            <a:pPr lvl="1" eaLnBrk="1" hangingPunct="1">
              <a:lnSpc>
                <a:spcPct val="80000"/>
              </a:lnSpc>
            </a:pPr>
            <a:r>
              <a:rPr lang="en-US" dirty="0" smtClean="0">
                <a:latin typeface="Georgia" pitchFamily="18" charset="0"/>
              </a:rPr>
              <a:t>May have to agree on search terms or people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26</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- 3</a:t>
            </a:r>
          </a:p>
        </p:txBody>
      </p:sp>
      <p:sp>
        <p:nvSpPr>
          <p:cNvPr id="45059"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800" dirty="0" smtClean="0">
                <a:latin typeface="Georgia" pitchFamily="18" charset="0"/>
              </a:rPr>
              <a:t>Requests for admissions</a:t>
            </a:r>
          </a:p>
          <a:p>
            <a:pPr lvl="1" eaLnBrk="1" hangingPunct="1">
              <a:spcBef>
                <a:spcPts val="0"/>
              </a:spcBef>
            </a:pPr>
            <a:r>
              <a:rPr lang="en-US" sz="2400" dirty="0" smtClean="0">
                <a:latin typeface="Georgia" pitchFamily="18" charset="0"/>
              </a:rPr>
              <a:t>Not widely used</a:t>
            </a:r>
          </a:p>
          <a:p>
            <a:pPr lvl="1" eaLnBrk="1" hangingPunct="1">
              <a:spcBef>
                <a:spcPts val="0"/>
              </a:spcBef>
            </a:pPr>
            <a:r>
              <a:rPr lang="en-US" sz="2400" dirty="0" smtClean="0">
                <a:latin typeface="Georgia" pitchFamily="18" charset="0"/>
              </a:rPr>
              <a:t>May be more useful when just trying case for damages rather than liability or </a:t>
            </a:r>
            <a:r>
              <a:rPr lang="en-US" sz="2400" i="1" dirty="0" smtClean="0">
                <a:latin typeface="Georgia" pitchFamily="18" charset="0"/>
              </a:rPr>
              <a:t>vice versa</a:t>
            </a:r>
          </a:p>
          <a:p>
            <a:pPr eaLnBrk="1" hangingPunct="1">
              <a:spcBef>
                <a:spcPts val="0"/>
              </a:spcBef>
            </a:pPr>
            <a:r>
              <a:rPr lang="en-US" sz="2800" dirty="0" smtClean="0">
                <a:latin typeface="Georgia" pitchFamily="18" charset="0"/>
              </a:rPr>
              <a:t>Depositions</a:t>
            </a:r>
          </a:p>
          <a:p>
            <a:pPr lvl="1" eaLnBrk="1" hangingPunct="1">
              <a:spcBef>
                <a:spcPts val="0"/>
              </a:spcBef>
            </a:pPr>
            <a:r>
              <a:rPr lang="en-US" sz="2400" dirty="0" smtClean="0">
                <a:latin typeface="Georgia" pitchFamily="18" charset="0"/>
              </a:rPr>
              <a:t>Second-most used discovery vehicle</a:t>
            </a:r>
          </a:p>
          <a:p>
            <a:pPr lvl="1" eaLnBrk="1" hangingPunct="1">
              <a:spcBef>
                <a:spcPts val="0"/>
              </a:spcBef>
            </a:pPr>
            <a:r>
              <a:rPr lang="en-US" sz="2400" dirty="0" smtClean="0">
                <a:latin typeface="Georgia" pitchFamily="18" charset="0"/>
              </a:rPr>
              <a:t>Can build some facts, maybe</a:t>
            </a:r>
          </a:p>
          <a:p>
            <a:pPr lvl="1" eaLnBrk="1" hangingPunct="1">
              <a:spcBef>
                <a:spcPts val="0"/>
              </a:spcBef>
            </a:pPr>
            <a:r>
              <a:rPr lang="en-US" sz="2400" dirty="0" smtClean="0">
                <a:latin typeface="Georgia" pitchFamily="18" charset="0"/>
              </a:rPr>
              <a:t>Can use to get “sound bites”</a:t>
            </a:r>
          </a:p>
          <a:p>
            <a:pPr lvl="1" eaLnBrk="1" hangingPunct="1">
              <a:spcBef>
                <a:spcPts val="0"/>
              </a:spcBef>
            </a:pPr>
            <a:r>
              <a:rPr lang="en-US" sz="2400" dirty="0" smtClean="0">
                <a:latin typeface="Georgia" pitchFamily="18" charset="0"/>
              </a:rPr>
              <a:t>See how potential witnesses will play to jury</a:t>
            </a:r>
          </a:p>
          <a:p>
            <a:pPr lvl="1" eaLnBrk="1" hangingPunct="1">
              <a:spcBef>
                <a:spcPts val="0"/>
              </a:spcBef>
            </a:pPr>
            <a:r>
              <a:rPr lang="en-US" sz="2400" dirty="0" smtClean="0">
                <a:latin typeface="Georgia" pitchFamily="18" charset="0"/>
              </a:rPr>
              <a:t>May be useful as a settlement tool </a:t>
            </a:r>
          </a:p>
          <a:p>
            <a:pPr lvl="1" eaLnBrk="1" hangingPunct="1">
              <a:spcBef>
                <a:spcPts val="0"/>
              </a:spcBef>
            </a:pPr>
            <a:r>
              <a:rPr lang="en-US" sz="2400" dirty="0" smtClean="0">
                <a:latin typeface="Georgia" pitchFamily="18" charset="0"/>
              </a:rPr>
              <a:t>May be the first time opposing counsel gets access to other side’s decision makers to present their view of the case</a:t>
            </a:r>
          </a:p>
          <a:p>
            <a:pPr lvl="1" eaLnBrk="1" hangingPunct="1">
              <a:spcBef>
                <a:spcPts val="0"/>
              </a:spcBef>
            </a:pPr>
            <a:r>
              <a:rPr lang="en-US" sz="2400" dirty="0" smtClean="0">
                <a:latin typeface="Georgia" pitchFamily="18" charset="0"/>
              </a:rPr>
              <a:t>Often emotional and stressful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- 4</a:t>
            </a:r>
          </a:p>
        </p:txBody>
      </p:sp>
      <p:sp>
        <p:nvSpPr>
          <p:cNvPr id="46083" name="Content Placeholder 2"/>
          <p:cNvSpPr>
            <a:spLocks noGrp="1"/>
          </p:cNvSpPr>
          <p:nvPr>
            <p:ph idx="4294967295"/>
          </p:nvPr>
        </p:nvSpPr>
        <p:spPr>
          <a:xfrm>
            <a:off x="457200" y="1066800"/>
            <a:ext cx="8229600" cy="5289550"/>
          </a:xfrm>
        </p:spPr>
        <p:txBody>
          <a:bodyPr/>
          <a:lstStyle/>
          <a:p>
            <a:pPr eaLnBrk="1" hangingPunct="1">
              <a:lnSpc>
                <a:spcPct val="90000"/>
              </a:lnSpc>
            </a:pPr>
            <a:r>
              <a:rPr lang="en-US" sz="2800" dirty="0" smtClean="0">
                <a:latin typeface="Georgia" pitchFamily="18" charset="0"/>
              </a:rPr>
              <a:t>If the other side is not participating, call the judge and/or bring a motion to compel</a:t>
            </a:r>
          </a:p>
          <a:p>
            <a:pPr eaLnBrk="1" hangingPunct="1">
              <a:lnSpc>
                <a:spcPct val="90000"/>
              </a:lnSpc>
            </a:pPr>
            <a:r>
              <a:rPr lang="en-US" sz="2800" dirty="0" smtClean="0">
                <a:latin typeface="Georgia" pitchFamily="18" charset="0"/>
              </a:rPr>
              <a:t>Some materials are “privileged” and are not subject to discovery</a:t>
            </a:r>
          </a:p>
          <a:p>
            <a:pPr lvl="1" eaLnBrk="1" hangingPunct="1">
              <a:lnSpc>
                <a:spcPct val="90000"/>
              </a:lnSpc>
            </a:pPr>
            <a:r>
              <a:rPr lang="en-US" sz="2400" dirty="0" smtClean="0">
                <a:latin typeface="Georgia" pitchFamily="18" charset="0"/>
              </a:rPr>
              <a:t>Attorney/client privilege</a:t>
            </a:r>
          </a:p>
          <a:p>
            <a:pPr lvl="2" eaLnBrk="1" hangingPunct="1">
              <a:lnSpc>
                <a:spcPct val="90000"/>
              </a:lnSpc>
            </a:pPr>
            <a:r>
              <a:rPr lang="en-US" sz="2000" dirty="0" smtClean="0">
                <a:latin typeface="Georgia" pitchFamily="18" charset="0"/>
              </a:rPr>
              <a:t>Some States: Exception for illegal acts or harming others </a:t>
            </a:r>
          </a:p>
          <a:p>
            <a:pPr lvl="1" eaLnBrk="1" hangingPunct="1">
              <a:lnSpc>
                <a:spcPct val="90000"/>
              </a:lnSpc>
            </a:pPr>
            <a:r>
              <a:rPr lang="en-US" sz="2400" dirty="0" smtClean="0">
                <a:latin typeface="Georgia" pitchFamily="18" charset="0"/>
              </a:rPr>
              <a:t>Attorney work product</a:t>
            </a:r>
          </a:p>
          <a:p>
            <a:pPr lvl="1" eaLnBrk="1" hangingPunct="1">
              <a:lnSpc>
                <a:spcPct val="90000"/>
              </a:lnSpc>
            </a:pPr>
            <a:r>
              <a:rPr lang="en-US" sz="2400" dirty="0" smtClean="0">
                <a:latin typeface="Georgia" pitchFamily="18" charset="0"/>
              </a:rPr>
              <a:t>Maybe/sometimes – psychologist, priest, spouse</a:t>
            </a:r>
          </a:p>
          <a:p>
            <a:pPr lvl="2" eaLnBrk="1" hangingPunct="1">
              <a:lnSpc>
                <a:spcPct val="90000"/>
              </a:lnSpc>
            </a:pPr>
            <a:r>
              <a:rPr lang="en-US" sz="2000" dirty="0" smtClean="0">
                <a:latin typeface="Georgia" pitchFamily="18" charset="0"/>
              </a:rPr>
              <a:t>Don’t count on it!</a:t>
            </a:r>
          </a:p>
          <a:p>
            <a:pPr eaLnBrk="1" hangingPunct="1">
              <a:lnSpc>
                <a:spcPct val="90000"/>
              </a:lnSpc>
            </a:pPr>
            <a:r>
              <a:rPr lang="en-US" sz="2800" dirty="0" smtClean="0">
                <a:latin typeface="Georgia" pitchFamily="18" charset="0"/>
              </a:rPr>
              <a:t>Judge sets timeline for Discovery</a:t>
            </a:r>
          </a:p>
          <a:p>
            <a:pPr lvl="1" eaLnBrk="1" hangingPunct="1">
              <a:lnSpc>
                <a:spcPct val="90000"/>
              </a:lnSpc>
            </a:pPr>
            <a:r>
              <a:rPr lang="en-US" sz="2400" dirty="0" smtClean="0">
                <a:latin typeface="Georgia" pitchFamily="18" charset="0"/>
              </a:rPr>
              <a:t>Once complete, facts are set and the parties pretty much know each other’s positions</a:t>
            </a:r>
          </a:p>
          <a:p>
            <a:pPr lvl="1" eaLnBrk="1" hangingPunct="1">
              <a:lnSpc>
                <a:spcPct val="90000"/>
              </a:lnSpc>
            </a:pPr>
            <a:r>
              <a:rPr lang="en-US" sz="2400" dirty="0" smtClean="0">
                <a:latin typeface="Georgia" pitchFamily="18" charset="0"/>
              </a:rPr>
              <a:t>Often an opportunity for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28</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mtClean="0">
                <a:latin typeface="Georgia" pitchFamily="18" charset="0"/>
              </a:rPr>
              <a:t>More on Settlement - 1</a:t>
            </a:r>
          </a:p>
        </p:txBody>
      </p:sp>
      <p:sp>
        <p:nvSpPr>
          <p:cNvPr id="47107" name="Content Placeholder 2"/>
          <p:cNvSpPr>
            <a:spLocks noGrp="1"/>
          </p:cNvSpPr>
          <p:nvPr>
            <p:ph idx="4294967295"/>
          </p:nvPr>
        </p:nvSpPr>
        <p:spPr>
          <a:xfrm>
            <a:off x="457200" y="1417638"/>
            <a:ext cx="8229600" cy="4830762"/>
          </a:xfrm>
        </p:spPr>
        <p:txBody>
          <a:bodyPr/>
          <a:lstStyle/>
          <a:p>
            <a:pPr eaLnBrk="1" hangingPunct="1">
              <a:spcBef>
                <a:spcPts val="0"/>
              </a:spcBef>
            </a:pPr>
            <a:r>
              <a:rPr lang="en-US" sz="2800" dirty="0" smtClean="0">
                <a:latin typeface="Georgia" pitchFamily="18" charset="0"/>
              </a:rPr>
              <a:t>Varies by type of case, geography and judge, but cases overwhelmingly settle</a:t>
            </a:r>
          </a:p>
          <a:p>
            <a:pPr lvl="1" eaLnBrk="1" hangingPunct="1">
              <a:spcBef>
                <a:spcPts val="0"/>
              </a:spcBef>
            </a:pPr>
            <a:r>
              <a:rPr lang="en-US" sz="2400" dirty="0" smtClean="0">
                <a:latin typeface="Georgia" pitchFamily="18" charset="0"/>
              </a:rPr>
              <a:t>97% of cases settle – Department of Justice</a:t>
            </a:r>
          </a:p>
          <a:p>
            <a:pPr lvl="1" eaLnBrk="1" hangingPunct="1">
              <a:spcBef>
                <a:spcPts val="0"/>
              </a:spcBef>
            </a:pPr>
            <a:r>
              <a:rPr lang="en-US" sz="2400" dirty="0" smtClean="0">
                <a:latin typeface="Georgia" pitchFamily="18" charset="0"/>
              </a:rPr>
              <a:t>98.2% settle – NY Times</a:t>
            </a:r>
          </a:p>
          <a:p>
            <a:pPr lvl="1" eaLnBrk="1" hangingPunct="1">
              <a:spcBef>
                <a:spcPts val="0"/>
              </a:spcBef>
            </a:pPr>
            <a:r>
              <a:rPr lang="en-US" sz="2400" dirty="0" smtClean="0">
                <a:latin typeface="Georgia" pitchFamily="18" charset="0"/>
              </a:rPr>
              <a:t>Does not count those “settled” before filing</a:t>
            </a:r>
          </a:p>
          <a:p>
            <a:pPr eaLnBrk="1" hangingPunct="1">
              <a:spcBef>
                <a:spcPts val="0"/>
              </a:spcBef>
            </a:pPr>
            <a:r>
              <a:rPr lang="en-US" sz="2800" u="sng" dirty="0" smtClean="0">
                <a:latin typeface="Georgia" pitchFamily="18" charset="0"/>
              </a:rPr>
              <a:t>Plaintiffs often get a better outcome by settling</a:t>
            </a:r>
            <a:r>
              <a:rPr lang="en-US" sz="2800" dirty="0" smtClean="0">
                <a:latin typeface="Georgia" pitchFamily="18" charset="0"/>
              </a:rPr>
              <a:t> – study reported in NY Times</a:t>
            </a:r>
          </a:p>
          <a:p>
            <a:pPr lvl="1" eaLnBrk="1" hangingPunct="1">
              <a:spcBef>
                <a:spcPts val="0"/>
              </a:spcBef>
            </a:pPr>
            <a:r>
              <a:rPr lang="en-US" sz="2400" dirty="0" smtClean="0">
                <a:latin typeface="Georgia" pitchFamily="18" charset="0"/>
              </a:rPr>
              <a:t>Plaintiffs did worse at trial 61% of the time</a:t>
            </a:r>
          </a:p>
          <a:p>
            <a:pPr lvl="1" eaLnBrk="1" hangingPunct="1">
              <a:spcBef>
                <a:spcPts val="0"/>
              </a:spcBef>
            </a:pPr>
            <a:r>
              <a:rPr lang="en-US" sz="2400" dirty="0" smtClean="0">
                <a:latin typeface="Georgia" pitchFamily="18" charset="0"/>
              </a:rPr>
              <a:t>Only in 15% of cases was going to trial the “right” decision (P got more than D offered and D paid less than P demanded)</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p:txBody>
          <a:bodyPr/>
          <a:lstStyle/>
          <a:p>
            <a:pPr eaLnBrk="1" hangingPunct="1"/>
            <a:r>
              <a:rPr lang="en-US" smtClean="0">
                <a:latin typeface="Georgia" pitchFamily="18" charset="0"/>
              </a:rPr>
              <a:t>Summary - 1</a:t>
            </a:r>
          </a:p>
        </p:txBody>
      </p:sp>
      <p:sp>
        <p:nvSpPr>
          <p:cNvPr id="2662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Law producing system = Constitution, Congress, Agencies (and state counterparts) </a:t>
            </a:r>
          </a:p>
          <a:p>
            <a:pPr eaLnBrk="1" hangingPunct="1">
              <a:lnSpc>
                <a:spcPct val="90000"/>
              </a:lnSpc>
            </a:pPr>
            <a:r>
              <a:rPr lang="en-US" dirty="0" smtClean="0">
                <a:latin typeface="Georgia" pitchFamily="18" charset="0"/>
              </a:rPr>
              <a:t>Courts = Law interpretation, application, and dispute resolution system</a:t>
            </a:r>
          </a:p>
          <a:p>
            <a:pPr lvl="1" eaLnBrk="1" hangingPunct="1">
              <a:lnSpc>
                <a:spcPct val="90000"/>
              </a:lnSpc>
            </a:pPr>
            <a:r>
              <a:rPr lang="en-US" dirty="0" smtClean="0">
                <a:latin typeface="Georgia" pitchFamily="18" charset="0"/>
              </a:rPr>
              <a:t>Trial court that takes </a:t>
            </a:r>
            <a:r>
              <a:rPr lang="en-US" u="sng" dirty="0" smtClean="0">
                <a:latin typeface="Georgia" pitchFamily="18" charset="0"/>
              </a:rPr>
              <a:t>evidence</a:t>
            </a:r>
            <a:r>
              <a:rPr lang="en-US" dirty="0" smtClean="0">
                <a:latin typeface="Georgia" pitchFamily="18" charset="0"/>
              </a:rPr>
              <a:t> and finds </a:t>
            </a:r>
            <a:r>
              <a:rPr lang="en-US" u="sng" dirty="0" smtClean="0">
                <a:latin typeface="Georgia" pitchFamily="18" charset="0"/>
              </a:rPr>
              <a:t>facts</a:t>
            </a:r>
            <a:endParaRPr lang="en-US" dirty="0" smtClean="0">
              <a:latin typeface="Georgia" pitchFamily="18" charset="0"/>
            </a:endParaRPr>
          </a:p>
          <a:p>
            <a:pPr lvl="1" eaLnBrk="1" hangingPunct="1">
              <a:lnSpc>
                <a:spcPct val="90000"/>
              </a:lnSpc>
            </a:pPr>
            <a:r>
              <a:rPr lang="en-US" dirty="0" smtClean="0">
                <a:latin typeface="Georgia" pitchFamily="18" charset="0"/>
              </a:rPr>
              <a:t> Appeals court</a:t>
            </a:r>
          </a:p>
          <a:p>
            <a:pPr lvl="2" eaLnBrk="1" hangingPunct="1">
              <a:lnSpc>
                <a:spcPct val="90000"/>
              </a:lnSpc>
            </a:pPr>
            <a:r>
              <a:rPr lang="en-US" dirty="0" smtClean="0">
                <a:latin typeface="Georgia" pitchFamily="18" charset="0"/>
              </a:rPr>
              <a:t>No evidence</a:t>
            </a:r>
          </a:p>
          <a:p>
            <a:pPr lvl="2" eaLnBrk="1" hangingPunct="1">
              <a:lnSpc>
                <a:spcPct val="90000"/>
              </a:lnSpc>
            </a:pPr>
            <a:r>
              <a:rPr lang="en-US" dirty="0" smtClean="0">
                <a:latin typeface="Georgia" pitchFamily="18" charset="0"/>
              </a:rPr>
              <a:t>Only reviews mistakes in </a:t>
            </a:r>
            <a:r>
              <a:rPr lang="en-US" u="sng" dirty="0" smtClean="0">
                <a:latin typeface="Georgia" pitchFamily="18" charset="0"/>
              </a:rPr>
              <a:t>law</a:t>
            </a:r>
            <a:r>
              <a:rPr lang="en-US" dirty="0" smtClean="0">
                <a:latin typeface="Georgia" pitchFamily="18" charset="0"/>
              </a:rPr>
              <a:t>, not </a:t>
            </a:r>
            <a:r>
              <a:rPr lang="en-US" u="sng" dirty="0" smtClean="0">
                <a:latin typeface="Georgia" pitchFamily="18" charset="0"/>
              </a:rPr>
              <a:t>fact</a:t>
            </a: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mtClean="0">
                <a:latin typeface="Georgia" pitchFamily="18" charset="0"/>
              </a:rPr>
              <a:t>More on Settlement - 2</a:t>
            </a:r>
          </a:p>
        </p:txBody>
      </p:sp>
      <p:sp>
        <p:nvSpPr>
          <p:cNvPr id="48131" name="Content Placeholder 2"/>
          <p:cNvSpPr>
            <a:spLocks noGrp="1"/>
          </p:cNvSpPr>
          <p:nvPr>
            <p:ph idx="4294967295"/>
          </p:nvPr>
        </p:nvSpPr>
        <p:spPr>
          <a:xfrm>
            <a:off x="457200" y="1219200"/>
            <a:ext cx="8229600" cy="4191000"/>
          </a:xfrm>
        </p:spPr>
        <p:txBody>
          <a:bodyPr/>
          <a:lstStyle/>
          <a:p>
            <a:pPr eaLnBrk="1" hangingPunct="1">
              <a:spcBef>
                <a:spcPts val="0"/>
              </a:spcBef>
            </a:pPr>
            <a:r>
              <a:rPr lang="en-US" sz="2800" dirty="0" smtClean="0">
                <a:latin typeface="Georgia" pitchFamily="18" charset="0"/>
              </a:rPr>
              <a:t>Even if you “win” a case, it doesn’t mean that you are getting your money (at least not right away)</a:t>
            </a:r>
          </a:p>
          <a:p>
            <a:pPr lvl="1" eaLnBrk="1" hangingPunct="1">
              <a:spcBef>
                <a:spcPts val="0"/>
              </a:spcBef>
            </a:pPr>
            <a:r>
              <a:rPr lang="en-US" sz="2400" dirty="0" smtClean="0">
                <a:latin typeface="Georgia" pitchFamily="18" charset="0"/>
              </a:rPr>
              <a:t>Must bring action against specific assets</a:t>
            </a:r>
          </a:p>
          <a:p>
            <a:pPr lvl="1" eaLnBrk="1" hangingPunct="1">
              <a:spcBef>
                <a:spcPts val="0"/>
              </a:spcBef>
            </a:pPr>
            <a:r>
              <a:rPr lang="en-US" sz="2400" dirty="0" smtClean="0">
                <a:latin typeface="Georgia" pitchFamily="18" charset="0"/>
              </a:rPr>
              <a:t>Bankruptcy</a:t>
            </a:r>
          </a:p>
          <a:p>
            <a:pPr lvl="1" eaLnBrk="1" hangingPunct="1">
              <a:spcBef>
                <a:spcPts val="0"/>
              </a:spcBef>
            </a:pPr>
            <a:r>
              <a:rPr lang="en-US" sz="2400" dirty="0" smtClean="0">
                <a:latin typeface="Georgia" pitchFamily="18" charset="0"/>
              </a:rPr>
              <a:t>Appeals </a:t>
            </a:r>
          </a:p>
          <a:p>
            <a:pPr lvl="2" eaLnBrk="1" hangingPunct="1">
              <a:spcBef>
                <a:spcPts val="0"/>
              </a:spcBef>
            </a:pPr>
            <a:r>
              <a:rPr lang="en-US" dirty="0" smtClean="0">
                <a:latin typeface="Georgia" pitchFamily="18" charset="0"/>
              </a:rPr>
              <a:t>Reverse - back to zero</a:t>
            </a:r>
          </a:p>
          <a:p>
            <a:pPr lvl="2" eaLnBrk="1" hangingPunct="1">
              <a:spcBef>
                <a:spcPts val="0"/>
              </a:spcBef>
            </a:pPr>
            <a:r>
              <a:rPr lang="en-US" dirty="0" smtClean="0">
                <a:latin typeface="Georgia" pitchFamily="18" charset="0"/>
              </a:rPr>
              <a:t>Remand – more time and delay</a:t>
            </a:r>
          </a:p>
          <a:p>
            <a:pPr lvl="1" eaLnBrk="1" hangingPunct="1">
              <a:spcBef>
                <a:spcPts val="0"/>
              </a:spcBef>
            </a:pPr>
            <a:r>
              <a:rPr lang="en-US" sz="2400" dirty="0" smtClean="0">
                <a:latin typeface="Georgia" pitchFamily="18" charset="0"/>
              </a:rPr>
              <a:t>Other side may offer to settle after adverse judgment for amount less then judgment </a:t>
            </a:r>
          </a:p>
          <a:p>
            <a:pPr eaLnBrk="1" hangingPunct="1">
              <a:spcBef>
                <a:spcPts val="0"/>
              </a:spcBef>
            </a:pPr>
            <a:r>
              <a:rPr lang="en-US" sz="2400" dirty="0" smtClean="0">
                <a:latin typeface="Georgia" pitchFamily="18" charset="0"/>
              </a:rPr>
              <a:t>Many industries rely on web of industry partners and companies want to be easy to work with</a:t>
            </a:r>
          </a:p>
          <a:p>
            <a:pPr eaLnBrk="1" hangingPunct="1">
              <a:spcBef>
                <a:spcPts val="0"/>
              </a:spcBef>
            </a:pPr>
            <a:r>
              <a:rPr lang="en-US" sz="2400" dirty="0" smtClean="0">
                <a:latin typeface="Georgia" pitchFamily="18" charset="0"/>
              </a:rPr>
              <a:t>Other industries are very aggressive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30</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dirty="0" smtClean="0">
                <a:latin typeface="Georgia" pitchFamily="18" charset="0"/>
              </a:rPr>
              <a:t>Proceeding Towards Trial</a:t>
            </a:r>
          </a:p>
        </p:txBody>
      </p:sp>
      <p:sp>
        <p:nvSpPr>
          <p:cNvPr id="49155" name="Content Placeholder 2"/>
          <p:cNvSpPr>
            <a:spLocks noGrp="1"/>
          </p:cNvSpPr>
          <p:nvPr>
            <p:ph idx="4294967295"/>
          </p:nvPr>
        </p:nvSpPr>
        <p:spPr>
          <a:xfrm>
            <a:off x="457200" y="1219200"/>
            <a:ext cx="8229600" cy="4800600"/>
          </a:xfrm>
        </p:spPr>
        <p:txBody>
          <a:bodyPr/>
          <a:lstStyle/>
          <a:p>
            <a:pPr eaLnBrk="1" hangingPunct="1">
              <a:spcBef>
                <a:spcPts val="0"/>
              </a:spcBef>
            </a:pPr>
            <a:r>
              <a:rPr lang="en-US" sz="2800" dirty="0" smtClean="0">
                <a:latin typeface="Georgia" pitchFamily="18" charset="0"/>
              </a:rPr>
              <a:t>Lawsuits ordinarily proceed to trial unless settled</a:t>
            </a:r>
          </a:p>
          <a:p>
            <a:pPr eaLnBrk="1" hangingPunct="1">
              <a:spcBef>
                <a:spcPts val="0"/>
              </a:spcBef>
            </a:pPr>
            <a:r>
              <a:rPr lang="en-US" sz="2800" dirty="0" smtClean="0">
                <a:latin typeface="Georgia" pitchFamily="18" charset="0"/>
              </a:rPr>
              <a:t>You may reach a point where there are no remaining issues of material fact </a:t>
            </a:r>
          </a:p>
          <a:p>
            <a:pPr lvl="1" eaLnBrk="1" hangingPunct="1">
              <a:spcBef>
                <a:spcPts val="0"/>
              </a:spcBef>
            </a:pPr>
            <a:r>
              <a:rPr lang="en-US" sz="2400" dirty="0" smtClean="0">
                <a:latin typeface="Georgia" pitchFamily="18" charset="0"/>
              </a:rPr>
              <a:t>There may still be disagreement on law</a:t>
            </a:r>
          </a:p>
          <a:p>
            <a:pPr lvl="1" eaLnBrk="1" hangingPunct="1">
              <a:spcBef>
                <a:spcPts val="0"/>
              </a:spcBef>
            </a:pPr>
            <a:r>
              <a:rPr lang="en-US" sz="2400" dirty="0" smtClean="0">
                <a:latin typeface="Georgia" pitchFamily="18" charset="0"/>
              </a:rPr>
              <a:t>No factual disagreement, so no need for a trial to find fact</a:t>
            </a:r>
          </a:p>
          <a:p>
            <a:pPr lvl="1" eaLnBrk="1" hangingPunct="1">
              <a:spcBef>
                <a:spcPts val="0"/>
              </a:spcBef>
            </a:pPr>
            <a:r>
              <a:rPr lang="en-US" sz="2400" dirty="0" smtClean="0">
                <a:latin typeface="Georgia" pitchFamily="18" charset="0"/>
              </a:rPr>
              <a:t>One or both parties move for Summary Judgment</a:t>
            </a:r>
          </a:p>
          <a:p>
            <a:pPr eaLnBrk="1" hangingPunct="1">
              <a:spcBef>
                <a:spcPts val="0"/>
              </a:spcBef>
            </a:pPr>
            <a:r>
              <a:rPr lang="en-US" sz="2800" dirty="0" smtClean="0">
                <a:latin typeface="Georgia" pitchFamily="18" charset="0"/>
              </a:rPr>
              <a:t>Judge applies law in Summary Judgment</a:t>
            </a:r>
          </a:p>
          <a:p>
            <a:pPr lvl="1" eaLnBrk="1" hangingPunct="1">
              <a:spcBef>
                <a:spcPts val="0"/>
              </a:spcBef>
            </a:pPr>
            <a:r>
              <a:rPr lang="en-US" sz="2400" dirty="0" smtClean="0">
                <a:latin typeface="Georgia" pitchFamily="18" charset="0"/>
              </a:rPr>
              <a:t>Case is over – go to appeal if necessary </a:t>
            </a:r>
          </a:p>
          <a:p>
            <a:pPr lvl="1" eaLnBrk="1" hangingPunct="1">
              <a:spcBef>
                <a:spcPts val="0"/>
              </a:spcBef>
            </a:pPr>
            <a:r>
              <a:rPr lang="en-US" sz="2400" dirty="0" smtClean="0">
                <a:latin typeface="Georgia" pitchFamily="18" charset="0"/>
              </a:rPr>
              <a:t>The whole system wants the case to be over ASAP</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mtClean="0">
                <a:latin typeface="Georgia" pitchFamily="18" charset="0"/>
              </a:rPr>
              <a:t>Summary Judgment - 1</a:t>
            </a:r>
          </a:p>
        </p:txBody>
      </p:sp>
      <p:sp>
        <p:nvSpPr>
          <p:cNvPr id="5017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Don’t need to have complete agreement</a:t>
            </a:r>
          </a:p>
          <a:p>
            <a:pPr lvl="1" eaLnBrk="1" hangingPunct="1">
              <a:spcBef>
                <a:spcPts val="0"/>
              </a:spcBef>
            </a:pPr>
            <a:r>
              <a:rPr lang="en-US" sz="2400" dirty="0" smtClean="0">
                <a:latin typeface="Georgia" pitchFamily="18" charset="0"/>
              </a:rPr>
              <a:t>Judge can still render Summary Judgment with finding that no reasonable juror could have found facts to the contrary</a:t>
            </a:r>
          </a:p>
          <a:p>
            <a:pPr lvl="1" eaLnBrk="1" hangingPunct="1">
              <a:spcBef>
                <a:spcPts val="0"/>
              </a:spcBef>
            </a:pPr>
            <a:r>
              <a:rPr lang="en-US" sz="2400" dirty="0" smtClean="0">
                <a:latin typeface="Georgia" pitchFamily="18" charset="0"/>
              </a:rPr>
              <a:t>But! Non-moving party only has to show substantial evidence of a material factual dispute exists </a:t>
            </a:r>
          </a:p>
          <a:p>
            <a:pPr eaLnBrk="1" hangingPunct="1">
              <a:spcBef>
                <a:spcPts val="0"/>
              </a:spcBef>
            </a:pPr>
            <a:r>
              <a:rPr lang="en-US" sz="2800" dirty="0" smtClean="0">
                <a:latin typeface="Georgia" pitchFamily="18" charset="0"/>
              </a:rPr>
              <a:t>Always the risk that the judge may rule against the moving party</a:t>
            </a:r>
          </a:p>
          <a:p>
            <a:pPr eaLnBrk="1" hangingPunct="1">
              <a:spcBef>
                <a:spcPts val="0"/>
              </a:spcBef>
            </a:pPr>
            <a:r>
              <a:rPr lang="en-US" sz="2800" dirty="0" smtClean="0">
                <a:latin typeface="Georgia" pitchFamily="18" charset="0"/>
              </a:rPr>
              <a:t>If there are several issues, SJ can be used to eliminate some</a:t>
            </a:r>
          </a:p>
          <a:p>
            <a:pPr lvl="1" eaLnBrk="1" hangingPunct="1">
              <a:spcBef>
                <a:spcPts val="0"/>
              </a:spcBef>
            </a:pPr>
            <a:r>
              <a:rPr lang="en-US" sz="2400" dirty="0" smtClean="0">
                <a:latin typeface="Georgia" pitchFamily="18" charset="0"/>
              </a:rPr>
              <a:t>Clarify and minimize issues for trial</a:t>
            </a:r>
          </a:p>
          <a:p>
            <a:pPr eaLnBrk="1" hangingPunct="1">
              <a:spcBef>
                <a:spcPts val="0"/>
              </a:spcBef>
            </a:pPr>
            <a:endParaRPr lang="en-US" sz="28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32</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dirty="0" smtClean="0">
                <a:latin typeface="Georgia" pitchFamily="18" charset="0"/>
              </a:rPr>
              <a:t>Summary Judgment - 2</a:t>
            </a:r>
          </a:p>
        </p:txBody>
      </p:sp>
      <p:sp>
        <p:nvSpPr>
          <p:cNvPr id="51203" name="Content Placeholder 2"/>
          <p:cNvSpPr>
            <a:spLocks noGrp="1"/>
          </p:cNvSpPr>
          <p:nvPr>
            <p:ph idx="4294967295"/>
          </p:nvPr>
        </p:nvSpPr>
        <p:spPr>
          <a:xfrm>
            <a:off x="457200" y="1219200"/>
            <a:ext cx="8229600" cy="4191000"/>
          </a:xfrm>
        </p:spPr>
        <p:txBody>
          <a:bodyPr/>
          <a:lstStyle/>
          <a:p>
            <a:pPr eaLnBrk="1" hangingPunct="1">
              <a:lnSpc>
                <a:spcPct val="70000"/>
              </a:lnSpc>
            </a:pPr>
            <a:r>
              <a:rPr lang="en-US" dirty="0" smtClean="0">
                <a:latin typeface="Georgia" pitchFamily="18" charset="0"/>
              </a:rPr>
              <a:t>Motions for SJ  are standard</a:t>
            </a:r>
          </a:p>
          <a:p>
            <a:pPr lvl="1" eaLnBrk="1" hangingPunct="1">
              <a:spcBef>
                <a:spcPts val="100"/>
              </a:spcBef>
            </a:pPr>
            <a:r>
              <a:rPr lang="en-US" dirty="0" smtClean="0">
                <a:latin typeface="Georgia" pitchFamily="18" charset="0"/>
              </a:rPr>
              <a:t>Appear in almost every case and may be used just to preserve arguments for appeal (more later)</a:t>
            </a:r>
          </a:p>
          <a:p>
            <a:pPr lvl="1" eaLnBrk="1" hangingPunct="1">
              <a:spcBef>
                <a:spcPts val="100"/>
              </a:spcBef>
            </a:pPr>
            <a:r>
              <a:rPr lang="en-US" dirty="0" smtClean="0">
                <a:latin typeface="Georgia" pitchFamily="18" charset="0"/>
              </a:rPr>
              <a:t>Judges typically want to drive agreement, minimize disputes, and promote settlement – they don’t want a trial either</a:t>
            </a:r>
          </a:p>
          <a:p>
            <a:pPr lvl="1" eaLnBrk="1" hangingPunct="1">
              <a:spcBef>
                <a:spcPts val="100"/>
              </a:spcBef>
            </a:pPr>
            <a:r>
              <a:rPr lang="en-US" dirty="0" smtClean="0">
                <a:latin typeface="Georgia" pitchFamily="18" charset="0"/>
              </a:rPr>
              <a:t>Often parties make cross motions for SJ</a:t>
            </a:r>
          </a:p>
          <a:p>
            <a:pPr lvl="1" eaLnBrk="1" hangingPunct="1">
              <a:spcBef>
                <a:spcPts val="100"/>
              </a:spcBef>
            </a:pPr>
            <a:r>
              <a:rPr lang="en-US" dirty="0" smtClean="0">
                <a:latin typeface="Georgia" pitchFamily="18" charset="0"/>
              </a:rPr>
              <a:t>SJ is typically the hardest fought battle until the trial</a:t>
            </a: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2227" name="Content Placeholder 2"/>
          <p:cNvSpPr>
            <a:spLocks noGrp="1"/>
          </p:cNvSpPr>
          <p:nvPr>
            <p:ph idx="4294967295"/>
          </p:nvPr>
        </p:nvSpPr>
        <p:spPr>
          <a:xfrm>
            <a:off x="457200" y="1219200"/>
            <a:ext cx="8229600" cy="4389438"/>
          </a:xfrm>
        </p:spPr>
        <p:txBody>
          <a:bodyPr/>
          <a:lstStyle/>
          <a:p>
            <a:pPr eaLnBrk="1" hangingPunct="1">
              <a:spcBef>
                <a:spcPts val="0"/>
              </a:spcBef>
            </a:pPr>
            <a:r>
              <a:rPr lang="en-US" sz="2800" dirty="0" smtClean="0">
                <a:latin typeface="Georgia" pitchFamily="18" charset="0"/>
              </a:rPr>
              <a:t>Motions in </a:t>
            </a:r>
            <a:r>
              <a:rPr lang="en-US" sz="2800" i="1" dirty="0" err="1" smtClean="0">
                <a:latin typeface="Georgia" pitchFamily="18" charset="0"/>
              </a:rPr>
              <a:t>Limine</a:t>
            </a:r>
            <a:r>
              <a:rPr lang="en-US" sz="2800" dirty="0" smtClean="0">
                <a:latin typeface="Georgia" pitchFamily="18" charset="0"/>
              </a:rPr>
              <a:t>  - “at the threshold”</a:t>
            </a:r>
          </a:p>
          <a:p>
            <a:pPr eaLnBrk="1" hangingPunct="1">
              <a:spcBef>
                <a:spcPts val="0"/>
              </a:spcBef>
            </a:pPr>
            <a:r>
              <a:rPr lang="en-US" sz="2800" dirty="0" smtClean="0">
                <a:latin typeface="Georgia" pitchFamily="18" charset="0"/>
              </a:rPr>
              <a:t>Pre-trial motions with a lot of freedom</a:t>
            </a:r>
          </a:p>
          <a:p>
            <a:pPr eaLnBrk="1" hangingPunct="1">
              <a:spcBef>
                <a:spcPts val="0"/>
              </a:spcBef>
            </a:pPr>
            <a:r>
              <a:rPr lang="en-US" sz="2800" dirty="0" smtClean="0">
                <a:latin typeface="Georgia" pitchFamily="18" charset="0"/>
              </a:rPr>
              <a:t>Move that certain evidence be excluded or that certain rules be obeyed during trial</a:t>
            </a:r>
          </a:p>
          <a:p>
            <a:pPr lvl="1" eaLnBrk="1" hangingPunct="1">
              <a:spcBef>
                <a:spcPts val="0"/>
              </a:spcBef>
            </a:pPr>
            <a:r>
              <a:rPr lang="en-US" sz="2400" dirty="0" smtClean="0">
                <a:latin typeface="Georgia" pitchFamily="18" charset="0"/>
              </a:rPr>
              <a:t>Often worried about bias and prejudice</a:t>
            </a:r>
          </a:p>
          <a:p>
            <a:pPr lvl="1" eaLnBrk="1" hangingPunct="1">
              <a:spcBef>
                <a:spcPts val="0"/>
              </a:spcBef>
            </a:pPr>
            <a:r>
              <a:rPr lang="en-US" sz="2400" dirty="0" smtClean="0">
                <a:latin typeface="Georgia" pitchFamily="18" charset="0"/>
              </a:rPr>
              <a:t>Don’t refer to witness as “the Muslim”</a:t>
            </a:r>
          </a:p>
          <a:p>
            <a:pPr lvl="1" eaLnBrk="1" hangingPunct="1">
              <a:spcBef>
                <a:spcPts val="0"/>
              </a:spcBef>
            </a:pPr>
            <a:r>
              <a:rPr lang="en-US" sz="2400" dirty="0" smtClean="0">
                <a:latin typeface="Georgia" pitchFamily="18" charset="0"/>
              </a:rPr>
              <a:t>Don’t mention Japanese company’s involvement in WW2 in contract dispute</a:t>
            </a:r>
          </a:p>
          <a:p>
            <a:pPr lvl="1" eaLnBrk="1" hangingPunct="1">
              <a:spcBef>
                <a:spcPts val="0"/>
              </a:spcBef>
            </a:pPr>
            <a:r>
              <a:rPr lang="en-US" sz="2400" dirty="0" smtClean="0">
                <a:latin typeface="Georgia" pitchFamily="18" charset="0"/>
              </a:rPr>
              <a:t>Other lawyer should not wear cowboy boots</a:t>
            </a:r>
          </a:p>
          <a:p>
            <a:pPr lvl="1" eaLnBrk="1" hangingPunct="1">
              <a:spcBef>
                <a:spcPts val="0"/>
              </a:spcBef>
            </a:pPr>
            <a:r>
              <a:rPr lang="en-US" sz="2400" dirty="0" smtClean="0">
                <a:latin typeface="Georgia" pitchFamily="18" charset="0"/>
              </a:rPr>
              <a:t>Other lawyer should not speak with accent</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34</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3251"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need to have a trial if there are facts that need finding</a:t>
            </a:r>
          </a:p>
          <a:p>
            <a:pPr lvl="1" eaLnBrk="1" hangingPunct="1">
              <a:spcBef>
                <a:spcPts val="0"/>
              </a:spcBef>
            </a:pPr>
            <a:r>
              <a:rPr lang="en-US" dirty="0" smtClean="0">
                <a:latin typeface="Georgia" pitchFamily="18" charset="0"/>
              </a:rPr>
              <a:t>Otherwise go to Summary Judgment </a:t>
            </a:r>
          </a:p>
          <a:p>
            <a:pPr lvl="1" eaLnBrk="1" hangingPunct="1">
              <a:spcBef>
                <a:spcPts val="0"/>
              </a:spcBef>
            </a:pPr>
            <a:endParaRPr lang="en-US" dirty="0" smtClean="0">
              <a:latin typeface="Georgia" pitchFamily="18" charset="0"/>
            </a:endParaRPr>
          </a:p>
          <a:p>
            <a:pPr eaLnBrk="1" hangingPunct="1">
              <a:spcBef>
                <a:spcPts val="0"/>
              </a:spcBef>
            </a:pPr>
            <a:r>
              <a:rPr lang="en-US" sz="2800" dirty="0" smtClean="0">
                <a:latin typeface="Georgia" pitchFamily="18" charset="0"/>
              </a:rPr>
              <a:t>Bench Trial – Judge is the finder of fact</a:t>
            </a:r>
          </a:p>
          <a:p>
            <a:pPr lvl="1" eaLnBrk="1" hangingPunct="1">
              <a:spcBef>
                <a:spcPts val="0"/>
              </a:spcBef>
            </a:pPr>
            <a:r>
              <a:rPr lang="en-US" dirty="0" smtClean="0">
                <a:latin typeface="Georgia" pitchFamily="18" charset="0"/>
              </a:rPr>
              <a:t>Most civil trials unless jury is demanded</a:t>
            </a:r>
          </a:p>
          <a:p>
            <a:pPr lvl="1" eaLnBrk="1" hangingPunct="1">
              <a:spcBef>
                <a:spcPts val="0"/>
              </a:spcBef>
            </a:pPr>
            <a:r>
              <a:rPr lang="en-US" dirty="0" smtClean="0">
                <a:latin typeface="Georgia" pitchFamily="18" charset="0"/>
              </a:rPr>
              <a:t>Typically faster</a:t>
            </a:r>
          </a:p>
          <a:p>
            <a:pPr eaLnBrk="1" hangingPunct="1">
              <a:spcBef>
                <a:spcPts val="0"/>
              </a:spcBef>
            </a:pPr>
            <a:r>
              <a:rPr lang="en-US" sz="2800" dirty="0" smtClean="0">
                <a:latin typeface="Georgia" pitchFamily="18" charset="0"/>
              </a:rPr>
              <a:t>Jury Trial – Jury is the finder of fact</a:t>
            </a:r>
          </a:p>
          <a:p>
            <a:pPr lvl="1" eaLnBrk="1" hangingPunct="1">
              <a:spcBef>
                <a:spcPts val="0"/>
              </a:spcBef>
            </a:pPr>
            <a:r>
              <a:rPr lang="en-US" dirty="0" smtClean="0">
                <a:latin typeface="Georgia" pitchFamily="18" charset="0"/>
              </a:rPr>
              <a:t>Constitutional right</a:t>
            </a:r>
          </a:p>
          <a:p>
            <a:pPr lvl="1" eaLnBrk="1" hangingPunct="1">
              <a:spcBef>
                <a:spcPts val="0"/>
              </a:spcBef>
            </a:pPr>
            <a:r>
              <a:rPr lang="en-US" dirty="0" smtClean="0">
                <a:latin typeface="Georgia" pitchFamily="18" charset="0"/>
              </a:rPr>
              <a:t>Most criminal trials unless waived by D</a:t>
            </a:r>
          </a:p>
          <a:p>
            <a:pPr lvl="1" eaLnBrk="1" hangingPunct="1">
              <a:spcBef>
                <a:spcPts val="0"/>
              </a:spcBef>
              <a:buFont typeface="Arial" charset="0"/>
              <a:buNone/>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mtClean="0">
                <a:latin typeface="Georgia" pitchFamily="18" charset="0"/>
              </a:rPr>
              <a:t>Bench vs. Jury Trial</a:t>
            </a:r>
          </a:p>
        </p:txBody>
      </p:sp>
      <p:sp>
        <p:nvSpPr>
          <p:cNvPr id="54275" name="Content Placeholder 2"/>
          <p:cNvSpPr>
            <a:spLocks noGrp="1"/>
          </p:cNvSpPr>
          <p:nvPr>
            <p:ph idx="4294967295"/>
          </p:nvPr>
        </p:nvSpPr>
        <p:spPr>
          <a:xfrm>
            <a:off x="457200" y="1143000"/>
            <a:ext cx="8229600" cy="5105400"/>
          </a:xfrm>
        </p:spPr>
        <p:txBody>
          <a:bodyPr/>
          <a:lstStyle/>
          <a:p>
            <a:pPr eaLnBrk="1" hangingPunct="1">
              <a:lnSpc>
                <a:spcPct val="90000"/>
              </a:lnSpc>
            </a:pPr>
            <a:r>
              <a:rPr lang="en-US" sz="2800" dirty="0" smtClean="0">
                <a:latin typeface="Georgia" pitchFamily="18" charset="0"/>
              </a:rPr>
              <a:t>Juries are typically thought to give greater damage awards and be more “plaintiff friendly”</a:t>
            </a:r>
          </a:p>
          <a:p>
            <a:pPr lvl="1" eaLnBrk="1" hangingPunct="1">
              <a:lnSpc>
                <a:spcPct val="90000"/>
              </a:lnSpc>
            </a:pPr>
            <a:r>
              <a:rPr lang="en-US" sz="2400" dirty="0" smtClean="0">
                <a:latin typeface="Georgia" pitchFamily="18" charset="0"/>
              </a:rPr>
              <a:t>Jurors may be more prone to “home cooking”</a:t>
            </a:r>
          </a:p>
          <a:p>
            <a:pPr lvl="1" eaLnBrk="1" hangingPunct="1">
              <a:lnSpc>
                <a:spcPct val="90000"/>
              </a:lnSpc>
            </a:pPr>
            <a:r>
              <a:rPr lang="en-US" sz="2400" dirty="0" smtClean="0">
                <a:latin typeface="Georgia" pitchFamily="18" charset="0"/>
              </a:rPr>
              <a:t>Bench trials are typically quicker and cheaper</a:t>
            </a:r>
          </a:p>
          <a:p>
            <a:pPr lvl="1" eaLnBrk="1" hangingPunct="1">
              <a:lnSpc>
                <a:spcPct val="90000"/>
              </a:lnSpc>
            </a:pPr>
            <a:r>
              <a:rPr lang="en-US" sz="2400" dirty="0" smtClean="0">
                <a:latin typeface="Georgia" pitchFamily="18" charset="0"/>
              </a:rPr>
              <a:t>Jury may not be of 12 – could be 6 or another number agreed to</a:t>
            </a:r>
          </a:p>
          <a:p>
            <a:pPr lvl="1" eaLnBrk="1" hangingPunct="1">
              <a:lnSpc>
                <a:spcPct val="90000"/>
              </a:lnSpc>
            </a:pPr>
            <a:r>
              <a:rPr lang="en-US" sz="2400" dirty="0" smtClean="0">
                <a:latin typeface="Georgia" pitchFamily="18" charset="0"/>
              </a:rPr>
              <a:t>Some jurisdictions do not require the jury to be unanimous in civil cases</a:t>
            </a:r>
          </a:p>
          <a:p>
            <a:pPr lvl="2" eaLnBrk="1" hangingPunct="1">
              <a:lnSpc>
                <a:spcPct val="90000"/>
              </a:lnSpc>
            </a:pPr>
            <a:r>
              <a:rPr lang="en-US" sz="2000" dirty="0" smtClean="0">
                <a:latin typeface="Georgia" pitchFamily="18" charset="0"/>
              </a:rPr>
              <a:t>Federal, Illinois </a:t>
            </a:r>
            <a:r>
              <a:rPr lang="en-US" sz="2000" dirty="0">
                <a:latin typeface="Georgia" pitchFamily="18" charset="0"/>
              </a:rPr>
              <a:t>– jury must reach unanimous verdict</a:t>
            </a:r>
          </a:p>
          <a:p>
            <a:pPr lvl="2" eaLnBrk="1" hangingPunct="1">
              <a:lnSpc>
                <a:spcPct val="90000"/>
              </a:lnSpc>
            </a:pPr>
            <a:r>
              <a:rPr lang="en-US" sz="2000" dirty="0">
                <a:latin typeface="Georgia" pitchFamily="18" charset="0"/>
              </a:rPr>
              <a:t>Missouri – only 9 out of 12 jurors must agree</a:t>
            </a:r>
          </a:p>
          <a:p>
            <a:pPr lvl="2" eaLnBrk="1" hangingPunct="1">
              <a:lnSpc>
                <a:spcPct val="90000"/>
              </a:lnSpc>
            </a:pPr>
            <a:r>
              <a:rPr lang="en-US" sz="2000" dirty="0">
                <a:latin typeface="Georgia" pitchFamily="18" charset="0"/>
              </a:rPr>
              <a:t>33 states do not require a unanimous verdict for civil </a:t>
            </a:r>
            <a:r>
              <a:rPr lang="en-US" sz="2000" dirty="0" smtClean="0">
                <a:latin typeface="Georgia" pitchFamily="18" charset="0"/>
              </a:rPr>
              <a:t>trial </a:t>
            </a:r>
          </a:p>
          <a:p>
            <a:pPr lvl="1" eaLnBrk="1" hangingPunct="1">
              <a:lnSpc>
                <a:spcPct val="90000"/>
              </a:lnSpc>
            </a:pPr>
            <a:r>
              <a:rPr lang="en-US" sz="2400" dirty="0" smtClean="0">
                <a:latin typeface="Georgia" pitchFamily="18" charset="0"/>
              </a:rPr>
              <a:t>Appeals court may be less willing to reverse jury</a:t>
            </a:r>
          </a:p>
          <a:p>
            <a:pPr lvl="1" eaLnBrk="1" hangingPunct="1">
              <a:lnSpc>
                <a:spcPct val="90000"/>
              </a:lnSpc>
            </a:pPr>
            <a:r>
              <a:rPr lang="en-US" sz="2400" dirty="0" smtClean="0">
                <a:latin typeface="Georgia" pitchFamily="18" charset="0"/>
              </a:rPr>
              <a:t>Bench fact finding may be clearer and more understandable (jury may be contradictory)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36</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Georgia" pitchFamily="18" charset="0"/>
              </a:rPr>
              <a:t>Illinois Jury Trials</a:t>
            </a:r>
          </a:p>
        </p:txBody>
      </p:sp>
      <p:sp>
        <p:nvSpPr>
          <p:cNvPr id="54275" name="Content Placeholder 2"/>
          <p:cNvSpPr>
            <a:spLocks noGrp="1"/>
          </p:cNvSpPr>
          <p:nvPr>
            <p:ph idx="4294967295"/>
          </p:nvPr>
        </p:nvSpPr>
        <p:spPr>
          <a:xfrm>
            <a:off x="457200" y="1143000"/>
            <a:ext cx="8458200" cy="5486400"/>
          </a:xfrm>
        </p:spPr>
        <p:txBody>
          <a:bodyPr/>
          <a:lstStyle/>
          <a:p>
            <a:pPr eaLnBrk="1" hangingPunct="1">
              <a:lnSpc>
                <a:spcPct val="90000"/>
              </a:lnSpc>
            </a:pPr>
            <a:r>
              <a:rPr lang="en-US" sz="2800" dirty="0" smtClean="0">
                <a:latin typeface="Georgia" pitchFamily="18" charset="0"/>
              </a:rPr>
              <a:t>12 person juries for both civil and criminal are the norm</a:t>
            </a:r>
          </a:p>
          <a:p>
            <a:pPr lvl="1" eaLnBrk="1" hangingPunct="1">
              <a:lnSpc>
                <a:spcPct val="90000"/>
              </a:lnSpc>
            </a:pPr>
            <a:r>
              <a:rPr lang="en-US" sz="2400" dirty="0" smtClean="0">
                <a:latin typeface="Georgia" pitchFamily="18" charset="0"/>
              </a:rPr>
              <a:t>But! If the claim is for less than 50K, a 6-person jury may be used if neither side objects</a:t>
            </a:r>
          </a:p>
          <a:p>
            <a:pPr eaLnBrk="1" hangingPunct="1">
              <a:lnSpc>
                <a:spcPct val="90000"/>
              </a:lnSpc>
            </a:pPr>
            <a:r>
              <a:rPr lang="en-US" sz="2800" dirty="0" smtClean="0">
                <a:latin typeface="Georgia" pitchFamily="18" charset="0"/>
              </a:rPr>
              <a:t>2014 – Illinois passes law to cut all civil juries to 6</a:t>
            </a:r>
          </a:p>
          <a:p>
            <a:pPr lvl="1" eaLnBrk="1" hangingPunct="1">
              <a:lnSpc>
                <a:spcPct val="90000"/>
              </a:lnSpc>
            </a:pPr>
            <a:r>
              <a:rPr lang="en-US" sz="2400" dirty="0" smtClean="0">
                <a:latin typeface="Georgia" pitchFamily="18" charset="0"/>
              </a:rPr>
              <a:t>Some other states have 6-person juries</a:t>
            </a:r>
          </a:p>
          <a:p>
            <a:pPr lvl="1" eaLnBrk="1" hangingPunct="1">
              <a:lnSpc>
                <a:spcPct val="90000"/>
              </a:lnSpc>
            </a:pPr>
            <a:r>
              <a:rPr lang="en-US" sz="2400" dirty="0" smtClean="0">
                <a:latin typeface="Georgia" pitchFamily="18" charset="0"/>
              </a:rPr>
              <a:t>Smaller juries typically favor plaintiffs</a:t>
            </a:r>
          </a:p>
          <a:p>
            <a:pPr lvl="1" eaLnBrk="1" hangingPunct="1">
              <a:lnSpc>
                <a:spcPct val="90000"/>
              </a:lnSpc>
            </a:pPr>
            <a:r>
              <a:rPr lang="en-US" sz="2400" dirty="0" smtClean="0">
                <a:latin typeface="Georgia" pitchFamily="18" charset="0"/>
              </a:rPr>
              <a:t>Supporters allege “lesser cost”, “increased diversity”</a:t>
            </a:r>
          </a:p>
          <a:p>
            <a:pPr eaLnBrk="1" hangingPunct="1">
              <a:lnSpc>
                <a:spcPct val="90000"/>
              </a:lnSpc>
            </a:pPr>
            <a:r>
              <a:rPr lang="en-US" sz="2800" dirty="0" smtClean="0">
                <a:latin typeface="Georgia" pitchFamily="18" charset="0"/>
              </a:rPr>
              <a:t>Illinois Constitution – “</a:t>
            </a:r>
            <a:r>
              <a:rPr lang="en-US" sz="2800" dirty="0" smtClean="0"/>
              <a:t>The </a:t>
            </a:r>
            <a:r>
              <a:rPr lang="en-US" sz="2800" dirty="0"/>
              <a:t>right of trial by jury </a:t>
            </a:r>
            <a:r>
              <a:rPr lang="en-US" sz="2800" u="sng" dirty="0"/>
              <a:t>as heretofore enjoyed shall remain inviolate</a:t>
            </a:r>
            <a:r>
              <a:rPr lang="en-US" sz="2800" dirty="0" smtClean="0"/>
              <a:t>.”</a:t>
            </a:r>
          </a:p>
          <a:p>
            <a:pPr lvl="1" eaLnBrk="1" hangingPunct="1">
              <a:lnSpc>
                <a:spcPct val="90000"/>
              </a:lnSpc>
            </a:pPr>
            <a:r>
              <a:rPr lang="en-US" sz="2400" dirty="0" smtClean="0">
                <a:latin typeface="Georgia" pitchFamily="18" charset="0"/>
              </a:rPr>
              <a:t>Dec 2015 – mandatory 6-person juries are ruled contrary to the Illinois constitution by a trial court</a:t>
            </a:r>
          </a:p>
          <a:p>
            <a:pPr lvl="1" eaLnBrk="1" hangingPunct="1">
              <a:lnSpc>
                <a:spcPct val="90000"/>
              </a:lnSpc>
            </a:pPr>
            <a:r>
              <a:rPr lang="en-US" sz="2400" dirty="0">
                <a:latin typeface="Georgia" pitchFamily="18" charset="0"/>
              </a:rPr>
              <a:t>Affirmed by IL Supreme Court in 2016</a:t>
            </a: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37</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869461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dirty="0" smtClean="0">
                <a:latin typeface="Georgia" pitchFamily="18" charset="0"/>
              </a:rPr>
              <a:t>Jury Trial - 1</a:t>
            </a:r>
          </a:p>
        </p:txBody>
      </p:sp>
      <p:sp>
        <p:nvSpPr>
          <p:cNvPr id="55299" name="Content Placeholder 2"/>
          <p:cNvSpPr>
            <a:spLocks noGrp="1"/>
          </p:cNvSpPr>
          <p:nvPr>
            <p:ph idx="4294967295"/>
          </p:nvPr>
        </p:nvSpPr>
        <p:spPr>
          <a:xfrm>
            <a:off x="457200" y="1295400"/>
            <a:ext cx="8229600" cy="5181600"/>
          </a:xfrm>
        </p:spPr>
        <p:txBody>
          <a:bodyPr/>
          <a:lstStyle/>
          <a:p>
            <a:pPr eaLnBrk="1" hangingPunct="1">
              <a:spcBef>
                <a:spcPts val="0"/>
              </a:spcBef>
            </a:pPr>
            <a:r>
              <a:rPr lang="en-US" sz="2800" dirty="0" smtClean="0">
                <a:latin typeface="Georgia" pitchFamily="18" charset="0"/>
              </a:rPr>
              <a:t>Jury trial begins with selection of the Jury in </a:t>
            </a:r>
            <a:r>
              <a:rPr lang="en-US" sz="2800" i="1" dirty="0" err="1" smtClean="0">
                <a:latin typeface="Georgia" pitchFamily="18" charset="0"/>
              </a:rPr>
              <a:t>Voir</a:t>
            </a:r>
            <a:r>
              <a:rPr lang="en-US" sz="2800" i="1" dirty="0" smtClean="0">
                <a:latin typeface="Georgia" pitchFamily="18" charset="0"/>
              </a:rPr>
              <a:t> Dire</a:t>
            </a:r>
          </a:p>
          <a:p>
            <a:pPr lvl="1" eaLnBrk="1" hangingPunct="1">
              <a:spcBef>
                <a:spcPts val="0"/>
              </a:spcBef>
            </a:pPr>
            <a:r>
              <a:rPr lang="en-US" dirty="0" smtClean="0">
                <a:latin typeface="Georgia" pitchFamily="18" charset="0"/>
              </a:rPr>
              <a:t>Question jurors about background and beliefs to detect bias</a:t>
            </a:r>
          </a:p>
          <a:p>
            <a:pPr lvl="1" eaLnBrk="1" hangingPunct="1">
              <a:spcBef>
                <a:spcPts val="0"/>
              </a:spcBef>
            </a:pPr>
            <a:r>
              <a:rPr lang="en-US" dirty="0" smtClean="0">
                <a:latin typeface="Georgia" pitchFamily="18" charset="0"/>
              </a:rPr>
              <a:t>Eliminate biased jurors from jury pool</a:t>
            </a:r>
          </a:p>
          <a:p>
            <a:pPr lvl="1" eaLnBrk="1" hangingPunct="1">
              <a:spcBef>
                <a:spcPts val="0"/>
              </a:spcBef>
            </a:pPr>
            <a:r>
              <a:rPr lang="en-US" dirty="0" smtClean="0">
                <a:latin typeface="Georgia" pitchFamily="18" charset="0"/>
              </a:rPr>
              <a:t>Huge fight about particular jurors, because it is often very important for the case</a:t>
            </a:r>
          </a:p>
          <a:p>
            <a:pPr eaLnBrk="1" hangingPunct="1">
              <a:spcBef>
                <a:spcPts val="0"/>
              </a:spcBef>
            </a:pPr>
            <a:r>
              <a:rPr lang="en-US" sz="2800" dirty="0" smtClean="0">
                <a:latin typeface="Georgia" pitchFamily="18" charset="0"/>
              </a:rPr>
              <a:t>Judge typically swears in 12 jurors plus 2 alternates in case of illness or ejection</a:t>
            </a:r>
          </a:p>
          <a:p>
            <a:pPr lvl="1" eaLnBrk="1" hangingPunct="1">
              <a:spcBef>
                <a:spcPts val="0"/>
              </a:spcBef>
            </a:pPr>
            <a:r>
              <a:rPr lang="en-US" dirty="0" smtClean="0">
                <a:latin typeface="Georgia" pitchFamily="18" charset="0"/>
              </a:rPr>
              <a:t>All 14 hear the case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38</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latin typeface="Georgia" pitchFamily="18" charset="0"/>
              </a:rPr>
              <a:t>Jury Trial - 2</a:t>
            </a:r>
          </a:p>
        </p:txBody>
      </p:sp>
      <p:sp>
        <p:nvSpPr>
          <p:cNvPr id="5632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Parts of a typical trial</a:t>
            </a:r>
          </a:p>
          <a:p>
            <a:pPr lvl="1" eaLnBrk="1" hangingPunct="1">
              <a:lnSpc>
                <a:spcPct val="80000"/>
              </a:lnSpc>
            </a:pPr>
            <a:r>
              <a:rPr lang="en-US" dirty="0" smtClean="0">
                <a:latin typeface="Georgia" pitchFamily="18" charset="0"/>
              </a:rPr>
              <a:t>Plaintiff’s Case</a:t>
            </a:r>
          </a:p>
          <a:p>
            <a:pPr lvl="2" eaLnBrk="1" hangingPunct="1">
              <a:lnSpc>
                <a:spcPct val="80000"/>
              </a:lnSpc>
            </a:pPr>
            <a:r>
              <a:rPr lang="en-US" dirty="0" smtClean="0">
                <a:latin typeface="Georgia" pitchFamily="18" charset="0"/>
              </a:rPr>
              <a:t>Plaintiff’s Direct Exam</a:t>
            </a:r>
          </a:p>
          <a:p>
            <a:pPr lvl="2" eaLnBrk="1" hangingPunct="1">
              <a:lnSpc>
                <a:spcPct val="80000"/>
              </a:lnSpc>
            </a:pPr>
            <a:r>
              <a:rPr lang="en-US" dirty="0" smtClean="0">
                <a:latin typeface="Georgia" pitchFamily="18" charset="0"/>
              </a:rPr>
              <a:t>Defendant’s Cross Exam</a:t>
            </a:r>
          </a:p>
          <a:p>
            <a:pPr lvl="2" eaLnBrk="1" hangingPunct="1">
              <a:lnSpc>
                <a:spcPct val="80000"/>
              </a:lnSpc>
            </a:pPr>
            <a:r>
              <a:rPr lang="en-US" dirty="0" smtClean="0">
                <a:latin typeface="Georgia" pitchFamily="18" charset="0"/>
              </a:rPr>
              <a:t>Plaintiff’s Re-direct (if any)</a:t>
            </a:r>
          </a:p>
          <a:p>
            <a:pPr lvl="1" eaLnBrk="1" hangingPunct="1">
              <a:lnSpc>
                <a:spcPct val="80000"/>
              </a:lnSpc>
            </a:pPr>
            <a:r>
              <a:rPr lang="en-US" dirty="0" smtClean="0">
                <a:latin typeface="Georgia" pitchFamily="18" charset="0"/>
              </a:rPr>
              <a:t>Defendant moves for JMOL</a:t>
            </a:r>
          </a:p>
          <a:p>
            <a:pPr lvl="1" eaLnBrk="1" hangingPunct="1">
              <a:lnSpc>
                <a:spcPct val="80000"/>
              </a:lnSpc>
            </a:pPr>
            <a:r>
              <a:rPr lang="en-US" dirty="0" smtClean="0">
                <a:latin typeface="Georgia" pitchFamily="18" charset="0"/>
              </a:rPr>
              <a:t>Defendant’s Case</a:t>
            </a:r>
          </a:p>
          <a:p>
            <a:pPr lvl="2" eaLnBrk="1" hangingPunct="1">
              <a:lnSpc>
                <a:spcPct val="80000"/>
              </a:lnSpc>
            </a:pPr>
            <a:r>
              <a:rPr lang="en-US" dirty="0" smtClean="0">
                <a:latin typeface="Georgia" pitchFamily="18" charset="0"/>
              </a:rPr>
              <a:t>D’s Direct Exam</a:t>
            </a:r>
          </a:p>
          <a:p>
            <a:pPr lvl="2" eaLnBrk="1" hangingPunct="1">
              <a:lnSpc>
                <a:spcPct val="80000"/>
              </a:lnSpc>
            </a:pPr>
            <a:r>
              <a:rPr lang="en-US" dirty="0" smtClean="0">
                <a:latin typeface="Georgia" pitchFamily="18" charset="0"/>
              </a:rPr>
              <a:t>P’s Cross Exam</a:t>
            </a:r>
          </a:p>
          <a:p>
            <a:pPr lvl="2" eaLnBrk="1" hangingPunct="1">
              <a:lnSpc>
                <a:spcPct val="80000"/>
              </a:lnSpc>
            </a:pPr>
            <a:r>
              <a:rPr lang="en-US" dirty="0" smtClean="0">
                <a:latin typeface="Georgia" pitchFamily="18" charset="0"/>
              </a:rPr>
              <a:t>D’s Re-direct (if any)</a:t>
            </a:r>
          </a:p>
          <a:p>
            <a:pPr lvl="1" eaLnBrk="1" hangingPunct="1">
              <a:lnSpc>
                <a:spcPct val="80000"/>
              </a:lnSpc>
            </a:pPr>
            <a:r>
              <a:rPr lang="en-US" dirty="0" smtClean="0">
                <a:latin typeface="Georgia" pitchFamily="18" charset="0"/>
              </a:rPr>
              <a:t>D and P both move for JMOL</a:t>
            </a:r>
          </a:p>
          <a:p>
            <a:pPr lvl="1" eaLnBrk="1" hangingPunct="1">
              <a:lnSpc>
                <a:spcPct val="80000"/>
              </a:lnSpc>
            </a:pPr>
            <a:r>
              <a:rPr lang="en-US" dirty="0" smtClean="0">
                <a:latin typeface="Georgia" pitchFamily="18" charset="0"/>
              </a:rPr>
              <a:t>Jury charge and deliberation</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p:txBody>
          <a:bodyPr/>
          <a:lstStyle/>
          <a:p>
            <a:pPr eaLnBrk="1" hangingPunct="1"/>
            <a:r>
              <a:rPr lang="en-US" smtClean="0">
                <a:latin typeface="Georgia" pitchFamily="18" charset="0"/>
              </a:rPr>
              <a:t>Summary - 2</a:t>
            </a:r>
          </a:p>
        </p:txBody>
      </p:sp>
      <p:sp>
        <p:nvSpPr>
          <p:cNvPr id="27652"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The Federal Court System includes:</a:t>
            </a:r>
          </a:p>
          <a:p>
            <a:pPr eaLnBrk="1" hangingPunct="1">
              <a:lnSpc>
                <a:spcPct val="90000"/>
              </a:lnSpc>
            </a:pPr>
            <a:r>
              <a:rPr lang="en-US" dirty="0" smtClean="0">
                <a:latin typeface="Georgia" pitchFamily="18" charset="0"/>
              </a:rPr>
              <a:t>Federal District Court – the Trial court</a:t>
            </a:r>
          </a:p>
          <a:p>
            <a:pPr eaLnBrk="1" hangingPunct="1">
              <a:lnSpc>
                <a:spcPct val="90000"/>
              </a:lnSpc>
            </a:pPr>
            <a:r>
              <a:rPr lang="en-US" dirty="0" smtClean="0">
                <a:latin typeface="Georgia" pitchFamily="18" charset="0"/>
              </a:rPr>
              <a:t>Federal Appeals Court – the Appeals court</a:t>
            </a:r>
          </a:p>
          <a:p>
            <a:pPr lvl="1" eaLnBrk="1" hangingPunct="1">
              <a:lnSpc>
                <a:spcPct val="90000"/>
              </a:lnSpc>
            </a:pPr>
            <a:r>
              <a:rPr lang="en-US" dirty="0" smtClean="0">
                <a:latin typeface="Georgia" pitchFamily="18" charset="0"/>
              </a:rPr>
              <a:t>Appeal is not a matter of right in civil cases, but is routine</a:t>
            </a:r>
          </a:p>
          <a:p>
            <a:pPr lvl="1" eaLnBrk="1" hangingPunct="1">
              <a:lnSpc>
                <a:spcPct val="90000"/>
              </a:lnSpc>
            </a:pPr>
            <a:r>
              <a:rPr lang="en-US" dirty="0" smtClean="0">
                <a:latin typeface="Georgia" pitchFamily="18" charset="0"/>
              </a:rPr>
              <a:t>13 circuits, usually several states for each </a:t>
            </a:r>
          </a:p>
          <a:p>
            <a:pPr lvl="1" eaLnBrk="1" hangingPunct="1">
              <a:lnSpc>
                <a:spcPct val="90000"/>
              </a:lnSpc>
            </a:pPr>
            <a:r>
              <a:rPr lang="en-US" dirty="0" smtClean="0">
                <a:latin typeface="Georgia" pitchFamily="18" charset="0"/>
              </a:rPr>
              <a:t>All patent appeals go to Federal Circuit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dirty="0" smtClean="0">
                <a:latin typeface="Georgia" pitchFamily="18" charset="0"/>
              </a:rPr>
              <a:t>Evidence</a:t>
            </a:r>
          </a:p>
        </p:txBody>
      </p:sp>
      <p:sp>
        <p:nvSpPr>
          <p:cNvPr id="573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Evidence may be entered in the record in many different ways</a:t>
            </a:r>
          </a:p>
          <a:p>
            <a:pPr lvl="1" eaLnBrk="1" hangingPunct="1">
              <a:lnSpc>
                <a:spcPct val="80000"/>
              </a:lnSpc>
            </a:pPr>
            <a:r>
              <a:rPr lang="en-US" dirty="0" smtClean="0">
                <a:latin typeface="Georgia" pitchFamily="18" charset="0"/>
              </a:rPr>
              <a:t>Witness testimony</a:t>
            </a:r>
          </a:p>
          <a:p>
            <a:pPr lvl="1" eaLnBrk="1" hangingPunct="1">
              <a:lnSpc>
                <a:spcPct val="80000"/>
              </a:lnSpc>
            </a:pPr>
            <a:r>
              <a:rPr lang="en-US" dirty="0" smtClean="0">
                <a:latin typeface="Georgia" pitchFamily="18" charset="0"/>
              </a:rPr>
              <a:t>Documents/exhibits</a:t>
            </a:r>
          </a:p>
          <a:p>
            <a:pPr lvl="1" eaLnBrk="1" hangingPunct="1">
              <a:lnSpc>
                <a:spcPct val="80000"/>
              </a:lnSpc>
            </a:pPr>
            <a:r>
              <a:rPr lang="en-US" dirty="0" smtClean="0">
                <a:latin typeface="Georgia" pitchFamily="18" charset="0"/>
              </a:rPr>
              <a:t>Judicial notice by judge</a:t>
            </a:r>
          </a:p>
          <a:p>
            <a:pPr lvl="1" eaLnBrk="1" hangingPunct="1">
              <a:lnSpc>
                <a:spcPct val="80000"/>
              </a:lnSpc>
            </a:pPr>
            <a:r>
              <a:rPr lang="en-US" dirty="0" smtClean="0">
                <a:latin typeface="Georgia" pitchFamily="18" charset="0"/>
              </a:rPr>
              <a:t>Stipulated/agreed to by parties</a:t>
            </a:r>
          </a:p>
          <a:p>
            <a:pPr eaLnBrk="1" hangingPunct="1">
              <a:lnSpc>
                <a:spcPct val="80000"/>
              </a:lnSpc>
            </a:pPr>
            <a:r>
              <a:rPr lang="en-US" dirty="0" smtClean="0">
                <a:latin typeface="Georgia" pitchFamily="18" charset="0"/>
              </a:rPr>
              <a:t>There are many arcane rules about evidence that are beyond our scope</a:t>
            </a:r>
          </a:p>
          <a:p>
            <a:pPr lvl="1" eaLnBrk="1" hangingPunct="1">
              <a:lnSpc>
                <a:spcPct val="80000"/>
              </a:lnSpc>
            </a:pPr>
            <a:r>
              <a:rPr lang="en-US" dirty="0" smtClean="0">
                <a:latin typeface="Georgia" pitchFamily="18" charset="0"/>
              </a:rPr>
              <a:t>Hearsay, one rule with 30+ exceptions</a:t>
            </a:r>
          </a:p>
          <a:p>
            <a:pPr lvl="1" eaLnBrk="1" hangingPunct="1">
              <a:lnSpc>
                <a:spcPct val="80000"/>
              </a:lnSpc>
            </a:pPr>
            <a:r>
              <a:rPr lang="en-US" dirty="0" smtClean="0">
                <a:latin typeface="Georgia" pitchFamily="18" charset="0"/>
              </a:rPr>
              <a:t>You can almost always find a way to get it in</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latin typeface="Georgia" pitchFamily="18" charset="0"/>
              </a:rPr>
              <a:t>Examination of Witnesses</a:t>
            </a:r>
          </a:p>
        </p:txBody>
      </p:sp>
      <p:sp>
        <p:nvSpPr>
          <p:cNvPr id="58371" name="Content Placeholder 2"/>
          <p:cNvSpPr>
            <a:spLocks noGrp="1"/>
          </p:cNvSpPr>
          <p:nvPr>
            <p:ph idx="4294967295"/>
          </p:nvPr>
        </p:nvSpPr>
        <p:spPr>
          <a:xfrm>
            <a:off x="457200" y="1143000"/>
            <a:ext cx="8229600" cy="5334000"/>
          </a:xfrm>
        </p:spPr>
        <p:txBody>
          <a:bodyPr/>
          <a:lstStyle/>
          <a:p>
            <a:pPr eaLnBrk="1" hangingPunct="1">
              <a:lnSpc>
                <a:spcPct val="80000"/>
              </a:lnSpc>
            </a:pPr>
            <a:r>
              <a:rPr lang="en-US" sz="2800" dirty="0" smtClean="0">
                <a:latin typeface="Georgia" pitchFamily="18" charset="0"/>
              </a:rPr>
              <a:t>Direct Examination</a:t>
            </a:r>
          </a:p>
          <a:p>
            <a:pPr lvl="1" eaLnBrk="1" hangingPunct="1">
              <a:lnSpc>
                <a:spcPct val="80000"/>
              </a:lnSpc>
            </a:pPr>
            <a:r>
              <a:rPr lang="en-US" sz="2400" dirty="0" smtClean="0">
                <a:latin typeface="Georgia" pitchFamily="18" charset="0"/>
              </a:rPr>
              <a:t>Friendly witness, but no leading questions so that testimony is words of witness not lawyer</a:t>
            </a:r>
          </a:p>
          <a:p>
            <a:pPr eaLnBrk="1" hangingPunct="1">
              <a:lnSpc>
                <a:spcPct val="80000"/>
              </a:lnSpc>
            </a:pPr>
            <a:r>
              <a:rPr lang="en-US" sz="2800" dirty="0" smtClean="0">
                <a:latin typeface="Georgia" pitchFamily="18" charset="0"/>
              </a:rPr>
              <a:t>Cross Examination</a:t>
            </a:r>
          </a:p>
          <a:p>
            <a:pPr lvl="1" eaLnBrk="1" hangingPunct="1">
              <a:lnSpc>
                <a:spcPct val="80000"/>
              </a:lnSpc>
            </a:pPr>
            <a:r>
              <a:rPr lang="en-US" sz="2400" dirty="0" smtClean="0">
                <a:latin typeface="Georgia" pitchFamily="18" charset="0"/>
              </a:rPr>
              <a:t>Hostile witness, use leading questions to aggressively question and trap witness</a:t>
            </a:r>
          </a:p>
          <a:p>
            <a:pPr eaLnBrk="1" hangingPunct="1">
              <a:lnSpc>
                <a:spcPct val="80000"/>
              </a:lnSpc>
            </a:pPr>
            <a:r>
              <a:rPr lang="en-US" sz="2800" dirty="0" smtClean="0">
                <a:latin typeface="Georgia" pitchFamily="18" charset="0"/>
              </a:rPr>
              <a:t>Re-Direct Examination</a:t>
            </a:r>
          </a:p>
          <a:p>
            <a:pPr lvl="1" eaLnBrk="1" hangingPunct="1">
              <a:lnSpc>
                <a:spcPct val="80000"/>
              </a:lnSpc>
            </a:pPr>
            <a:r>
              <a:rPr lang="en-US" sz="2400" dirty="0" smtClean="0">
                <a:latin typeface="Georgia" pitchFamily="18" charset="0"/>
              </a:rPr>
              <a:t>Party presenting witness may use to clarify testimony, take sting out of cross</a:t>
            </a:r>
          </a:p>
          <a:p>
            <a:pPr eaLnBrk="1" hangingPunct="1">
              <a:lnSpc>
                <a:spcPct val="80000"/>
              </a:lnSpc>
            </a:pPr>
            <a:r>
              <a:rPr lang="en-US" sz="2800" dirty="0" smtClean="0">
                <a:latin typeface="Georgia" pitchFamily="18" charset="0"/>
              </a:rPr>
              <a:t>Unlike TV, typically no surprises at trial</a:t>
            </a:r>
          </a:p>
          <a:p>
            <a:pPr lvl="1" eaLnBrk="1" hangingPunct="1">
              <a:lnSpc>
                <a:spcPct val="80000"/>
              </a:lnSpc>
            </a:pPr>
            <a:r>
              <a:rPr lang="en-US" sz="2400" dirty="0" smtClean="0">
                <a:latin typeface="Georgia" pitchFamily="18" charset="0"/>
              </a:rPr>
              <a:t>Possible sanction for failure to disclose earlier</a:t>
            </a:r>
          </a:p>
          <a:p>
            <a:pPr lvl="1" eaLnBrk="1" hangingPunct="1">
              <a:lnSpc>
                <a:spcPct val="80000"/>
              </a:lnSpc>
            </a:pPr>
            <a:r>
              <a:rPr lang="en-US" sz="2400" dirty="0" smtClean="0">
                <a:latin typeface="Georgia" pitchFamily="18" charset="0"/>
              </a:rPr>
              <a:t>Very unlikely that anything new is found out</a:t>
            </a:r>
          </a:p>
          <a:p>
            <a:pPr lvl="1" eaLnBrk="1" hangingPunct="1">
              <a:lnSpc>
                <a:spcPct val="80000"/>
              </a:lnSpc>
            </a:pPr>
            <a:r>
              <a:rPr lang="en-US" sz="2400" dirty="0" smtClean="0">
                <a:latin typeface="Georgia" pitchFamily="18" charset="0"/>
              </a:rPr>
              <a:t>Trial is not “to find things out”- it is just a ritual that is used to get someone to make a legal decision when two sides can’t agree</a:t>
            </a:r>
          </a:p>
          <a:p>
            <a:pPr lvl="1" eaLnBrk="1" hangingPunct="1">
              <a:lnSpc>
                <a:spcPct val="80000"/>
              </a:lnSpc>
              <a:buFont typeface="Arial" charset="0"/>
              <a:buNone/>
            </a:pPr>
            <a:r>
              <a:rPr lang="en-US" dirty="0" smtClean="0">
                <a:latin typeface="Georgia" pitchFamily="18" charset="0"/>
              </a:rPr>
              <a:t>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41</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latin typeface="Georgia" pitchFamily="18" charset="0"/>
              </a:rPr>
              <a:t>Burden of Proof</a:t>
            </a:r>
          </a:p>
        </p:txBody>
      </p:sp>
      <p:sp>
        <p:nvSpPr>
          <p:cNvPr id="59395" name="Content Placeholder 2"/>
          <p:cNvSpPr>
            <a:spLocks noGrp="1"/>
          </p:cNvSpPr>
          <p:nvPr>
            <p:ph idx="4294967295"/>
          </p:nvPr>
        </p:nvSpPr>
        <p:spPr>
          <a:xfrm>
            <a:off x="457200" y="1219200"/>
            <a:ext cx="8229600" cy="5137150"/>
          </a:xfrm>
        </p:spPr>
        <p:txBody>
          <a:bodyPr/>
          <a:lstStyle/>
          <a:p>
            <a:pPr eaLnBrk="1" hangingPunct="1">
              <a:spcBef>
                <a:spcPts val="0"/>
              </a:spcBef>
            </a:pPr>
            <a:r>
              <a:rPr lang="en-US" sz="2800" dirty="0" smtClean="0">
                <a:latin typeface="Georgia" pitchFamily="18" charset="0"/>
              </a:rPr>
              <a:t>The Plaintiff must prove their case by satisfying the burden of proof</a:t>
            </a:r>
          </a:p>
          <a:p>
            <a:pPr eaLnBrk="1" hangingPunct="1">
              <a:spcBef>
                <a:spcPts val="0"/>
              </a:spcBef>
            </a:pPr>
            <a:r>
              <a:rPr lang="en-US" sz="2800" dirty="0" smtClean="0">
                <a:latin typeface="Georgia" pitchFamily="18" charset="0"/>
              </a:rPr>
              <a:t>“Preponderance of the evidence”</a:t>
            </a:r>
          </a:p>
          <a:p>
            <a:pPr lvl="1" eaLnBrk="1" hangingPunct="1">
              <a:spcBef>
                <a:spcPts val="0"/>
              </a:spcBef>
            </a:pPr>
            <a:r>
              <a:rPr lang="en-US" sz="2400" dirty="0" smtClean="0">
                <a:latin typeface="Georgia" pitchFamily="18" charset="0"/>
              </a:rPr>
              <a:t>Most civil cases</a:t>
            </a:r>
          </a:p>
          <a:p>
            <a:pPr lvl="1" eaLnBrk="1" hangingPunct="1">
              <a:spcBef>
                <a:spcPts val="0"/>
              </a:spcBef>
            </a:pPr>
            <a:r>
              <a:rPr lang="en-US" sz="2400" dirty="0" smtClean="0">
                <a:latin typeface="Georgia" pitchFamily="18" charset="0"/>
              </a:rPr>
              <a:t>51% likely – more likely than not</a:t>
            </a:r>
          </a:p>
          <a:p>
            <a:pPr eaLnBrk="1" hangingPunct="1">
              <a:spcBef>
                <a:spcPts val="0"/>
              </a:spcBef>
            </a:pPr>
            <a:r>
              <a:rPr lang="en-US" sz="2800" dirty="0" smtClean="0">
                <a:latin typeface="Georgia" pitchFamily="18" charset="0"/>
              </a:rPr>
              <a:t>“Beyond a reasonable doubt”</a:t>
            </a:r>
          </a:p>
          <a:p>
            <a:pPr lvl="1" eaLnBrk="1" hangingPunct="1">
              <a:spcBef>
                <a:spcPts val="0"/>
              </a:spcBef>
            </a:pPr>
            <a:r>
              <a:rPr lang="en-US" sz="2400" dirty="0" smtClean="0">
                <a:latin typeface="Georgia" pitchFamily="18" charset="0"/>
              </a:rPr>
              <a:t>Most criminal cases – really, really likely</a:t>
            </a:r>
          </a:p>
          <a:p>
            <a:pPr eaLnBrk="1" hangingPunct="1">
              <a:spcBef>
                <a:spcPts val="0"/>
              </a:spcBef>
            </a:pPr>
            <a:r>
              <a:rPr lang="en-US" sz="2800" dirty="0" smtClean="0">
                <a:latin typeface="Georgia" pitchFamily="18" charset="0"/>
              </a:rPr>
              <a:t>“Clear and Convincing Evidence”</a:t>
            </a:r>
          </a:p>
          <a:p>
            <a:pPr lvl="1" eaLnBrk="1" hangingPunct="1">
              <a:spcBef>
                <a:spcPts val="0"/>
              </a:spcBef>
            </a:pPr>
            <a:r>
              <a:rPr lang="en-US" sz="2400" dirty="0" smtClean="0">
                <a:latin typeface="Georgia" pitchFamily="18" charset="0"/>
              </a:rPr>
              <a:t>Mostly in civil cases – maybe 66% or 75%?</a:t>
            </a:r>
          </a:p>
          <a:p>
            <a:pPr eaLnBrk="1" hangingPunct="1">
              <a:spcBef>
                <a:spcPts val="0"/>
              </a:spcBef>
            </a:pPr>
            <a:r>
              <a:rPr lang="en-US" sz="2800" dirty="0" smtClean="0">
                <a:latin typeface="Georgia" pitchFamily="18" charset="0"/>
              </a:rPr>
              <a:t>May be more than one burden in case</a:t>
            </a:r>
          </a:p>
          <a:p>
            <a:pPr lvl="1" eaLnBrk="1" hangingPunct="1">
              <a:spcBef>
                <a:spcPts val="0"/>
              </a:spcBef>
            </a:pPr>
            <a:r>
              <a:rPr lang="en-US" sz="2400" dirty="0" smtClean="0">
                <a:latin typeface="Georgia" pitchFamily="18" charset="0"/>
              </a:rPr>
              <a:t>Prove patent infringement by preponderance, but must prove counterclaim of patent invalidity by clear and convincing evidence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42</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Georgia" pitchFamily="18" charset="0"/>
              </a:rPr>
              <a:t>JMOL</a:t>
            </a:r>
          </a:p>
        </p:txBody>
      </p:sp>
      <p:sp>
        <p:nvSpPr>
          <p:cNvPr id="60419" name="Content Placeholder 2"/>
          <p:cNvSpPr>
            <a:spLocks noGrp="1"/>
          </p:cNvSpPr>
          <p:nvPr>
            <p:ph idx="4294967295"/>
          </p:nvPr>
        </p:nvSpPr>
        <p:spPr>
          <a:xfrm>
            <a:off x="457200" y="1219200"/>
            <a:ext cx="8229600" cy="4953000"/>
          </a:xfrm>
        </p:spPr>
        <p:txBody>
          <a:bodyPr/>
          <a:lstStyle/>
          <a:p>
            <a:pPr eaLnBrk="1" hangingPunct="1">
              <a:lnSpc>
                <a:spcPct val="80000"/>
              </a:lnSpc>
            </a:pPr>
            <a:r>
              <a:rPr lang="en-US" sz="2800" dirty="0" smtClean="0">
                <a:latin typeface="Georgia" pitchFamily="18" charset="0"/>
              </a:rPr>
              <a:t>Judgment as a Matter Of Law</a:t>
            </a:r>
          </a:p>
          <a:p>
            <a:pPr lvl="1" eaLnBrk="1" hangingPunct="1">
              <a:lnSpc>
                <a:spcPct val="80000"/>
              </a:lnSpc>
            </a:pPr>
            <a:r>
              <a:rPr lang="en-US" sz="2400" dirty="0" smtClean="0">
                <a:latin typeface="Georgia" pitchFamily="18" charset="0"/>
              </a:rPr>
              <a:t>FRCP 50</a:t>
            </a:r>
          </a:p>
          <a:p>
            <a:pPr lvl="1" eaLnBrk="1" hangingPunct="1">
              <a:lnSpc>
                <a:spcPct val="80000"/>
              </a:lnSpc>
            </a:pPr>
            <a:r>
              <a:rPr lang="en-US" sz="2400" dirty="0" smtClean="0">
                <a:latin typeface="Georgia" pitchFamily="18" charset="0"/>
              </a:rPr>
              <a:t>Can only be made after other party has completed presenting their cases</a:t>
            </a:r>
          </a:p>
          <a:p>
            <a:pPr lvl="1" eaLnBrk="1" hangingPunct="1">
              <a:lnSpc>
                <a:spcPct val="80000"/>
              </a:lnSpc>
            </a:pPr>
            <a:r>
              <a:rPr lang="en-US" sz="2400" dirty="0" smtClean="0">
                <a:latin typeface="Georgia" pitchFamily="18" charset="0"/>
              </a:rPr>
              <a:t>No evidence to support a reasonable conclusion for the other party</a:t>
            </a:r>
          </a:p>
          <a:p>
            <a:pPr lvl="1" eaLnBrk="1" hangingPunct="1">
              <a:lnSpc>
                <a:spcPct val="80000"/>
              </a:lnSpc>
            </a:pPr>
            <a:r>
              <a:rPr lang="en-US" sz="2400" dirty="0" smtClean="0">
                <a:latin typeface="Georgia" pitchFamily="18" charset="0"/>
              </a:rPr>
              <a:t>The evidence they presented is insufficient to satisfy their burden of proof</a:t>
            </a:r>
          </a:p>
          <a:p>
            <a:pPr lvl="1" eaLnBrk="1" hangingPunct="1">
              <a:lnSpc>
                <a:spcPct val="80000"/>
              </a:lnSpc>
            </a:pPr>
            <a:r>
              <a:rPr lang="en-US" sz="2400" dirty="0" smtClean="0">
                <a:latin typeface="Georgia" pitchFamily="18" charset="0"/>
              </a:rPr>
              <a:t>After P’s case, D can move</a:t>
            </a:r>
          </a:p>
          <a:p>
            <a:pPr lvl="1" eaLnBrk="1" hangingPunct="1">
              <a:lnSpc>
                <a:spcPct val="80000"/>
              </a:lnSpc>
            </a:pPr>
            <a:r>
              <a:rPr lang="en-US" sz="2400" dirty="0" smtClean="0">
                <a:latin typeface="Georgia" pitchFamily="18" charset="0"/>
              </a:rPr>
              <a:t>After D’s case, both P and D can move</a:t>
            </a:r>
          </a:p>
          <a:p>
            <a:pPr lvl="1" eaLnBrk="1" hangingPunct="1">
              <a:lnSpc>
                <a:spcPct val="80000"/>
              </a:lnSpc>
            </a:pPr>
            <a:r>
              <a:rPr lang="en-US" sz="2400" dirty="0" smtClean="0">
                <a:latin typeface="Georgia" pitchFamily="18" charset="0"/>
              </a:rPr>
              <a:t>Typically made to preserve for appeal, very rarely granted at trial</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latin typeface="Georgia" pitchFamily="18" charset="0"/>
              </a:rPr>
              <a:t>Jury Charge and Deliberations</a:t>
            </a:r>
          </a:p>
        </p:txBody>
      </p:sp>
      <p:sp>
        <p:nvSpPr>
          <p:cNvPr id="614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After both P and D present their case, the Judge reads jury instructions to jury</a:t>
            </a:r>
          </a:p>
          <a:p>
            <a:pPr eaLnBrk="1" hangingPunct="1">
              <a:lnSpc>
                <a:spcPct val="90000"/>
              </a:lnSpc>
            </a:pPr>
            <a:r>
              <a:rPr lang="en-US" sz="2800" dirty="0" smtClean="0">
                <a:latin typeface="Georgia" pitchFamily="18" charset="0"/>
              </a:rPr>
              <a:t>Jury instructions are prepared by P and D and aggressively argued to the judge</a:t>
            </a:r>
          </a:p>
          <a:p>
            <a:pPr eaLnBrk="1" hangingPunct="1">
              <a:lnSpc>
                <a:spcPct val="90000"/>
              </a:lnSpc>
            </a:pPr>
            <a:r>
              <a:rPr lang="en-US" sz="2800" dirty="0" smtClean="0">
                <a:latin typeface="Georgia" pitchFamily="18" charset="0"/>
              </a:rPr>
              <a:t>Jury then retires to consider case</a:t>
            </a:r>
          </a:p>
          <a:p>
            <a:pPr lvl="1" eaLnBrk="1" hangingPunct="1">
              <a:lnSpc>
                <a:spcPct val="90000"/>
              </a:lnSpc>
            </a:pPr>
            <a:r>
              <a:rPr lang="en-US" dirty="0" smtClean="0">
                <a:latin typeface="Georgia" pitchFamily="18" charset="0"/>
              </a:rPr>
              <a:t>Parties can settle even now</a:t>
            </a:r>
          </a:p>
          <a:p>
            <a:pPr eaLnBrk="1" hangingPunct="1">
              <a:lnSpc>
                <a:spcPct val="90000"/>
              </a:lnSpc>
            </a:pPr>
            <a:r>
              <a:rPr lang="en-US" sz="2800" dirty="0" smtClean="0">
                <a:latin typeface="Georgia" pitchFamily="18" charset="0"/>
              </a:rPr>
              <a:t>Jury returns with verdict (finding of facts)</a:t>
            </a:r>
          </a:p>
          <a:p>
            <a:pPr eaLnBrk="1" hangingPunct="1">
              <a:lnSpc>
                <a:spcPct val="90000"/>
              </a:lnSpc>
            </a:pPr>
            <a:r>
              <a:rPr lang="en-US" sz="2800" dirty="0" smtClean="0">
                <a:latin typeface="Georgia" pitchFamily="18" charset="0"/>
              </a:rPr>
              <a:t>Judge (usually) enters judgment based on finding of facts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smtClean="0">
                <a:latin typeface="Georgia" pitchFamily="18" charset="0"/>
              </a:rPr>
              <a:t>Verdict - 1</a:t>
            </a:r>
          </a:p>
        </p:txBody>
      </p:sp>
      <p:sp>
        <p:nvSpPr>
          <p:cNvPr id="62467" name="Content Placeholder 2"/>
          <p:cNvSpPr>
            <a:spLocks noGrp="1"/>
          </p:cNvSpPr>
          <p:nvPr>
            <p:ph idx="4294967295"/>
          </p:nvPr>
        </p:nvSpPr>
        <p:spPr>
          <a:xfrm>
            <a:off x="457200" y="1143000"/>
            <a:ext cx="8229600" cy="4800600"/>
          </a:xfrm>
        </p:spPr>
        <p:txBody>
          <a:bodyPr/>
          <a:lstStyle/>
          <a:p>
            <a:pPr eaLnBrk="1" hangingPunct="1">
              <a:spcBef>
                <a:spcPts val="0"/>
              </a:spcBef>
            </a:pPr>
            <a:r>
              <a:rPr lang="en-US" sz="2800" dirty="0" smtClean="0">
                <a:latin typeface="Georgia" pitchFamily="18" charset="0"/>
              </a:rPr>
              <a:t>Typically unanimous in criminal cases, but not necessarily in civil cases (determine beforehand)</a:t>
            </a:r>
          </a:p>
          <a:p>
            <a:pPr eaLnBrk="1" hangingPunct="1">
              <a:spcBef>
                <a:spcPts val="0"/>
              </a:spcBef>
            </a:pPr>
            <a:r>
              <a:rPr lang="en-US" sz="2800" dirty="0" smtClean="0">
                <a:latin typeface="Georgia" pitchFamily="18" charset="0"/>
              </a:rPr>
              <a:t>If jury reaches verdict, then Judge enters judgment (unless judge believes that no reasonable jury could have reached the verdict, in which case JMOL)</a:t>
            </a:r>
          </a:p>
          <a:p>
            <a:pPr eaLnBrk="1" hangingPunct="1">
              <a:spcBef>
                <a:spcPts val="0"/>
              </a:spcBef>
            </a:pPr>
            <a:r>
              <a:rPr lang="en-US" sz="2800" dirty="0" smtClean="0">
                <a:latin typeface="Georgia" pitchFamily="18" charset="0"/>
              </a:rPr>
              <a:t>If no jury agreement, then mistrial – parties can start over</a:t>
            </a:r>
          </a:p>
          <a:p>
            <a:pPr eaLnBrk="1" hangingPunct="1">
              <a:spcBef>
                <a:spcPts val="0"/>
              </a:spcBef>
            </a:pPr>
            <a:r>
              <a:rPr lang="en-US" sz="2800" dirty="0" smtClean="0">
                <a:latin typeface="Georgia" pitchFamily="18" charset="0"/>
              </a:rPr>
              <a:t>Remember – you can get a verdict from a bench trial, too (typically no mistrial)</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45</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latin typeface="Georgia" pitchFamily="18" charset="0"/>
              </a:rPr>
              <a:t>Verdict - 2</a:t>
            </a:r>
          </a:p>
        </p:txBody>
      </p:sp>
      <p:sp>
        <p:nvSpPr>
          <p:cNvPr id="63491" name="Content Placeholder 2"/>
          <p:cNvSpPr>
            <a:spLocks noGrp="1"/>
          </p:cNvSpPr>
          <p:nvPr>
            <p:ph idx="4294967295"/>
          </p:nvPr>
        </p:nvSpPr>
        <p:spPr>
          <a:xfrm>
            <a:off x="457200" y="1417638"/>
            <a:ext cx="8229600" cy="4191000"/>
          </a:xfrm>
        </p:spPr>
        <p:txBody>
          <a:bodyPr/>
          <a:lstStyle/>
          <a:p>
            <a:pPr eaLnBrk="1" hangingPunct="1">
              <a:spcBef>
                <a:spcPts val="0"/>
              </a:spcBef>
            </a:pPr>
            <a:r>
              <a:rPr lang="en-US" dirty="0" smtClean="0">
                <a:latin typeface="Georgia" pitchFamily="18" charset="0"/>
              </a:rPr>
              <a:t>What can you get awarded as a judgment?</a:t>
            </a:r>
          </a:p>
          <a:p>
            <a:pPr lvl="1" eaLnBrk="1" hangingPunct="1">
              <a:spcBef>
                <a:spcPts val="0"/>
              </a:spcBef>
            </a:pPr>
            <a:r>
              <a:rPr lang="en-US" dirty="0" smtClean="0">
                <a:latin typeface="Georgia" pitchFamily="18" charset="0"/>
              </a:rPr>
              <a:t>Damages – cash</a:t>
            </a:r>
          </a:p>
          <a:p>
            <a:pPr lvl="1" eaLnBrk="1" hangingPunct="1">
              <a:spcBef>
                <a:spcPts val="0"/>
              </a:spcBef>
            </a:pPr>
            <a:r>
              <a:rPr lang="en-US" dirty="0" smtClean="0">
                <a:latin typeface="Georgia" pitchFamily="18" charset="0"/>
              </a:rPr>
              <a:t>“Court Order”</a:t>
            </a:r>
          </a:p>
          <a:p>
            <a:pPr lvl="2" eaLnBrk="1" hangingPunct="1">
              <a:spcBef>
                <a:spcPts val="0"/>
              </a:spcBef>
            </a:pPr>
            <a:r>
              <a:rPr lang="en-US" sz="2800" dirty="0" smtClean="0">
                <a:latin typeface="Georgia" pitchFamily="18" charset="0"/>
              </a:rPr>
              <a:t>Specific performance – E.g. ordered to sell house</a:t>
            </a:r>
          </a:p>
          <a:p>
            <a:pPr lvl="2" eaLnBrk="1" hangingPunct="1">
              <a:spcBef>
                <a:spcPts val="0"/>
              </a:spcBef>
            </a:pPr>
            <a:r>
              <a:rPr lang="en-US" sz="2800" dirty="0" smtClean="0">
                <a:latin typeface="Georgia" pitchFamily="18" charset="0"/>
              </a:rPr>
              <a:t>Injunction – barred from doing something</a:t>
            </a:r>
          </a:p>
          <a:p>
            <a:pPr lvl="1" eaLnBrk="1" hangingPunct="1">
              <a:spcBef>
                <a:spcPts val="0"/>
              </a:spcBef>
            </a:pPr>
            <a:r>
              <a:rPr lang="en-US" dirty="0" smtClean="0">
                <a:latin typeface="Georgia" pitchFamily="18" charset="0"/>
              </a:rPr>
              <a:t>Attorney’s Fees</a:t>
            </a:r>
          </a:p>
          <a:p>
            <a:pPr lvl="1" eaLnBrk="1" hangingPunct="1">
              <a:spcBef>
                <a:spcPts val="0"/>
              </a:spcBef>
            </a:pPr>
            <a:r>
              <a:rPr lang="en-US" dirty="0" smtClean="0">
                <a:latin typeface="Georgia" pitchFamily="18" charset="0"/>
              </a:rPr>
              <a:t>Punitive damages – punish a bad actor</a:t>
            </a:r>
          </a:p>
          <a:p>
            <a:pPr lvl="1" eaLnBrk="1" hangingPunct="1">
              <a:spcBef>
                <a:spcPts val="0"/>
              </a:spcBef>
            </a:pPr>
            <a:r>
              <a:rPr lang="en-US" dirty="0" smtClean="0">
                <a:latin typeface="Georgia" pitchFamily="18" charset="0"/>
              </a:rPr>
              <a:t>Declaratory Judgment – I do not infringe</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46</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Verdict  - 3</a:t>
            </a:r>
          </a:p>
        </p:txBody>
      </p:sp>
      <p:sp>
        <p:nvSpPr>
          <p:cNvPr id="64515"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400" dirty="0" smtClean="0">
                <a:latin typeface="Georgia" pitchFamily="18" charset="0"/>
              </a:rPr>
              <a:t>Jury Nullification – you don’t have to play by the rules as a juror (typically in criminal cases)</a:t>
            </a:r>
          </a:p>
          <a:p>
            <a:pPr>
              <a:spcBef>
                <a:spcPts val="0"/>
              </a:spcBef>
            </a:pPr>
            <a:r>
              <a:rPr lang="en-US" sz="2400" i="1" dirty="0" smtClean="0">
                <a:latin typeface="Georgia" pitchFamily="18" charset="0"/>
              </a:rPr>
              <a:t>US v. Moylan</a:t>
            </a:r>
            <a:r>
              <a:rPr lang="en-US" sz="2400" dirty="0" smtClean="0">
                <a:latin typeface="Georgia" pitchFamily="18" charset="0"/>
              </a:rPr>
              <a:t> (1969) – 4th Circuit Court of Appeals unanimously ruled: </a:t>
            </a:r>
          </a:p>
          <a:p>
            <a:pPr lvl="1">
              <a:spcBef>
                <a:spcPts val="0"/>
              </a:spcBef>
            </a:pPr>
            <a:r>
              <a:rPr lang="en-US" sz="2000" dirty="0" smtClean="0">
                <a:latin typeface="Georgia" pitchFamily="18" charset="0"/>
              </a:rPr>
              <a:t>"If the jury feels that the law under which the defendant is accused is unjust, or exigent circumstances justified the actions of the accused, or for any reason which appeals to their logic or passion, the jury has the right to acquit, and the courts must abide that decision." </a:t>
            </a:r>
          </a:p>
          <a:p>
            <a:pPr eaLnBrk="1" hangingPunct="1">
              <a:spcBef>
                <a:spcPts val="0"/>
              </a:spcBef>
            </a:pPr>
            <a:r>
              <a:rPr lang="en-US" sz="2400" dirty="0" smtClean="0">
                <a:latin typeface="Georgia" pitchFamily="18" charset="0"/>
              </a:rPr>
              <a:t>But! The Supreme Court has found that the trial judge has </a:t>
            </a:r>
            <a:r>
              <a:rPr lang="en-US" sz="2400" u="sng" dirty="0" smtClean="0">
                <a:latin typeface="Georgia" pitchFamily="18" charset="0"/>
              </a:rPr>
              <a:t>no responsibility to </a:t>
            </a:r>
            <a:r>
              <a:rPr lang="en-US" sz="2400" u="dbl" dirty="0" smtClean="0">
                <a:latin typeface="Georgia" pitchFamily="18" charset="0"/>
              </a:rPr>
              <a:t>inform</a:t>
            </a:r>
            <a:r>
              <a:rPr lang="en-US" sz="2400" u="sng" dirty="0" smtClean="0">
                <a:latin typeface="Georgia" pitchFamily="18" charset="0"/>
              </a:rPr>
              <a:t> the jury of the right to nullify laws</a:t>
            </a:r>
          </a:p>
          <a:p>
            <a:pPr lvl="1" eaLnBrk="1" hangingPunct="1">
              <a:spcBef>
                <a:spcPts val="0"/>
              </a:spcBef>
            </a:pPr>
            <a:r>
              <a:rPr lang="en-US" sz="2400" dirty="0" smtClean="0">
                <a:latin typeface="Georgia" pitchFamily="18" charset="0"/>
              </a:rPr>
              <a:t>Courts often prevent a defense attorney from telling the jury about jury nullification</a:t>
            </a:r>
          </a:p>
          <a:p>
            <a:pPr lvl="1" eaLnBrk="1" hangingPunct="1">
              <a:spcBef>
                <a:spcPts val="0"/>
              </a:spcBef>
            </a:pPr>
            <a:r>
              <a:rPr lang="en-US" sz="2400" dirty="0" smtClean="0">
                <a:latin typeface="Georgia" pitchFamily="18" charset="0"/>
              </a:rPr>
              <a:t>But! 2012 New Hampshire law specifically allowed 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47</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dirty="0" smtClean="0">
                <a:latin typeface="Georgia" pitchFamily="18" charset="0"/>
              </a:rPr>
              <a:t>Appeal - 1</a:t>
            </a:r>
          </a:p>
        </p:txBody>
      </p:sp>
      <p:sp>
        <p:nvSpPr>
          <p:cNvPr id="65539"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Can only appeal final judgment that has been entered by judge</a:t>
            </a:r>
          </a:p>
          <a:p>
            <a:pPr eaLnBrk="1" hangingPunct="1">
              <a:spcBef>
                <a:spcPts val="0"/>
              </a:spcBef>
            </a:pPr>
            <a:r>
              <a:rPr lang="en-US" sz="2800" dirty="0" smtClean="0">
                <a:latin typeface="Georgia" pitchFamily="18" charset="0"/>
              </a:rPr>
              <a:t>Can only appeal mistakes in law</a:t>
            </a:r>
          </a:p>
          <a:p>
            <a:pPr eaLnBrk="1" hangingPunct="1">
              <a:spcBef>
                <a:spcPts val="0"/>
              </a:spcBef>
            </a:pPr>
            <a:r>
              <a:rPr lang="en-US" sz="2800" dirty="0" smtClean="0">
                <a:latin typeface="Georgia" pitchFamily="18" charset="0"/>
              </a:rPr>
              <a:t>Must timely file appeal after entry – or lose right</a:t>
            </a:r>
          </a:p>
          <a:p>
            <a:pPr eaLnBrk="1" hangingPunct="1">
              <a:spcBef>
                <a:spcPts val="0"/>
              </a:spcBef>
            </a:pPr>
            <a:r>
              <a:rPr lang="en-US" sz="2800" dirty="0" smtClean="0">
                <a:latin typeface="Georgia" pitchFamily="18" charset="0"/>
              </a:rPr>
              <a:t>Parties may cross-appeal</a:t>
            </a:r>
          </a:p>
          <a:p>
            <a:pPr eaLnBrk="1" hangingPunct="1">
              <a:spcBef>
                <a:spcPts val="0"/>
              </a:spcBef>
            </a:pPr>
            <a:r>
              <a:rPr lang="en-US" sz="2800" dirty="0" smtClean="0">
                <a:latin typeface="Georgia" pitchFamily="18" charset="0"/>
              </a:rPr>
              <a:t>From Federal District (trial) courts, appeals generally go to numbered Circuit Courts</a:t>
            </a:r>
          </a:p>
          <a:p>
            <a:pPr lvl="1" eaLnBrk="1" hangingPunct="1">
              <a:spcBef>
                <a:spcPts val="0"/>
              </a:spcBef>
            </a:pPr>
            <a:r>
              <a:rPr lang="en-US" dirty="0" smtClean="0">
                <a:latin typeface="Georgia" pitchFamily="18" charset="0"/>
              </a:rPr>
              <a:t>But! All patent appeals go to Federal Circuit Court of Appeals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48</a:t>
            </a:fld>
            <a:endParaRPr lang="en-US"/>
          </a:p>
        </p:txBody>
      </p:sp>
      <p:sp>
        <p:nvSpPr>
          <p:cNvPr id="4" name="Footer Placeholder 3"/>
          <p:cNvSpPr>
            <a:spLocks noGrp="1"/>
          </p:cNvSpPr>
          <p:nvPr>
            <p:ph type="ftr" sz="quarter" idx="11"/>
          </p:nvPr>
        </p:nvSpPr>
        <p:spPr>
          <a:xfrm>
            <a:off x="4594952" y="6356350"/>
            <a:ext cx="2895600" cy="365125"/>
          </a:xfrm>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Appeal - 2</a:t>
            </a:r>
          </a:p>
        </p:txBody>
      </p:sp>
      <p:sp>
        <p:nvSpPr>
          <p:cNvPr id="66563" name="Content Placeholder 2"/>
          <p:cNvSpPr>
            <a:spLocks noGrp="1"/>
          </p:cNvSpPr>
          <p:nvPr>
            <p:ph idx="4294967295"/>
          </p:nvPr>
        </p:nvSpPr>
        <p:spPr>
          <a:xfrm>
            <a:off x="457200" y="990600"/>
            <a:ext cx="8229600" cy="4618038"/>
          </a:xfrm>
        </p:spPr>
        <p:txBody>
          <a:bodyPr/>
          <a:lstStyle/>
          <a:p>
            <a:pPr eaLnBrk="1" hangingPunct="1">
              <a:spcBef>
                <a:spcPts val="0"/>
              </a:spcBef>
            </a:pPr>
            <a:r>
              <a:rPr lang="en-US" dirty="0" smtClean="0">
                <a:latin typeface="Georgia" pitchFamily="18" charset="0"/>
              </a:rPr>
              <a:t>Appeals process</a:t>
            </a:r>
          </a:p>
          <a:p>
            <a:pPr lvl="1" eaLnBrk="1" hangingPunct="1">
              <a:spcBef>
                <a:spcPts val="0"/>
              </a:spcBef>
            </a:pPr>
            <a:r>
              <a:rPr lang="en-US" dirty="0" smtClean="0">
                <a:latin typeface="Georgia" pitchFamily="18" charset="0"/>
              </a:rPr>
              <a:t>Parties file appeal briefs – written arguments alleging mistakes in law</a:t>
            </a:r>
          </a:p>
          <a:p>
            <a:pPr lvl="1" eaLnBrk="1" hangingPunct="1">
              <a:spcBef>
                <a:spcPts val="0"/>
              </a:spcBef>
            </a:pPr>
            <a:r>
              <a:rPr lang="en-US" dirty="0" smtClean="0">
                <a:latin typeface="Georgia" pitchFamily="18" charset="0"/>
              </a:rPr>
              <a:t>Appeals court reviews the briefs and the record from the trial court</a:t>
            </a:r>
          </a:p>
          <a:p>
            <a:pPr lvl="1" eaLnBrk="1" hangingPunct="1">
              <a:spcBef>
                <a:spcPts val="0"/>
              </a:spcBef>
            </a:pPr>
            <a:r>
              <a:rPr lang="en-US" dirty="0" smtClean="0">
                <a:latin typeface="Georgia" pitchFamily="18" charset="0"/>
              </a:rPr>
              <a:t>Typically, substantial deference given to findings of fact (either jury or judge)</a:t>
            </a:r>
          </a:p>
          <a:p>
            <a:pPr lvl="1" eaLnBrk="1" hangingPunct="1">
              <a:spcBef>
                <a:spcPts val="0"/>
              </a:spcBef>
            </a:pPr>
            <a:r>
              <a:rPr lang="en-US" dirty="0" smtClean="0">
                <a:latin typeface="Georgia" pitchFamily="18" charset="0"/>
              </a:rPr>
              <a:t>Typically, no deference to application of law</a:t>
            </a:r>
          </a:p>
          <a:p>
            <a:pPr lvl="1" eaLnBrk="1" hangingPunct="1">
              <a:spcBef>
                <a:spcPts val="0"/>
              </a:spcBef>
            </a:pPr>
            <a:r>
              <a:rPr lang="en-US" dirty="0" smtClean="0">
                <a:latin typeface="Georgia" pitchFamily="18" charset="0"/>
              </a:rPr>
              <a:t>Oral Arguments – typically only 30 </a:t>
            </a:r>
            <a:r>
              <a:rPr lang="en-US" dirty="0" err="1" smtClean="0">
                <a:latin typeface="Georgia" pitchFamily="18" charset="0"/>
              </a:rPr>
              <a:t>mins</a:t>
            </a:r>
            <a:r>
              <a:rPr lang="en-US" dirty="0" smtClean="0">
                <a:latin typeface="Georgia" pitchFamily="18" charset="0"/>
              </a:rPr>
              <a:t> each</a:t>
            </a:r>
          </a:p>
          <a:p>
            <a:pPr lvl="1" eaLnBrk="1" hangingPunct="1">
              <a:spcBef>
                <a:spcPts val="0"/>
              </a:spcBef>
            </a:pPr>
            <a:r>
              <a:rPr lang="en-US" dirty="0" smtClean="0">
                <a:latin typeface="Georgia" pitchFamily="18" charset="0"/>
              </a:rPr>
              <a:t>Appeals decision is rendered - Typically some months later in writing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p:txBody>
          <a:bodyPr/>
          <a:lstStyle/>
          <a:p>
            <a:pPr eaLnBrk="1" hangingPunct="1"/>
            <a:r>
              <a:rPr lang="en-US" smtClean="0">
                <a:latin typeface="Georgia" pitchFamily="18" charset="0"/>
              </a:rPr>
              <a:t>Summary - 3</a:t>
            </a:r>
          </a:p>
        </p:txBody>
      </p:sp>
      <p:sp>
        <p:nvSpPr>
          <p:cNvPr id="28676" name="Content Placeholder 2"/>
          <p:cNvSpPr>
            <a:spLocks noGrp="1"/>
          </p:cNvSpPr>
          <p:nvPr>
            <p:ph idx="4294967295"/>
          </p:nvPr>
        </p:nvSpPr>
        <p:spPr>
          <a:xfrm>
            <a:off x="457200" y="1219200"/>
            <a:ext cx="8229600" cy="4800600"/>
          </a:xfrm>
        </p:spPr>
        <p:txBody>
          <a:bodyPr/>
          <a:lstStyle/>
          <a:p>
            <a:pPr eaLnBrk="1" hangingPunct="1">
              <a:lnSpc>
                <a:spcPct val="90000"/>
              </a:lnSpc>
            </a:pPr>
            <a:r>
              <a:rPr lang="en-US" sz="2800" dirty="0" smtClean="0">
                <a:latin typeface="Georgia" pitchFamily="18" charset="0"/>
              </a:rPr>
              <a:t>SC is the highest court in the land and the only court specifically authorized in the Constitution</a:t>
            </a:r>
          </a:p>
          <a:p>
            <a:pPr eaLnBrk="1" hangingPunct="1">
              <a:lnSpc>
                <a:spcPct val="90000"/>
              </a:lnSpc>
            </a:pPr>
            <a:r>
              <a:rPr lang="en-US" dirty="0" smtClean="0">
                <a:latin typeface="Georgia" pitchFamily="18" charset="0"/>
              </a:rPr>
              <a:t>Appeal to SC is </a:t>
            </a:r>
            <a:r>
              <a:rPr lang="en-US" u="sng" dirty="0" smtClean="0">
                <a:latin typeface="Georgia" pitchFamily="18" charset="0"/>
              </a:rPr>
              <a:t>not</a:t>
            </a:r>
            <a:r>
              <a:rPr lang="en-US" dirty="0" smtClean="0">
                <a:latin typeface="Georgia" pitchFamily="18" charset="0"/>
              </a:rPr>
              <a:t> a matter of right</a:t>
            </a:r>
          </a:p>
          <a:p>
            <a:pPr eaLnBrk="1" hangingPunct="1">
              <a:lnSpc>
                <a:spcPct val="90000"/>
              </a:lnSpc>
            </a:pPr>
            <a:r>
              <a:rPr lang="en-US" dirty="0" smtClean="0">
                <a:latin typeface="Georgia" pitchFamily="18" charset="0"/>
              </a:rPr>
              <a:t>Must petition for </a:t>
            </a:r>
            <a:r>
              <a:rPr lang="en-US" i="1" dirty="0" smtClean="0">
                <a:latin typeface="Georgia" pitchFamily="18" charset="0"/>
              </a:rPr>
              <a:t>certiorari</a:t>
            </a:r>
          </a:p>
          <a:p>
            <a:pPr lvl="1" eaLnBrk="1" hangingPunct="1">
              <a:lnSpc>
                <a:spcPct val="90000"/>
              </a:lnSpc>
            </a:pPr>
            <a:r>
              <a:rPr lang="en-US" dirty="0" smtClean="0">
                <a:latin typeface="Georgia" pitchFamily="18" charset="0"/>
              </a:rPr>
              <a:t>Supreme Court decides whether it will grant cert and hear the case – only 80-150/year</a:t>
            </a:r>
          </a:p>
          <a:p>
            <a:pPr lvl="1" eaLnBrk="1" hangingPunct="1">
              <a:lnSpc>
                <a:spcPct val="90000"/>
              </a:lnSpc>
            </a:pPr>
            <a:r>
              <a:rPr lang="en-US" dirty="0" smtClean="0">
                <a:latin typeface="Georgia" pitchFamily="18" charset="0"/>
              </a:rPr>
              <a:t>Cert is granted only ~1% of the time </a:t>
            </a:r>
          </a:p>
          <a:p>
            <a:pPr lvl="1" eaLnBrk="1" hangingPunct="1">
              <a:lnSpc>
                <a:spcPct val="90000"/>
              </a:lnSpc>
            </a:pPr>
            <a:r>
              <a:rPr lang="en-US" dirty="0" smtClean="0">
                <a:latin typeface="Georgia" pitchFamily="18" charset="0"/>
              </a:rPr>
              <a:t>Almost all cases end at Appeals Court</a:t>
            </a:r>
          </a:p>
          <a:p>
            <a:pPr lvl="1" eaLnBrk="1" hangingPunct="1">
              <a:lnSpc>
                <a:spcPct val="90000"/>
              </a:lnSpc>
            </a:pPr>
            <a:r>
              <a:rPr lang="en-US" dirty="0" smtClean="0">
                <a:latin typeface="Georgia" pitchFamily="18" charset="0"/>
              </a:rPr>
              <a:t>Most cases are heard to resolve inconsistency between Circuit/Appeals Courts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smtClean="0">
                <a:latin typeface="Georgia" pitchFamily="18" charset="0"/>
              </a:rPr>
              <a:t>Appeal - 3</a:t>
            </a:r>
          </a:p>
        </p:txBody>
      </p:sp>
      <p:sp>
        <p:nvSpPr>
          <p:cNvPr id="67587" name="Content Placeholder 2"/>
          <p:cNvSpPr>
            <a:spLocks noGrp="1"/>
          </p:cNvSpPr>
          <p:nvPr>
            <p:ph idx="4294967295"/>
          </p:nvPr>
        </p:nvSpPr>
        <p:spPr>
          <a:xfrm>
            <a:off x="457200" y="1219200"/>
            <a:ext cx="8229600" cy="4389438"/>
          </a:xfrm>
        </p:spPr>
        <p:txBody>
          <a:bodyPr/>
          <a:lstStyle/>
          <a:p>
            <a:pPr eaLnBrk="1" hangingPunct="1">
              <a:spcBef>
                <a:spcPts val="0"/>
              </a:spcBef>
            </a:pPr>
            <a:r>
              <a:rPr lang="en-US" dirty="0" smtClean="0">
                <a:latin typeface="Georgia" pitchFamily="18" charset="0"/>
              </a:rPr>
              <a:t>The appeals decision can take several forms</a:t>
            </a:r>
          </a:p>
          <a:p>
            <a:pPr lvl="1" eaLnBrk="1" hangingPunct="1">
              <a:spcBef>
                <a:spcPts val="0"/>
              </a:spcBef>
            </a:pPr>
            <a:r>
              <a:rPr lang="en-US" dirty="0" smtClean="0">
                <a:latin typeface="Georgia" pitchFamily="18" charset="0"/>
              </a:rPr>
              <a:t>Judgment is Vacated – lower court judgment is thrown out.  Often returned to lower court for further action</a:t>
            </a:r>
          </a:p>
          <a:p>
            <a:pPr lvl="1" eaLnBrk="1" hangingPunct="1">
              <a:spcBef>
                <a:spcPts val="0"/>
              </a:spcBef>
            </a:pPr>
            <a:r>
              <a:rPr lang="en-US" dirty="0" smtClean="0">
                <a:latin typeface="Georgia" pitchFamily="18" charset="0"/>
              </a:rPr>
              <a:t>Remanded – returned to lower court to make further findings of fact or modify judgment</a:t>
            </a:r>
          </a:p>
          <a:p>
            <a:pPr lvl="1" eaLnBrk="1" hangingPunct="1">
              <a:spcBef>
                <a:spcPts val="0"/>
              </a:spcBef>
            </a:pPr>
            <a:r>
              <a:rPr lang="en-US" dirty="0" smtClean="0">
                <a:latin typeface="Georgia" pitchFamily="18" charset="0"/>
              </a:rPr>
              <a:t>Modified – more common in criminal cases</a:t>
            </a:r>
          </a:p>
          <a:p>
            <a:pPr lvl="1" eaLnBrk="1" hangingPunct="1">
              <a:spcBef>
                <a:spcPts val="0"/>
              </a:spcBef>
            </a:pPr>
            <a:r>
              <a:rPr lang="en-US" dirty="0">
                <a:latin typeface="Georgia" pitchFamily="18" charset="0"/>
              </a:rPr>
              <a:t>Affirmed – the </a:t>
            </a:r>
            <a:r>
              <a:rPr lang="en-US" dirty="0" smtClean="0">
                <a:latin typeface="Georgia" pitchFamily="18" charset="0"/>
              </a:rPr>
              <a:t>lower court judgment stands</a:t>
            </a:r>
          </a:p>
          <a:p>
            <a:pPr eaLnBrk="1" hangingPunct="1">
              <a:spcBef>
                <a:spcPts val="0"/>
              </a:spcBef>
            </a:pPr>
            <a:r>
              <a:rPr lang="en-US" dirty="0" smtClean="0">
                <a:latin typeface="Georgia" pitchFamily="18" charset="0"/>
              </a:rPr>
              <a:t>Petition for </a:t>
            </a:r>
            <a:r>
              <a:rPr lang="en-US" i="1" dirty="0" smtClean="0">
                <a:latin typeface="Georgia" pitchFamily="18" charset="0"/>
              </a:rPr>
              <a:t>Cert</a:t>
            </a:r>
            <a:r>
              <a:rPr lang="en-US" dirty="0" smtClean="0">
                <a:latin typeface="Georgia" pitchFamily="18" charset="0"/>
              </a:rPr>
              <a:t> to Supreme Court?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50</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dirty="0" smtClean="0">
                <a:latin typeface="Georgia" pitchFamily="18" charset="0"/>
              </a:rPr>
              <a:t>Appeal - 4</a:t>
            </a:r>
          </a:p>
        </p:txBody>
      </p:sp>
      <p:sp>
        <p:nvSpPr>
          <p:cNvPr id="67587"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about 15% of state civil court trials are appealed – Department of Justice</a:t>
            </a:r>
          </a:p>
          <a:p>
            <a:pPr lvl="1" eaLnBrk="1" hangingPunct="1">
              <a:spcBef>
                <a:spcPts val="0"/>
              </a:spcBef>
            </a:pPr>
            <a:r>
              <a:rPr lang="en-US" dirty="0" smtClean="0">
                <a:latin typeface="Georgia" pitchFamily="18" charset="0"/>
              </a:rPr>
              <a:t>There may not be a mistake in law to appeal!</a:t>
            </a:r>
          </a:p>
          <a:p>
            <a:pPr eaLnBrk="1" hangingPunct="1">
              <a:spcBef>
                <a:spcPts val="0"/>
              </a:spcBef>
            </a:pPr>
            <a:r>
              <a:rPr lang="en-US" sz="2800" dirty="0" smtClean="0">
                <a:latin typeface="Georgia" pitchFamily="18" charset="0"/>
              </a:rPr>
              <a:t>Of those appealed, 43% were dismissed or withdrawn prior to disposition</a:t>
            </a:r>
          </a:p>
          <a:p>
            <a:pPr eaLnBrk="1" hangingPunct="1">
              <a:spcBef>
                <a:spcPts val="0"/>
              </a:spcBef>
            </a:pPr>
            <a:r>
              <a:rPr lang="en-US" sz="2800" dirty="0" smtClean="0">
                <a:latin typeface="Georgia" pitchFamily="18" charset="0"/>
              </a:rPr>
              <a:t>Only about 2% of cases appealed made it to the state supreme court </a:t>
            </a:r>
          </a:p>
          <a:p>
            <a:pPr eaLnBrk="1" hangingPunct="1">
              <a:spcBef>
                <a:spcPts val="0"/>
              </a:spcBef>
            </a:pPr>
            <a:r>
              <a:rPr lang="en-US" sz="2800" dirty="0" smtClean="0">
                <a:latin typeface="Georgia" pitchFamily="18" charset="0"/>
              </a:rPr>
              <a:t>Federal court – usually bigger money, more complicated = higher appeal rate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51</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398350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eaLnBrk="1" hangingPunct="1"/>
            <a:r>
              <a:rPr lang="en-US" smtClean="0">
                <a:latin typeface="Georgia" pitchFamily="18" charset="0"/>
              </a:rPr>
              <a:t>Trial Advice</a:t>
            </a:r>
          </a:p>
        </p:txBody>
      </p:sp>
      <p:sp>
        <p:nvSpPr>
          <p:cNvPr id="68611"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In discovery, don’t hide anything – it </a:t>
            </a:r>
            <a:r>
              <a:rPr lang="en-US" sz="2800" u="sng" dirty="0" smtClean="0">
                <a:latin typeface="Georgia" pitchFamily="18" charset="0"/>
              </a:rPr>
              <a:t>will</a:t>
            </a:r>
            <a:r>
              <a:rPr lang="en-US" sz="2800" dirty="0" smtClean="0">
                <a:latin typeface="Georgia" pitchFamily="18" charset="0"/>
              </a:rPr>
              <a:t> be found.  Disclose it to your lawyer immediately so that it’s impact can be softened.</a:t>
            </a:r>
          </a:p>
          <a:p>
            <a:pPr eaLnBrk="1" hangingPunct="1">
              <a:lnSpc>
                <a:spcPct val="90000"/>
              </a:lnSpc>
            </a:pPr>
            <a:r>
              <a:rPr lang="en-US" sz="2800" dirty="0" smtClean="0">
                <a:latin typeface="Georgia" pitchFamily="18" charset="0"/>
              </a:rPr>
              <a:t>Your lawyer may question you about bad facts on direct exam to soften the evidence</a:t>
            </a:r>
          </a:p>
          <a:p>
            <a:pPr eaLnBrk="1" hangingPunct="1">
              <a:lnSpc>
                <a:spcPct val="90000"/>
              </a:lnSpc>
            </a:pPr>
            <a:r>
              <a:rPr lang="en-US" sz="2800" dirty="0" smtClean="0">
                <a:latin typeface="Georgia" pitchFamily="18" charset="0"/>
              </a:rPr>
              <a:t>Trials are expensive – often as much as everything that went before</a:t>
            </a:r>
          </a:p>
          <a:p>
            <a:pPr eaLnBrk="1" hangingPunct="1">
              <a:lnSpc>
                <a:spcPct val="90000"/>
              </a:lnSpc>
            </a:pPr>
            <a:r>
              <a:rPr lang="en-US" sz="2800" dirty="0" smtClean="0">
                <a:latin typeface="Georgia" pitchFamily="18" charset="0"/>
              </a:rPr>
              <a:t>Always be open to settlement </a:t>
            </a:r>
          </a:p>
          <a:p>
            <a:pPr eaLnBrk="1" hangingPunct="1">
              <a:lnSpc>
                <a:spcPct val="90000"/>
              </a:lnSpc>
            </a:pPr>
            <a:r>
              <a:rPr lang="en-US" sz="2800" dirty="0" smtClean="0">
                <a:latin typeface="Georgia" pitchFamily="18" charset="0"/>
              </a:rPr>
              <a:t>If you ever testify, prep with  lawyer beforehand and don’t be afraid to say you don’t know</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114300" y="990600"/>
            <a:ext cx="8915400" cy="4191000"/>
          </a:xfrm>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r>
              <a:rPr lang="en-US" sz="4400" smtClean="0">
                <a:latin typeface="Georgia" pitchFamily="18" charset="0"/>
              </a:rPr>
              <a:t>See you next class!</a:t>
            </a:r>
          </a:p>
          <a:p>
            <a:pPr algn="ctr" eaLnBrk="1" hangingPunct="1"/>
            <a:endParaRPr lang="en-US" sz="4400" smtClean="0">
              <a:latin typeface="Georgia" pitchFamily="18" charset="0"/>
            </a:endParaRPr>
          </a:p>
          <a:p>
            <a:pPr algn="ctr" eaLnBrk="1" hangingPunct="1"/>
            <a:r>
              <a:rPr lang="en-US" sz="4400" smtClean="0">
                <a:latin typeface="Georgia" pitchFamily="18" charset="0"/>
              </a:rPr>
              <a:t>Remember – Exam 1 Next Class!</a:t>
            </a:r>
          </a:p>
          <a:p>
            <a:pPr eaLnBrk="1" hangingPunct="1"/>
            <a:endParaRPr lang="en-US" sz="440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53</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latin typeface="Georgia" pitchFamily="18" charset="0"/>
              </a:rPr>
              <a:t>Summary - 4</a:t>
            </a:r>
          </a:p>
        </p:txBody>
      </p:sp>
      <p:sp>
        <p:nvSpPr>
          <p:cNvPr id="297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State Courts are typically modeled on the Federal system</a:t>
            </a:r>
          </a:p>
          <a:p>
            <a:pPr eaLnBrk="1" hangingPunct="1">
              <a:lnSpc>
                <a:spcPct val="80000"/>
              </a:lnSpc>
            </a:pPr>
            <a:r>
              <a:rPr lang="en-US" sz="2800" dirty="0" smtClean="0">
                <a:latin typeface="Georgia" pitchFamily="18" charset="0"/>
              </a:rPr>
              <a:t>Think of states as their own “country”</a:t>
            </a:r>
          </a:p>
          <a:p>
            <a:pPr eaLnBrk="1" hangingPunct="1">
              <a:lnSpc>
                <a:spcPct val="80000"/>
              </a:lnSpc>
            </a:pPr>
            <a:r>
              <a:rPr lang="en-US" sz="2800" dirty="0" smtClean="0">
                <a:latin typeface="Georgia" pitchFamily="18" charset="0"/>
              </a:rPr>
              <a:t>Some have only 2 levels – Trial &amp; Supreme </a:t>
            </a:r>
          </a:p>
          <a:p>
            <a:pPr eaLnBrk="1" hangingPunct="1">
              <a:lnSpc>
                <a:spcPct val="80000"/>
              </a:lnSpc>
            </a:pPr>
            <a:r>
              <a:rPr lang="en-US" sz="2800" dirty="0" smtClean="0">
                <a:latin typeface="Georgia" pitchFamily="18" charset="0"/>
              </a:rPr>
              <a:t>Each state sets up its court system and procedures - Names can vary</a:t>
            </a:r>
          </a:p>
          <a:p>
            <a:pPr eaLnBrk="1" hangingPunct="1">
              <a:lnSpc>
                <a:spcPct val="80000"/>
              </a:lnSpc>
            </a:pPr>
            <a:r>
              <a:rPr lang="en-US" sz="2800" dirty="0" smtClean="0">
                <a:latin typeface="Georgia" pitchFamily="18" charset="0"/>
              </a:rPr>
              <a:t>Rare to go from state to fed court</a:t>
            </a:r>
          </a:p>
          <a:p>
            <a:pPr eaLnBrk="1" hangingPunct="1">
              <a:lnSpc>
                <a:spcPct val="80000"/>
              </a:lnSpc>
            </a:pPr>
            <a:r>
              <a:rPr lang="en-US" sz="2800" dirty="0" smtClean="0">
                <a:latin typeface="Georgia" pitchFamily="18" charset="0"/>
              </a:rPr>
              <a:t>Parallel courts, not appeal path to federal</a:t>
            </a:r>
          </a:p>
          <a:p>
            <a:pPr lvl="1" eaLnBrk="1" hangingPunct="1">
              <a:lnSpc>
                <a:spcPct val="80000"/>
              </a:lnSpc>
            </a:pPr>
            <a:r>
              <a:rPr lang="en-US" dirty="0" smtClean="0">
                <a:latin typeface="Georgia" pitchFamily="18" charset="0"/>
              </a:rPr>
              <a:t>But! Request </a:t>
            </a:r>
            <a:r>
              <a:rPr lang="en-US" i="1" dirty="0" smtClean="0">
                <a:latin typeface="Georgia" pitchFamily="18" charset="0"/>
              </a:rPr>
              <a:t>cert</a:t>
            </a:r>
            <a:r>
              <a:rPr lang="en-US" dirty="0" smtClean="0">
                <a:latin typeface="Georgia" pitchFamily="18" charset="0"/>
              </a:rPr>
              <a:t> from State Supreme Court</a:t>
            </a:r>
          </a:p>
          <a:p>
            <a:pPr lvl="1" eaLnBrk="1" hangingPunct="1">
              <a:lnSpc>
                <a:spcPct val="80000"/>
              </a:lnSpc>
            </a:pPr>
            <a:r>
              <a:rPr lang="en-US" dirty="0" smtClean="0">
                <a:latin typeface="Georgia" pitchFamily="18" charset="0"/>
              </a:rPr>
              <a:t>But!</a:t>
            </a:r>
            <a:r>
              <a:rPr lang="en-US" i="1" dirty="0" smtClean="0">
                <a:latin typeface="Georgia" pitchFamily="18" charset="0"/>
              </a:rPr>
              <a:t> </a:t>
            </a:r>
            <a:r>
              <a:rPr lang="en-US" i="1" dirty="0" err="1" smtClean="0">
                <a:latin typeface="Georgia" pitchFamily="18" charset="0"/>
              </a:rPr>
              <a:t>Habeus</a:t>
            </a:r>
            <a:r>
              <a:rPr lang="en-US" i="1" dirty="0" smtClean="0">
                <a:latin typeface="Georgia" pitchFamily="18" charset="0"/>
              </a:rPr>
              <a:t> Corpus </a:t>
            </a: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30723" name="Content Placeholder 2"/>
          <p:cNvSpPr>
            <a:spLocks noGrp="1"/>
          </p:cNvSpPr>
          <p:nvPr>
            <p:ph idx="4294967295"/>
          </p:nvPr>
        </p:nvSpPr>
        <p:spPr>
          <a:xfrm>
            <a:off x="457200" y="1295400"/>
            <a:ext cx="8229600" cy="4313238"/>
          </a:xfrm>
        </p:spPr>
        <p:txBody>
          <a:bodyPr/>
          <a:lstStyle/>
          <a:p>
            <a:pPr eaLnBrk="1" hangingPunct="1"/>
            <a:r>
              <a:rPr lang="en-US" sz="2800" dirty="0" smtClean="0">
                <a:latin typeface="Georgia" pitchFamily="18" charset="0"/>
              </a:rPr>
              <a:t>Complaint – asking court for something from someone</a:t>
            </a:r>
          </a:p>
          <a:p>
            <a:r>
              <a:rPr lang="en-US" sz="2800" dirty="0" smtClean="0">
                <a:latin typeface="Georgia" pitchFamily="18" charset="0"/>
              </a:rPr>
              <a:t>Answer – person responds</a:t>
            </a:r>
          </a:p>
          <a:p>
            <a:r>
              <a:rPr lang="en-US" sz="2800" dirty="0" smtClean="0">
                <a:latin typeface="Georgia" pitchFamily="18" charset="0"/>
              </a:rPr>
              <a:t>Discovery – investigate the claim</a:t>
            </a:r>
          </a:p>
          <a:p>
            <a:r>
              <a:rPr lang="en-US" sz="2800" dirty="0" smtClean="0">
                <a:latin typeface="Georgia" pitchFamily="18" charset="0"/>
              </a:rPr>
              <a:t>Trial – the facts are determined and the law is applied to the facts</a:t>
            </a:r>
          </a:p>
          <a:p>
            <a:r>
              <a:rPr lang="en-US" sz="2800" dirty="0" smtClean="0">
                <a:latin typeface="Georgia" pitchFamily="18" charset="0"/>
              </a:rPr>
              <a:t>Appeal</a:t>
            </a:r>
            <a:r>
              <a:rPr lang="en-US" sz="2800" i="1" dirty="0" smtClean="0">
                <a:latin typeface="Georgia" pitchFamily="18" charset="0"/>
              </a:rPr>
              <a:t> – </a:t>
            </a:r>
            <a:r>
              <a:rPr lang="en-US" sz="2800" dirty="0" smtClean="0">
                <a:latin typeface="Georgia" pitchFamily="18" charset="0"/>
              </a:rPr>
              <a:t>but only mistakes in law</a:t>
            </a:r>
          </a:p>
          <a:p>
            <a:r>
              <a:rPr lang="en-US" sz="2800" dirty="0" smtClean="0">
                <a:latin typeface="Georgia" pitchFamily="18" charset="0"/>
              </a:rPr>
              <a:t>Plaintiff is the one complaining, defendant defends themselves against the complaint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Rules</a:t>
            </a:r>
          </a:p>
          <a:p>
            <a:pPr lvl="1" eaLnBrk="1" hangingPunct="1">
              <a:lnSpc>
                <a:spcPct val="80000"/>
              </a:lnSpc>
            </a:pPr>
            <a:r>
              <a:rPr lang="en-US" dirty="0" smtClean="0">
                <a:latin typeface="Georgia" pitchFamily="18" charset="0"/>
              </a:rPr>
              <a:t>Federal Rules of Civil Procedure (FRCP)</a:t>
            </a:r>
          </a:p>
          <a:p>
            <a:pPr lvl="1" eaLnBrk="1" hangingPunct="1">
              <a:lnSpc>
                <a:spcPct val="80000"/>
              </a:lnSpc>
            </a:pPr>
            <a:r>
              <a:rPr lang="en-US" dirty="0" smtClean="0">
                <a:latin typeface="Georgia" pitchFamily="18" charset="0"/>
              </a:rPr>
              <a:t>Local Court Rules</a:t>
            </a:r>
          </a:p>
          <a:p>
            <a:pPr lvl="1" eaLnBrk="1" hangingPunct="1">
              <a:lnSpc>
                <a:spcPct val="80000"/>
              </a:lnSpc>
            </a:pPr>
            <a:r>
              <a:rPr lang="en-US" dirty="0" smtClean="0">
                <a:latin typeface="Georgia" pitchFamily="18" charset="0"/>
              </a:rPr>
              <a:t>Judge-made, case-specific rules</a:t>
            </a:r>
          </a:p>
          <a:p>
            <a:pPr eaLnBrk="1" hangingPunct="1">
              <a:lnSpc>
                <a:spcPct val="80000"/>
              </a:lnSpc>
            </a:pPr>
            <a:r>
              <a:rPr lang="en-US" dirty="0" smtClean="0">
                <a:latin typeface="Georgia" pitchFamily="18" charset="0"/>
              </a:rPr>
              <a:t> Rule 11 - sanctions</a:t>
            </a:r>
          </a:p>
          <a:p>
            <a:pPr lvl="1" eaLnBrk="1" hangingPunct="1">
              <a:lnSpc>
                <a:spcPct val="80000"/>
              </a:lnSpc>
            </a:pPr>
            <a:r>
              <a:rPr lang="en-US" dirty="0" smtClean="0">
                <a:latin typeface="Georgia" pitchFamily="18" charset="0"/>
              </a:rPr>
              <a:t>No launching suit for improper purposes</a:t>
            </a:r>
          </a:p>
          <a:p>
            <a:pPr lvl="1" eaLnBrk="1" hangingPunct="1">
              <a:lnSpc>
                <a:spcPct val="80000"/>
              </a:lnSpc>
            </a:pPr>
            <a:r>
              <a:rPr lang="en-US" dirty="0" smtClean="0">
                <a:latin typeface="Georgia" pitchFamily="18" charset="0"/>
              </a:rPr>
              <a:t>Must conduct pre-filing investigation</a:t>
            </a:r>
          </a:p>
          <a:p>
            <a:pPr lvl="1" eaLnBrk="1" hangingPunct="1">
              <a:lnSpc>
                <a:spcPct val="80000"/>
              </a:lnSpc>
            </a:pPr>
            <a:r>
              <a:rPr lang="en-US" dirty="0" smtClean="0">
                <a:latin typeface="Georgia" pitchFamily="18" charset="0"/>
              </a:rPr>
              <a:t>Can’t lie about law or facts</a:t>
            </a:r>
          </a:p>
          <a:p>
            <a:pPr lvl="1" eaLnBrk="1" hangingPunct="1">
              <a:lnSpc>
                <a:spcPct val="80000"/>
              </a:lnSpc>
            </a:pPr>
            <a:r>
              <a:rPr lang="en-US" dirty="0" smtClean="0">
                <a:latin typeface="Georgia" pitchFamily="18" charset="0"/>
              </a:rPr>
              <a:t>Can be imprisonment, fine, or ruling, but most likely fine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8</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p:txBody>
          <a:bodyPr/>
          <a:lstStyle/>
          <a:p>
            <a:pPr eaLnBrk="1" hangingPunct="1"/>
            <a:r>
              <a:rPr lang="en-US" smtClean="0">
                <a:latin typeface="Georgia" pitchFamily="18" charset="0"/>
              </a:rPr>
              <a:t>Summary - 7</a:t>
            </a:r>
          </a:p>
        </p:txBody>
      </p:sp>
      <p:sp>
        <p:nvSpPr>
          <p:cNvPr id="3277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Jurisdiction – can the court hear the case?</a:t>
            </a:r>
          </a:p>
          <a:p>
            <a:pPr lvl="1" eaLnBrk="1" hangingPunct="1">
              <a:lnSpc>
                <a:spcPct val="80000"/>
              </a:lnSpc>
            </a:pPr>
            <a:r>
              <a:rPr lang="en-US" dirty="0" smtClean="0">
                <a:latin typeface="Georgia" pitchFamily="18" charset="0"/>
              </a:rPr>
              <a:t>Typically between state and federal courts</a:t>
            </a:r>
          </a:p>
          <a:p>
            <a:pPr lvl="1" eaLnBrk="1" hangingPunct="1">
              <a:lnSpc>
                <a:spcPct val="80000"/>
              </a:lnSpc>
            </a:pPr>
            <a:r>
              <a:rPr lang="en-US" dirty="0" smtClean="0">
                <a:latin typeface="Georgia" pitchFamily="18" charset="0"/>
              </a:rPr>
              <a:t>Federal Question (~70</a:t>
            </a:r>
            <a:r>
              <a:rPr lang="en-US" dirty="0">
                <a:latin typeface="Georgia" pitchFamily="18" charset="0"/>
              </a:rPr>
              <a:t>% of Federal Cases)</a:t>
            </a:r>
            <a:endParaRPr lang="en-US" dirty="0" smtClean="0">
              <a:latin typeface="Georgia" pitchFamily="18" charset="0"/>
            </a:endParaRPr>
          </a:p>
          <a:p>
            <a:pPr lvl="1" eaLnBrk="1" hangingPunct="1">
              <a:lnSpc>
                <a:spcPct val="80000"/>
              </a:lnSpc>
            </a:pPr>
            <a:r>
              <a:rPr lang="en-US" dirty="0" smtClean="0">
                <a:latin typeface="Georgia" pitchFamily="18" charset="0"/>
              </a:rPr>
              <a:t>Diversity (~30% of Federal Cases)</a:t>
            </a:r>
          </a:p>
          <a:p>
            <a:pPr lvl="1" eaLnBrk="1" hangingPunct="1">
              <a:lnSpc>
                <a:spcPct val="80000"/>
              </a:lnSpc>
            </a:pPr>
            <a:r>
              <a:rPr lang="en-US" dirty="0" smtClean="0">
                <a:latin typeface="Georgia" pitchFamily="18" charset="0"/>
              </a:rPr>
              <a:t>Supplemental</a:t>
            </a:r>
          </a:p>
          <a:p>
            <a:pPr lvl="1" eaLnBrk="1" hangingPunct="1">
              <a:lnSpc>
                <a:spcPct val="80000"/>
              </a:lnSpc>
            </a:pPr>
            <a:r>
              <a:rPr lang="en-US" dirty="0" smtClean="0">
                <a:latin typeface="Georgia" pitchFamily="18" charset="0"/>
              </a:rPr>
              <a:t>Need Minimum Contacts for state jurisdiction</a:t>
            </a:r>
          </a:p>
          <a:p>
            <a:pPr lvl="2" eaLnBrk="1" hangingPunct="1">
              <a:lnSpc>
                <a:spcPct val="80000"/>
              </a:lnSpc>
            </a:pPr>
            <a:r>
              <a:rPr lang="en-US" dirty="0" smtClean="0">
                <a:latin typeface="Georgia" pitchFamily="18" charset="0"/>
              </a:rPr>
              <a:t>Awareness that party could be “haled into court” or has somehow “availed themselves of the state”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6554</TotalTime>
  <Words>4107</Words>
  <Application>Microsoft Office PowerPoint</Application>
  <PresentationFormat>On-screen Show (4:3)</PresentationFormat>
  <Paragraphs>558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Engineering Law</vt:lpstr>
      <vt:lpstr>Items</vt:lpstr>
      <vt:lpstr>Summary - 1</vt:lpstr>
      <vt:lpstr>Summary - 2</vt:lpstr>
      <vt:lpstr>Summary - 3</vt:lpstr>
      <vt:lpstr>Summary - 4</vt:lpstr>
      <vt:lpstr>Summary - 5</vt:lpstr>
      <vt:lpstr>Summary - 6</vt:lpstr>
      <vt:lpstr>Summary - 7</vt:lpstr>
      <vt:lpstr>Venue</vt:lpstr>
      <vt:lpstr>Be Sure You Want To File</vt:lpstr>
      <vt:lpstr>Settlement - 1</vt:lpstr>
      <vt:lpstr>Settlement - 2</vt:lpstr>
      <vt:lpstr>Filing a Lawsuit</vt:lpstr>
      <vt:lpstr>Answer - 1</vt:lpstr>
      <vt:lpstr>Answer - 2</vt:lpstr>
      <vt:lpstr>Answer - 3</vt:lpstr>
      <vt:lpstr>Answer - 4</vt:lpstr>
      <vt:lpstr>Answer - 5</vt:lpstr>
      <vt:lpstr>Affirmative Defenses</vt:lpstr>
      <vt:lpstr>Counterclaims</vt:lpstr>
      <vt:lpstr>Counter Cs vs. Affirm Ds</vt:lpstr>
      <vt:lpstr>Complaint Examples</vt:lpstr>
      <vt:lpstr>Answer Examples</vt:lpstr>
      <vt:lpstr>Discovery - 1</vt:lpstr>
      <vt:lpstr>Discovery - 2</vt:lpstr>
      <vt:lpstr>Discovery - 3</vt:lpstr>
      <vt:lpstr>Discovery - 4</vt:lpstr>
      <vt:lpstr>More on Settlement - 1</vt:lpstr>
      <vt:lpstr>More on Settlement - 2</vt:lpstr>
      <vt:lpstr>Proceeding Towards Trial</vt:lpstr>
      <vt:lpstr>Summary Judgment - 1</vt:lpstr>
      <vt:lpstr>Summary Judgment - 2</vt:lpstr>
      <vt:lpstr>Proceeding To Trial</vt:lpstr>
      <vt:lpstr>Proceeding To Trial</vt:lpstr>
      <vt:lpstr>Bench vs. Jury Trial</vt:lpstr>
      <vt:lpstr>Illinois Jury Trials</vt:lpstr>
      <vt:lpstr>Jury Trial - 1</vt:lpstr>
      <vt:lpstr>Jury Trial - 2</vt:lpstr>
      <vt:lpstr>Evidence</vt:lpstr>
      <vt:lpstr>Examination of Witnesses</vt:lpstr>
      <vt:lpstr>Burden of Proof</vt:lpstr>
      <vt:lpstr>JMOL</vt:lpstr>
      <vt:lpstr>Jury Charge and Deliberations</vt:lpstr>
      <vt:lpstr>Verdict - 1</vt:lpstr>
      <vt:lpstr>Verdict - 2</vt:lpstr>
      <vt:lpstr>Verdict  - 3</vt:lpstr>
      <vt:lpstr>Appeal - 1</vt:lpstr>
      <vt:lpstr>Appeal - 2</vt:lpstr>
      <vt:lpstr>Appeal - 3</vt:lpstr>
      <vt:lpstr>Appeal - 4</vt:lpstr>
      <vt:lpstr>Trial Advice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87</cp:revision>
  <cp:lastPrinted>2013-02-06T04:19:07Z</cp:lastPrinted>
  <dcterms:created xsi:type="dcterms:W3CDTF">2009-09-14T01:06:34Z</dcterms:created>
  <dcterms:modified xsi:type="dcterms:W3CDTF">2019-02-04T06:43:22Z</dcterms:modified>
</cp:coreProperties>
</file>