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56" r:id="rId2"/>
    <p:sldId id="549" r:id="rId3"/>
    <p:sldId id="561" r:id="rId4"/>
    <p:sldId id="550" r:id="rId5"/>
    <p:sldId id="551" r:id="rId6"/>
    <p:sldId id="552" r:id="rId7"/>
    <p:sldId id="553" r:id="rId8"/>
    <p:sldId id="517" r:id="rId9"/>
    <p:sldId id="528" r:id="rId10"/>
    <p:sldId id="529" r:id="rId11"/>
    <p:sldId id="530" r:id="rId12"/>
    <p:sldId id="531" r:id="rId13"/>
    <p:sldId id="545" r:id="rId14"/>
    <p:sldId id="532" r:id="rId15"/>
    <p:sldId id="533" r:id="rId16"/>
    <p:sldId id="546" r:id="rId17"/>
    <p:sldId id="534" r:id="rId18"/>
    <p:sldId id="547" r:id="rId19"/>
    <p:sldId id="535" r:id="rId20"/>
    <p:sldId id="536" r:id="rId21"/>
    <p:sldId id="537" r:id="rId22"/>
    <p:sldId id="538" r:id="rId23"/>
    <p:sldId id="548" r:id="rId24"/>
    <p:sldId id="539" r:id="rId25"/>
    <p:sldId id="540" r:id="rId26"/>
    <p:sldId id="554" r:id="rId27"/>
    <p:sldId id="555" r:id="rId28"/>
    <p:sldId id="556" r:id="rId29"/>
    <p:sldId id="557" r:id="rId30"/>
    <p:sldId id="558" r:id="rId31"/>
    <p:sldId id="559" r:id="rId32"/>
    <p:sldId id="560" r:id="rId33"/>
    <p:sldId id="261" r:id="rId34"/>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4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38915" name="Rectangle 3"/>
          <p:cNvSpPr>
            <a:spLocks noGrp="1" noChangeArrowheads="1"/>
          </p:cNvSpPr>
          <p:nvPr>
            <p:ph type="dt" sz="quarter"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F1C07346-DAFF-493B-9CEB-E5783270655B}" type="datetimeFigureOut">
              <a:rPr lang="en-US"/>
              <a:pPr>
                <a:defRPr/>
              </a:pPr>
              <a:t>1/14/2020</a:t>
            </a:fld>
            <a:endParaRPr lang="en-US"/>
          </a:p>
        </p:txBody>
      </p:sp>
      <p:sp>
        <p:nvSpPr>
          <p:cNvPr id="38916" name="Rectangle 4"/>
          <p:cNvSpPr>
            <a:spLocks noGrp="1" noChangeArrowheads="1"/>
          </p:cNvSpPr>
          <p:nvPr>
            <p:ph type="ftr" sz="quarter" idx="2"/>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38917" name="Rectangle 5"/>
          <p:cNvSpPr>
            <a:spLocks noGrp="1" noChangeArrowheads="1"/>
          </p:cNvSpPr>
          <p:nvPr>
            <p:ph type="sldNum" sz="quarter" idx="3"/>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02A3F948-DCD7-4793-A8F6-3B82B475EE1D}" type="slidenum">
              <a:rPr lang="en-US"/>
              <a:pPr>
                <a:defRPr/>
              </a:pPr>
              <a:t>‹#›</a:t>
            </a:fld>
            <a:endParaRPr lang="en-US"/>
          </a:p>
        </p:txBody>
      </p:sp>
    </p:spTree>
    <p:extLst>
      <p:ext uri="{BB962C8B-B14F-4D97-AF65-F5344CB8AC3E}">
        <p14:creationId xmlns:p14="http://schemas.microsoft.com/office/powerpoint/2010/main" val="970917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51203" name="Rectangle 3"/>
          <p:cNvSpPr>
            <a:spLocks noGrp="1" noChangeArrowheads="1"/>
          </p:cNvSpPr>
          <p:nvPr>
            <p:ph type="dt"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BCAB5D3D-BD09-4D70-BE1F-E9FFDC2586E3}" type="datetimeFigureOut">
              <a:rPr lang="en-US"/>
              <a:pPr>
                <a:defRPr/>
              </a:pPr>
              <a:t>1/14/2020</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4" y="4561228"/>
            <a:ext cx="5850835" cy="4320213"/>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51207" name="Rectangle 7"/>
          <p:cNvSpPr>
            <a:spLocks noGrp="1" noChangeArrowheads="1"/>
          </p:cNvSpPr>
          <p:nvPr>
            <p:ph type="sldNum" sz="quarter" idx="5"/>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E3455B8C-1306-4B12-BB9E-58DC97A71F94}" type="slidenum">
              <a:rPr lang="en-US"/>
              <a:pPr>
                <a:defRPr/>
              </a:pPr>
              <a:t>‹#›</a:t>
            </a:fld>
            <a:endParaRPr lang="en-US"/>
          </a:p>
        </p:txBody>
      </p:sp>
    </p:spTree>
    <p:extLst>
      <p:ext uri="{BB962C8B-B14F-4D97-AF65-F5344CB8AC3E}">
        <p14:creationId xmlns:p14="http://schemas.microsoft.com/office/powerpoint/2010/main" val="1564153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1A963DE-72F3-4E3F-B100-C19DCA3C6301}" type="datetime1">
              <a:rPr lang="en-US" smtClean="0"/>
              <a:t>1/14/2020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2C10CDC4-8DA5-4BFD-B2FD-9B45A3EE74A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513FC7-64E1-4300-8582-096A142AE910}" type="datetime1">
              <a:rPr lang="en-US" smtClean="0"/>
              <a:t>1/14/2020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F5E5C9AA-2603-41C5-83E5-D0FD79A640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48A6A9-5C15-4EFF-B226-BA70CFC6716B}" type="datetime1">
              <a:rPr lang="en-US" smtClean="0"/>
              <a:t>1/14/2020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9C874622-B28D-4EBC-BEDC-7D0A3689BA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31C93851-154D-4EFC-A337-1221EA6C8A28}" type="datetime1">
              <a:rPr lang="en-US" smtClean="0"/>
              <a:t>1/14/2020</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256CCE8B-B5E6-445C-8F5D-60F056FC1F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5C91DE-4184-4C45-AC6D-1083B956C2B2}" type="datetime1">
              <a:rPr lang="en-US" smtClean="0"/>
              <a:t>1/14/2020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DC2F023E-D76B-44EA-9B79-A11C10CDA1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2CF1E0-BA18-418D-A3B6-871CFF763BEE}" type="datetime1">
              <a:rPr lang="en-US" smtClean="0"/>
              <a:t>1/14/2020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626A4A37-9717-4432-9F2F-6E50CBBC36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EC6D8F-BD38-41A9-AEEF-36BAD170A257}" type="datetime1">
              <a:rPr lang="en-US" smtClean="0"/>
              <a:t>1/14/2020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9" name="Slide Number Placeholder 5"/>
          <p:cNvSpPr>
            <a:spLocks noGrp="1"/>
          </p:cNvSpPr>
          <p:nvPr>
            <p:ph type="sldNum" sz="quarter" idx="12"/>
          </p:nvPr>
        </p:nvSpPr>
        <p:spPr/>
        <p:txBody>
          <a:bodyPr/>
          <a:lstStyle>
            <a:lvl1pPr>
              <a:defRPr/>
            </a:lvl1pPr>
          </a:lstStyle>
          <a:p>
            <a:pPr>
              <a:defRPr/>
            </a:pPr>
            <a:fld id="{9D9A7AD5-BB95-45E5-AD8D-70705AE09E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F58078-442A-413A-BA29-DFA41A386151}" type="datetime1">
              <a:rPr lang="en-US" smtClean="0"/>
              <a:t>1/14/2020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5" name="Slide Number Placeholder 5"/>
          <p:cNvSpPr>
            <a:spLocks noGrp="1"/>
          </p:cNvSpPr>
          <p:nvPr>
            <p:ph type="sldNum" sz="quarter" idx="12"/>
          </p:nvPr>
        </p:nvSpPr>
        <p:spPr/>
        <p:txBody>
          <a:bodyPr/>
          <a:lstStyle>
            <a:lvl1pPr>
              <a:defRPr/>
            </a:lvl1pPr>
          </a:lstStyle>
          <a:p>
            <a:pPr>
              <a:defRPr/>
            </a:pPr>
            <a:fld id="{3DF816D1-BFEE-4149-8C65-5DB1EF5D5B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DF5B6F-B5FA-45E1-BDED-9F4BB4C13937}" type="datetime1">
              <a:rPr lang="en-US" smtClean="0"/>
              <a:t>1/14/2020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4" name="Slide Number Placeholder 5"/>
          <p:cNvSpPr>
            <a:spLocks noGrp="1"/>
          </p:cNvSpPr>
          <p:nvPr>
            <p:ph type="sldNum" sz="quarter" idx="12"/>
          </p:nvPr>
        </p:nvSpPr>
        <p:spPr/>
        <p:txBody>
          <a:bodyPr/>
          <a:lstStyle>
            <a:lvl1pPr>
              <a:defRPr/>
            </a:lvl1pPr>
          </a:lstStyle>
          <a:p>
            <a:pPr>
              <a:defRPr/>
            </a:pPr>
            <a:fld id="{FA350AC4-09B8-448E-A6AD-50F8CE6527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D6F919-9490-41E7-823E-02F330F9F5E9}" type="datetime1">
              <a:rPr lang="en-US" smtClean="0"/>
              <a:t>1/14/2020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D2F85DE7-3933-46F9-8624-BED60979C9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8440FB-9D70-49B4-9A38-FBFAB69214AA}" type="datetime1">
              <a:rPr lang="en-US" smtClean="0"/>
              <a:t>1/14/2020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BCE5B5B7-CFA0-487B-AD3A-B168FFB1AF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DDCB3E7-B959-434A-B8AF-A3D37C13E43C}" type="datetime1">
              <a:rPr lang="en-US" smtClean="0"/>
              <a:t>1/14/2020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68908E-6C75-4F12-887E-4D65A81F7B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r>
              <a:rPr lang="en-US" sz="3200" dirty="0" smtClean="0">
                <a:latin typeface="Georgia" pitchFamily="18" charset="0"/>
              </a:rPr>
              <a:t>Professor Barich</a:t>
            </a:r>
          </a:p>
          <a:p>
            <a:pPr eaLnBrk="1" hangingPunct="1"/>
            <a:r>
              <a:rPr lang="en-US" sz="3200" dirty="0" smtClean="0">
                <a:latin typeface="Georgia" pitchFamily="18" charset="0"/>
              </a:rPr>
              <a:t>Class 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smtClean="0">
                <a:latin typeface="Georgia" pitchFamily="18" charset="0"/>
              </a:rPr>
              <a:t>Public Policy Scrutiny - 1</a:t>
            </a:r>
          </a:p>
        </p:txBody>
      </p:sp>
      <p:sp>
        <p:nvSpPr>
          <p:cNvPr id="25603" name="Content Placeholder 2"/>
          <p:cNvSpPr>
            <a:spLocks noGrp="1"/>
          </p:cNvSpPr>
          <p:nvPr>
            <p:ph idx="4294967295"/>
          </p:nvPr>
        </p:nvSpPr>
        <p:spPr>
          <a:xfrm>
            <a:off x="404813" y="1077913"/>
            <a:ext cx="8229600" cy="4191000"/>
          </a:xfrm>
        </p:spPr>
        <p:txBody>
          <a:bodyPr/>
          <a:lstStyle/>
          <a:p>
            <a:pPr eaLnBrk="1" hangingPunct="1">
              <a:lnSpc>
                <a:spcPct val="70000"/>
              </a:lnSpc>
            </a:pPr>
            <a:r>
              <a:rPr lang="en-US" dirty="0" smtClean="0">
                <a:latin typeface="Georgia" pitchFamily="18" charset="0"/>
              </a:rPr>
              <a:t>Employment agreement with non-compete </a:t>
            </a:r>
          </a:p>
          <a:p>
            <a:pPr lvl="1" eaLnBrk="1" hangingPunct="1">
              <a:lnSpc>
                <a:spcPct val="90000"/>
              </a:lnSpc>
            </a:pPr>
            <a:r>
              <a:rPr lang="en-US" sz="2400" dirty="0" smtClean="0">
                <a:latin typeface="Georgia" pitchFamily="18" charset="0"/>
              </a:rPr>
              <a:t>“You agree not to accept employment with a competing business in Illinois for two years from your date of termination.”</a:t>
            </a:r>
          </a:p>
          <a:p>
            <a:pPr lvl="1" eaLnBrk="1" hangingPunct="1">
              <a:lnSpc>
                <a:spcPct val="90000"/>
              </a:lnSpc>
            </a:pPr>
            <a:r>
              <a:rPr lang="en-US" sz="2400" dirty="0" smtClean="0">
                <a:latin typeface="Georgia" pitchFamily="18" charset="0"/>
              </a:rPr>
              <a:t>States vary with how accepting they are, California is probably least accepting</a:t>
            </a:r>
          </a:p>
          <a:p>
            <a:pPr lvl="1" eaLnBrk="1" hangingPunct="1">
              <a:lnSpc>
                <a:spcPct val="90000"/>
              </a:lnSpc>
            </a:pPr>
            <a:r>
              <a:rPr lang="en-US" sz="2400" dirty="0" smtClean="0">
                <a:latin typeface="Georgia" pitchFamily="18" charset="0"/>
              </a:rPr>
              <a:t>Courts don’t want to take away your right to earn a living, but will enforce non-compete when it protects a legitimate business interest – e.g. trade secrets</a:t>
            </a:r>
          </a:p>
          <a:p>
            <a:pPr lvl="1" eaLnBrk="1" hangingPunct="1">
              <a:lnSpc>
                <a:spcPct val="90000"/>
              </a:lnSpc>
            </a:pPr>
            <a:r>
              <a:rPr lang="en-US" sz="2400" dirty="0" smtClean="0">
                <a:latin typeface="Georgia" pitchFamily="18" charset="0"/>
              </a:rPr>
              <a:t>More likely to be enforceable if:</a:t>
            </a:r>
          </a:p>
          <a:p>
            <a:pPr lvl="2" eaLnBrk="1" hangingPunct="1">
              <a:lnSpc>
                <a:spcPct val="70000"/>
              </a:lnSpc>
            </a:pPr>
            <a:r>
              <a:rPr lang="en-US" dirty="0" smtClean="0">
                <a:latin typeface="Georgia" pitchFamily="18" charset="0"/>
              </a:rPr>
              <a:t>Limited in geographic scope</a:t>
            </a:r>
          </a:p>
          <a:p>
            <a:pPr lvl="2" eaLnBrk="1" hangingPunct="1">
              <a:lnSpc>
                <a:spcPct val="70000"/>
              </a:lnSpc>
            </a:pPr>
            <a:r>
              <a:rPr lang="en-US" dirty="0" smtClean="0">
                <a:latin typeface="Georgia" pitchFamily="18" charset="0"/>
              </a:rPr>
              <a:t>Limited in time</a:t>
            </a:r>
          </a:p>
          <a:p>
            <a:pPr lvl="2" eaLnBrk="1" hangingPunct="1">
              <a:lnSpc>
                <a:spcPct val="70000"/>
              </a:lnSpc>
            </a:pPr>
            <a:r>
              <a:rPr lang="en-US" dirty="0" smtClean="0">
                <a:latin typeface="Georgia" pitchFamily="18" charset="0"/>
              </a:rPr>
              <a:t>You are higher up the chain - you are a “big boy”</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274638"/>
            <a:ext cx="8229600" cy="920750"/>
          </a:xfrm>
        </p:spPr>
        <p:txBody>
          <a:bodyPr/>
          <a:lstStyle/>
          <a:p>
            <a:pPr eaLnBrk="1" hangingPunct="1"/>
            <a:r>
              <a:rPr lang="en-US" smtClean="0">
                <a:latin typeface="Georgia" pitchFamily="18" charset="0"/>
              </a:rPr>
              <a:t>Public Policy Scrutiny - 2 </a:t>
            </a:r>
          </a:p>
        </p:txBody>
      </p:sp>
      <p:sp>
        <p:nvSpPr>
          <p:cNvPr id="26627"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Getting paid for something that was used in crime or fraud</a:t>
            </a:r>
          </a:p>
          <a:p>
            <a:pPr lvl="1" eaLnBrk="1" hangingPunct="1">
              <a:lnSpc>
                <a:spcPct val="90000"/>
              </a:lnSpc>
            </a:pPr>
            <a:r>
              <a:rPr lang="en-US" dirty="0" smtClean="0">
                <a:latin typeface="Georgia" pitchFamily="18" charset="0"/>
              </a:rPr>
              <a:t>Contract to paint a fake Mona Lisa</a:t>
            </a:r>
          </a:p>
          <a:p>
            <a:pPr lvl="1" eaLnBrk="1" hangingPunct="1">
              <a:lnSpc>
                <a:spcPct val="90000"/>
              </a:lnSpc>
            </a:pPr>
            <a:r>
              <a:rPr lang="en-US" dirty="0" smtClean="0">
                <a:latin typeface="Georgia" pitchFamily="18" charset="0"/>
              </a:rPr>
              <a:t>Were there other innocent uses?</a:t>
            </a:r>
          </a:p>
          <a:p>
            <a:pPr eaLnBrk="1" hangingPunct="1">
              <a:lnSpc>
                <a:spcPct val="90000"/>
              </a:lnSpc>
            </a:pPr>
            <a:r>
              <a:rPr lang="en-US" sz="2800" dirty="0" smtClean="0">
                <a:latin typeface="Georgia" pitchFamily="18" charset="0"/>
              </a:rPr>
              <a:t>Agreement violates agency rules</a:t>
            </a:r>
          </a:p>
          <a:p>
            <a:pPr lvl="1" eaLnBrk="1" hangingPunct="1">
              <a:lnSpc>
                <a:spcPct val="90000"/>
              </a:lnSpc>
            </a:pPr>
            <a:r>
              <a:rPr lang="en-US" dirty="0" smtClean="0">
                <a:latin typeface="Georgia" pitchFamily="18" charset="0"/>
              </a:rPr>
              <a:t>Contract to violate attorney/client privilege </a:t>
            </a:r>
          </a:p>
          <a:p>
            <a:pPr eaLnBrk="1" hangingPunct="1">
              <a:lnSpc>
                <a:spcPct val="90000"/>
              </a:lnSpc>
            </a:pPr>
            <a:r>
              <a:rPr lang="en-US" sz="2800" dirty="0" smtClean="0">
                <a:latin typeface="Georgia" pitchFamily="18" charset="0"/>
              </a:rPr>
              <a:t>Book mentions price fixing/anti-trust, but those would be contracts for illegal acts and already not enforceable</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274638"/>
            <a:ext cx="8229600" cy="973137"/>
          </a:xfrm>
        </p:spPr>
        <p:txBody>
          <a:bodyPr/>
          <a:lstStyle/>
          <a:p>
            <a:pPr eaLnBrk="1" hangingPunct="1"/>
            <a:r>
              <a:rPr lang="en-US" smtClean="0">
                <a:latin typeface="Georgia" pitchFamily="18" charset="0"/>
              </a:rPr>
              <a:t>Statute of Frauds -1 </a:t>
            </a:r>
          </a:p>
        </p:txBody>
      </p:sp>
      <p:sp>
        <p:nvSpPr>
          <p:cNvPr id="27651" name="Content Placeholder 2"/>
          <p:cNvSpPr>
            <a:spLocks noGrp="1"/>
          </p:cNvSpPr>
          <p:nvPr>
            <p:ph idx="4294967295"/>
          </p:nvPr>
        </p:nvSpPr>
        <p:spPr>
          <a:xfrm>
            <a:off x="469900" y="1130299"/>
            <a:ext cx="8229600" cy="4895927"/>
          </a:xfrm>
        </p:spPr>
        <p:txBody>
          <a:bodyPr/>
          <a:lstStyle/>
          <a:p>
            <a:pPr eaLnBrk="1" hangingPunct="1">
              <a:lnSpc>
                <a:spcPct val="90000"/>
              </a:lnSpc>
            </a:pPr>
            <a:r>
              <a:rPr lang="en-US" sz="2800" dirty="0" smtClean="0">
                <a:latin typeface="Georgia" pitchFamily="18" charset="0"/>
              </a:rPr>
              <a:t>Summary - If it’s a “big deal” get a record of it (such as paper or e-mail), or the court is not going to enforce it if there is a dispute</a:t>
            </a:r>
          </a:p>
          <a:p>
            <a:pPr eaLnBrk="1" hangingPunct="1">
              <a:lnSpc>
                <a:spcPct val="90000"/>
              </a:lnSpc>
            </a:pPr>
            <a:r>
              <a:rPr lang="en-US" sz="2800" dirty="0" smtClean="0">
                <a:latin typeface="Georgia" pitchFamily="18" charset="0"/>
              </a:rPr>
              <a:t>When is it a big deal?</a:t>
            </a:r>
          </a:p>
          <a:p>
            <a:pPr lvl="1" eaLnBrk="1" hangingPunct="1">
              <a:lnSpc>
                <a:spcPct val="90000"/>
              </a:lnSpc>
            </a:pPr>
            <a:r>
              <a:rPr lang="en-US" sz="2400" dirty="0" smtClean="0">
                <a:latin typeface="Georgia" pitchFamily="18" charset="0"/>
              </a:rPr>
              <a:t>Anything involving land/real estate – unique!</a:t>
            </a:r>
          </a:p>
          <a:p>
            <a:pPr lvl="1" eaLnBrk="1" hangingPunct="1">
              <a:lnSpc>
                <a:spcPct val="90000"/>
              </a:lnSpc>
            </a:pPr>
            <a:r>
              <a:rPr lang="en-US" sz="2400" dirty="0" smtClean="0">
                <a:latin typeface="Georgia" pitchFamily="18" charset="0"/>
              </a:rPr>
              <a:t>Can’t be performed in a year</a:t>
            </a:r>
          </a:p>
          <a:p>
            <a:pPr lvl="1" eaLnBrk="1" hangingPunct="1">
              <a:lnSpc>
                <a:spcPct val="90000"/>
              </a:lnSpc>
            </a:pPr>
            <a:r>
              <a:rPr lang="en-US" sz="2400" dirty="0" smtClean="0">
                <a:latin typeface="Georgia" pitchFamily="18" charset="0"/>
              </a:rPr>
              <a:t>Sale in excess of $500</a:t>
            </a:r>
          </a:p>
          <a:p>
            <a:pPr lvl="1" eaLnBrk="1" hangingPunct="1">
              <a:lnSpc>
                <a:spcPct val="90000"/>
              </a:lnSpc>
            </a:pPr>
            <a:r>
              <a:rPr lang="en-US" sz="2400" dirty="0" smtClean="0">
                <a:latin typeface="Georgia" pitchFamily="18" charset="0"/>
              </a:rPr>
              <a:t>Involves marriage</a:t>
            </a:r>
          </a:p>
          <a:p>
            <a:pPr lvl="1" eaLnBrk="1" hangingPunct="1">
              <a:lnSpc>
                <a:spcPct val="90000"/>
              </a:lnSpc>
            </a:pPr>
            <a:r>
              <a:rPr lang="en-US" sz="2400" dirty="0" smtClean="0">
                <a:latin typeface="Georgia" pitchFamily="18" charset="0"/>
              </a:rPr>
              <a:t>Agreeing to take on someone else’s debt</a:t>
            </a:r>
          </a:p>
          <a:p>
            <a:pPr eaLnBrk="1" hangingPunct="1">
              <a:lnSpc>
                <a:spcPct val="90000"/>
              </a:lnSpc>
            </a:pPr>
            <a:r>
              <a:rPr lang="en-US" sz="2800" dirty="0" smtClean="0">
                <a:latin typeface="Georgia" pitchFamily="18" charset="0"/>
              </a:rPr>
              <a:t>Always a good idea to get agreement “fixed” in a tangible, permanent medium – e-mail counts!</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74638"/>
            <a:ext cx="8229600" cy="973137"/>
          </a:xfrm>
        </p:spPr>
        <p:txBody>
          <a:bodyPr/>
          <a:lstStyle/>
          <a:p>
            <a:pPr eaLnBrk="1" hangingPunct="1"/>
            <a:r>
              <a:rPr lang="en-US" smtClean="0">
                <a:latin typeface="Georgia" pitchFamily="18" charset="0"/>
              </a:rPr>
              <a:t>Statute of Frauds - 2 </a:t>
            </a:r>
          </a:p>
        </p:txBody>
      </p:sp>
      <p:sp>
        <p:nvSpPr>
          <p:cNvPr id="28675" name="Content Placeholder 2"/>
          <p:cNvSpPr>
            <a:spLocks noGrp="1"/>
          </p:cNvSpPr>
          <p:nvPr>
            <p:ph idx="4294967295"/>
          </p:nvPr>
        </p:nvSpPr>
        <p:spPr>
          <a:xfrm>
            <a:off x="457200" y="1151293"/>
            <a:ext cx="8229600" cy="4191000"/>
          </a:xfrm>
        </p:spPr>
        <p:txBody>
          <a:bodyPr/>
          <a:lstStyle/>
          <a:p>
            <a:pPr eaLnBrk="1" hangingPunct="1">
              <a:lnSpc>
                <a:spcPct val="80000"/>
              </a:lnSpc>
            </a:pPr>
            <a:r>
              <a:rPr lang="en-US" dirty="0" smtClean="0">
                <a:latin typeface="Georgia" pitchFamily="18" charset="0"/>
              </a:rPr>
              <a:t>Origin – lots of liars in 1677!  </a:t>
            </a:r>
          </a:p>
          <a:p>
            <a:pPr lvl="1" eaLnBrk="1" hangingPunct="1">
              <a:lnSpc>
                <a:spcPct val="80000"/>
              </a:lnSpc>
            </a:pPr>
            <a:r>
              <a:rPr lang="en-US" dirty="0" smtClean="0">
                <a:latin typeface="Georgia" pitchFamily="18" charset="0"/>
              </a:rPr>
              <a:t>Special concern when lie was about something big or difficult to disprove</a:t>
            </a:r>
          </a:p>
          <a:p>
            <a:pPr lvl="1" eaLnBrk="1" hangingPunct="1">
              <a:lnSpc>
                <a:spcPct val="80000"/>
              </a:lnSpc>
            </a:pPr>
            <a:r>
              <a:rPr lang="en-US" dirty="0" smtClean="0">
                <a:latin typeface="Georgia" pitchFamily="18" charset="0"/>
              </a:rPr>
              <a:t>Land/real estate – always a big deal, also concept of registry of deeds not yet invented</a:t>
            </a:r>
          </a:p>
          <a:p>
            <a:pPr lvl="1" eaLnBrk="1" hangingPunct="1">
              <a:lnSpc>
                <a:spcPct val="80000"/>
              </a:lnSpc>
            </a:pPr>
            <a:r>
              <a:rPr lang="en-US" dirty="0" smtClean="0">
                <a:latin typeface="Georgia" pitchFamily="18" charset="0"/>
              </a:rPr>
              <a:t>Can’t be performed in a year – people forget and then start arguing</a:t>
            </a:r>
          </a:p>
          <a:p>
            <a:pPr lvl="1" eaLnBrk="1" hangingPunct="1">
              <a:lnSpc>
                <a:spcPct val="80000"/>
              </a:lnSpc>
            </a:pPr>
            <a:r>
              <a:rPr lang="en-US" dirty="0" smtClean="0">
                <a:latin typeface="Georgia" pitchFamily="18" charset="0"/>
              </a:rPr>
              <a:t>Sale in excess of $500 – also a big deal</a:t>
            </a:r>
          </a:p>
          <a:p>
            <a:pPr lvl="1" eaLnBrk="1" hangingPunct="1">
              <a:lnSpc>
                <a:spcPct val="80000"/>
              </a:lnSpc>
            </a:pPr>
            <a:r>
              <a:rPr lang="en-US" dirty="0" smtClean="0">
                <a:latin typeface="Georgia" pitchFamily="18" charset="0"/>
              </a:rPr>
              <a:t>Involves marriage – pretty murky about what was actually “promised”</a:t>
            </a:r>
          </a:p>
          <a:p>
            <a:pPr lvl="1" eaLnBrk="1" hangingPunct="1">
              <a:lnSpc>
                <a:spcPct val="80000"/>
              </a:lnSpc>
            </a:pPr>
            <a:r>
              <a:rPr lang="en-US" dirty="0" smtClean="0">
                <a:latin typeface="Georgia" pitchFamily="18" charset="0"/>
              </a:rPr>
              <a:t>Agreeing to take on someone else’s debt- Sometimes not clear what was being promised</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7200" y="274638"/>
            <a:ext cx="8229600" cy="933450"/>
          </a:xfrm>
        </p:spPr>
        <p:txBody>
          <a:bodyPr/>
          <a:lstStyle/>
          <a:p>
            <a:pPr eaLnBrk="1" hangingPunct="1"/>
            <a:r>
              <a:rPr lang="en-US" smtClean="0">
                <a:latin typeface="Georgia" pitchFamily="18" charset="0"/>
              </a:rPr>
              <a:t>SoF Exceptions</a:t>
            </a:r>
          </a:p>
        </p:txBody>
      </p:sp>
      <p:sp>
        <p:nvSpPr>
          <p:cNvPr id="29699" name="Content Placeholder 2"/>
          <p:cNvSpPr>
            <a:spLocks noGrp="1"/>
          </p:cNvSpPr>
          <p:nvPr>
            <p:ph idx="4294967295"/>
          </p:nvPr>
        </p:nvSpPr>
        <p:spPr>
          <a:xfrm>
            <a:off x="444500" y="1182688"/>
            <a:ext cx="8229600" cy="4788454"/>
          </a:xfrm>
        </p:spPr>
        <p:txBody>
          <a:bodyPr/>
          <a:lstStyle/>
          <a:p>
            <a:pPr eaLnBrk="1" hangingPunct="1">
              <a:lnSpc>
                <a:spcPct val="90000"/>
              </a:lnSpc>
            </a:pPr>
            <a:r>
              <a:rPr lang="en-US" sz="2800" dirty="0" smtClean="0">
                <a:latin typeface="Georgia" pitchFamily="18" charset="0"/>
              </a:rPr>
              <a:t>Can still get enforcement if something that actually takes 2 years to get done if it could have been done in one year</a:t>
            </a:r>
          </a:p>
          <a:p>
            <a:pPr lvl="1" eaLnBrk="1" hangingPunct="1">
              <a:lnSpc>
                <a:spcPct val="90000"/>
              </a:lnSpc>
            </a:pPr>
            <a:r>
              <a:rPr lang="en-US" dirty="0" smtClean="0">
                <a:latin typeface="Georgia" pitchFamily="18" charset="0"/>
              </a:rPr>
              <a:t>Ex – Building a house</a:t>
            </a:r>
          </a:p>
          <a:p>
            <a:pPr eaLnBrk="1" hangingPunct="1">
              <a:lnSpc>
                <a:spcPct val="90000"/>
              </a:lnSpc>
            </a:pPr>
            <a:r>
              <a:rPr lang="en-US" sz="2800" dirty="0" smtClean="0">
                <a:latin typeface="Georgia" pitchFamily="18" charset="0"/>
              </a:rPr>
              <a:t>Can typically still recover in </a:t>
            </a:r>
            <a:r>
              <a:rPr lang="en-US" sz="2800" i="1" dirty="0" smtClean="0">
                <a:latin typeface="Georgia" pitchFamily="18" charset="0"/>
              </a:rPr>
              <a:t>quantum </a:t>
            </a:r>
            <a:r>
              <a:rPr lang="en-US" sz="2800" i="1" dirty="0" err="1" smtClean="0">
                <a:latin typeface="Georgia" pitchFamily="18" charset="0"/>
              </a:rPr>
              <a:t>meruit</a:t>
            </a:r>
            <a:r>
              <a:rPr lang="en-US" sz="2800" dirty="0" smtClean="0">
                <a:latin typeface="Georgia" pitchFamily="18" charset="0"/>
              </a:rPr>
              <a:t> for your performance</a:t>
            </a:r>
          </a:p>
          <a:p>
            <a:pPr eaLnBrk="1" hangingPunct="1">
              <a:lnSpc>
                <a:spcPct val="90000"/>
              </a:lnSpc>
            </a:pPr>
            <a:r>
              <a:rPr lang="en-US" sz="2800" dirty="0" smtClean="0">
                <a:latin typeface="Georgia" pitchFamily="18" charset="0"/>
              </a:rPr>
              <a:t>Merchant confirmation, if not disputed in 10 days</a:t>
            </a:r>
          </a:p>
          <a:p>
            <a:pPr eaLnBrk="1" hangingPunct="1">
              <a:lnSpc>
                <a:spcPct val="90000"/>
              </a:lnSpc>
            </a:pPr>
            <a:r>
              <a:rPr lang="en-US" sz="2800" dirty="0" smtClean="0">
                <a:latin typeface="Georgia" pitchFamily="18" charset="0"/>
              </a:rPr>
              <a:t>Admission by other side – there’s no possibility of fraud if both sides agree</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74638"/>
            <a:ext cx="8229600" cy="803535"/>
          </a:xfrm>
        </p:spPr>
        <p:txBody>
          <a:bodyPr/>
          <a:lstStyle/>
          <a:p>
            <a:pPr eaLnBrk="1" hangingPunct="1"/>
            <a:r>
              <a:rPr lang="en-US" dirty="0" smtClean="0">
                <a:latin typeface="Georgia" pitchFamily="18" charset="0"/>
              </a:rPr>
              <a:t>Performance - 1</a:t>
            </a:r>
          </a:p>
        </p:txBody>
      </p:sp>
      <p:sp>
        <p:nvSpPr>
          <p:cNvPr id="30723" name="Content Placeholder 2"/>
          <p:cNvSpPr>
            <a:spLocks noGrp="1"/>
          </p:cNvSpPr>
          <p:nvPr>
            <p:ph idx="4294967295"/>
          </p:nvPr>
        </p:nvSpPr>
        <p:spPr>
          <a:xfrm>
            <a:off x="470848" y="1008204"/>
            <a:ext cx="8229600" cy="5378947"/>
          </a:xfrm>
        </p:spPr>
        <p:txBody>
          <a:bodyPr/>
          <a:lstStyle/>
          <a:p>
            <a:pPr eaLnBrk="1" hangingPunct="1">
              <a:lnSpc>
                <a:spcPct val="90000"/>
              </a:lnSpc>
            </a:pPr>
            <a:r>
              <a:rPr lang="en-US" dirty="0" smtClean="0">
                <a:latin typeface="Georgia" pitchFamily="18" charset="0"/>
              </a:rPr>
              <a:t>Doing what you promised to do</a:t>
            </a:r>
          </a:p>
          <a:p>
            <a:pPr eaLnBrk="1" hangingPunct="1">
              <a:lnSpc>
                <a:spcPct val="90000"/>
              </a:lnSpc>
            </a:pPr>
            <a:r>
              <a:rPr lang="en-US" dirty="0" smtClean="0">
                <a:latin typeface="Georgia" pitchFamily="18" charset="0"/>
              </a:rPr>
              <a:t>Fail to perform and you have “Breached”</a:t>
            </a:r>
          </a:p>
          <a:p>
            <a:pPr lvl="1" eaLnBrk="1" hangingPunct="1">
              <a:lnSpc>
                <a:spcPct val="90000"/>
              </a:lnSpc>
            </a:pPr>
            <a:r>
              <a:rPr lang="en-US" sz="2400" dirty="0" smtClean="0">
                <a:latin typeface="Georgia" pitchFamily="18" charset="0"/>
              </a:rPr>
              <a:t>Performance is based on “reasonable” standard unless explicitly stated otherwise in contract (may still be able to recover in </a:t>
            </a:r>
            <a:r>
              <a:rPr lang="en-US" sz="2400" i="1" dirty="0" smtClean="0">
                <a:latin typeface="Georgia" pitchFamily="18" charset="0"/>
              </a:rPr>
              <a:t>quantum </a:t>
            </a:r>
            <a:r>
              <a:rPr lang="en-US" sz="2400" i="1" dirty="0" err="1" smtClean="0">
                <a:latin typeface="Georgia" pitchFamily="18" charset="0"/>
              </a:rPr>
              <a:t>meruit</a:t>
            </a:r>
            <a:r>
              <a:rPr lang="en-US" sz="2400" dirty="0" smtClean="0">
                <a:latin typeface="Georgia" pitchFamily="18" charset="0"/>
              </a:rPr>
              <a:t>)</a:t>
            </a:r>
          </a:p>
          <a:p>
            <a:pPr lvl="1" eaLnBrk="1" hangingPunct="1">
              <a:lnSpc>
                <a:spcPct val="90000"/>
              </a:lnSpc>
            </a:pPr>
            <a:r>
              <a:rPr lang="en-US" sz="2400" dirty="0" smtClean="0">
                <a:latin typeface="Georgia" pitchFamily="18" charset="0"/>
              </a:rPr>
              <a:t>Ex – “paint my picture to my satisfaction”</a:t>
            </a:r>
          </a:p>
          <a:p>
            <a:pPr lvl="1" eaLnBrk="1" hangingPunct="1">
              <a:lnSpc>
                <a:spcPct val="90000"/>
              </a:lnSpc>
            </a:pPr>
            <a:r>
              <a:rPr lang="en-US" sz="2400" dirty="0" smtClean="0">
                <a:latin typeface="Georgia" pitchFamily="18" charset="0"/>
              </a:rPr>
              <a:t>Substantial performance – deviate from the original contract, but only by small amount</a:t>
            </a:r>
          </a:p>
          <a:p>
            <a:pPr lvl="1" eaLnBrk="1" hangingPunct="1">
              <a:lnSpc>
                <a:spcPct val="90000"/>
              </a:lnSpc>
            </a:pPr>
            <a:r>
              <a:rPr lang="en-US" sz="2400" dirty="0" smtClean="0">
                <a:latin typeface="Georgia" pitchFamily="18" charset="0"/>
              </a:rPr>
              <a:t>Ex – 1,000 12-inch rulers (what if 12.1 inches long?)</a:t>
            </a:r>
          </a:p>
          <a:p>
            <a:pPr lvl="1" eaLnBrk="1" hangingPunct="1">
              <a:lnSpc>
                <a:spcPct val="90000"/>
              </a:lnSpc>
            </a:pPr>
            <a:r>
              <a:rPr lang="en-US" sz="2400" dirty="0" smtClean="0">
                <a:latin typeface="Georgia" pitchFamily="18" charset="0"/>
              </a:rPr>
              <a:t>Ex – What if contract specified they must be 12.000001?</a:t>
            </a:r>
          </a:p>
          <a:p>
            <a:pPr lvl="1" eaLnBrk="1" hangingPunct="1">
              <a:lnSpc>
                <a:spcPct val="90000"/>
              </a:lnSpc>
            </a:pPr>
            <a:r>
              <a:rPr lang="en-US" sz="2400" dirty="0" smtClean="0">
                <a:latin typeface="Georgia" pitchFamily="18" charset="0"/>
              </a:rPr>
              <a:t>Take away – spell out terms clearly, don’t just assume that the other side has the same understanding you do</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Performance - 2</a:t>
            </a:r>
          </a:p>
        </p:txBody>
      </p:sp>
      <p:sp>
        <p:nvSpPr>
          <p:cNvPr id="31747"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May require tasks to be done by a specific date</a:t>
            </a:r>
          </a:p>
          <a:p>
            <a:pPr lvl="1" eaLnBrk="1" hangingPunct="1">
              <a:lnSpc>
                <a:spcPct val="90000"/>
              </a:lnSpc>
            </a:pPr>
            <a:r>
              <a:rPr lang="en-US" dirty="0" smtClean="0">
                <a:latin typeface="Georgia" pitchFamily="18" charset="0"/>
              </a:rPr>
              <a:t>“Time is of the essence” </a:t>
            </a:r>
          </a:p>
          <a:p>
            <a:pPr lvl="1" eaLnBrk="1" hangingPunct="1">
              <a:lnSpc>
                <a:spcPct val="90000"/>
              </a:lnSpc>
            </a:pPr>
            <a:r>
              <a:rPr lang="en-US" dirty="0" smtClean="0">
                <a:latin typeface="Georgia" pitchFamily="18" charset="0"/>
              </a:rPr>
              <a:t>Penalty for lateness, including damages and possibly termination of contract</a:t>
            </a:r>
          </a:p>
          <a:p>
            <a:pPr lvl="1" eaLnBrk="1" hangingPunct="1">
              <a:lnSpc>
                <a:spcPct val="90000"/>
              </a:lnSpc>
            </a:pPr>
            <a:r>
              <a:rPr lang="en-US" dirty="0" smtClean="0">
                <a:latin typeface="Georgia" pitchFamily="18" charset="0"/>
              </a:rPr>
              <a:t>Liquidated damages (more later)</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latin typeface="Georgia" pitchFamily="18" charset="0"/>
              </a:rPr>
              <a:t>Performance Excused - 1</a:t>
            </a:r>
          </a:p>
        </p:txBody>
      </p:sp>
      <p:sp>
        <p:nvSpPr>
          <p:cNvPr id="32771"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mtClean="0">
                <a:latin typeface="Georgia" pitchFamily="18" charset="0"/>
              </a:rPr>
              <a:t>Destruction of an Essential Element</a:t>
            </a:r>
          </a:p>
          <a:p>
            <a:pPr lvl="1" eaLnBrk="1" hangingPunct="1">
              <a:lnSpc>
                <a:spcPct val="80000"/>
              </a:lnSpc>
            </a:pPr>
            <a:r>
              <a:rPr lang="en-US" smtClean="0">
                <a:latin typeface="Georgia" pitchFamily="18" charset="0"/>
              </a:rPr>
              <a:t>“Build house on my island”, island destroyed</a:t>
            </a:r>
          </a:p>
          <a:p>
            <a:pPr eaLnBrk="1" hangingPunct="1">
              <a:lnSpc>
                <a:spcPct val="80000"/>
              </a:lnSpc>
            </a:pPr>
            <a:r>
              <a:rPr lang="en-US" smtClean="0">
                <a:latin typeface="Georgia" pitchFamily="18" charset="0"/>
              </a:rPr>
              <a:t>Unexpected hardship (maybe)</a:t>
            </a:r>
          </a:p>
          <a:p>
            <a:pPr lvl="1" eaLnBrk="1" hangingPunct="1">
              <a:lnSpc>
                <a:spcPct val="80000"/>
              </a:lnSpc>
            </a:pPr>
            <a:r>
              <a:rPr lang="en-US" smtClean="0">
                <a:latin typeface="Georgia" pitchFamily="18" charset="0"/>
              </a:rPr>
              <a:t>Could become “mistake”</a:t>
            </a:r>
          </a:p>
          <a:p>
            <a:pPr lvl="1" eaLnBrk="1" hangingPunct="1">
              <a:lnSpc>
                <a:spcPct val="80000"/>
              </a:lnSpc>
            </a:pPr>
            <a:r>
              <a:rPr lang="en-US" smtClean="0">
                <a:latin typeface="Georgia" pitchFamily="18" charset="0"/>
              </a:rPr>
              <a:t>Contract could be specific that a party bears the risk</a:t>
            </a:r>
          </a:p>
          <a:p>
            <a:pPr eaLnBrk="1" hangingPunct="1">
              <a:lnSpc>
                <a:spcPct val="80000"/>
              </a:lnSpc>
            </a:pPr>
            <a:r>
              <a:rPr lang="en-US" smtClean="0">
                <a:latin typeface="Georgia" pitchFamily="18" charset="0"/>
              </a:rPr>
              <a:t>Death?</a:t>
            </a:r>
          </a:p>
          <a:p>
            <a:pPr lvl="1" eaLnBrk="1" hangingPunct="1">
              <a:lnSpc>
                <a:spcPct val="80000"/>
              </a:lnSpc>
            </a:pPr>
            <a:r>
              <a:rPr lang="en-US" smtClean="0">
                <a:latin typeface="Georgia" pitchFamily="18" charset="0"/>
              </a:rPr>
              <a:t>If personal services agreement, yes (impossible to perform)</a:t>
            </a:r>
          </a:p>
          <a:p>
            <a:pPr lvl="1" eaLnBrk="1" hangingPunct="1">
              <a:lnSpc>
                <a:spcPct val="80000"/>
              </a:lnSpc>
            </a:pPr>
            <a:r>
              <a:rPr lang="en-US" smtClean="0">
                <a:latin typeface="Georgia" pitchFamily="18" charset="0"/>
              </a:rPr>
              <a:t>Otherwise, goes to person’s estate</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smtClean="0">
                <a:latin typeface="Georgia" pitchFamily="18" charset="0"/>
              </a:rPr>
              <a:t>Performance Excused - 2</a:t>
            </a:r>
          </a:p>
        </p:txBody>
      </p:sp>
      <p:sp>
        <p:nvSpPr>
          <p:cNvPr id="33795" name="Content Placeholder 2"/>
          <p:cNvSpPr>
            <a:spLocks noGrp="1"/>
          </p:cNvSpPr>
          <p:nvPr>
            <p:ph idx="4294967295"/>
          </p:nvPr>
        </p:nvSpPr>
        <p:spPr>
          <a:xfrm>
            <a:off x="457200" y="1199274"/>
            <a:ext cx="8229600" cy="4191000"/>
          </a:xfrm>
        </p:spPr>
        <p:txBody>
          <a:bodyPr/>
          <a:lstStyle/>
          <a:p>
            <a:pPr eaLnBrk="1" hangingPunct="1">
              <a:lnSpc>
                <a:spcPct val="90000"/>
              </a:lnSpc>
            </a:pPr>
            <a:r>
              <a:rPr lang="en-US" dirty="0" smtClean="0">
                <a:latin typeface="Georgia" pitchFamily="18" charset="0"/>
              </a:rPr>
              <a:t>Frustration of purpose</a:t>
            </a:r>
          </a:p>
          <a:p>
            <a:pPr lvl="1" eaLnBrk="1" hangingPunct="1">
              <a:lnSpc>
                <a:spcPct val="90000"/>
              </a:lnSpc>
            </a:pPr>
            <a:r>
              <a:rPr lang="en-US" dirty="0" smtClean="0">
                <a:latin typeface="Georgia" pitchFamily="18" charset="0"/>
              </a:rPr>
              <a:t>Contract no longer makes sense</a:t>
            </a:r>
          </a:p>
          <a:p>
            <a:pPr lvl="1" eaLnBrk="1" hangingPunct="1">
              <a:lnSpc>
                <a:spcPct val="90000"/>
              </a:lnSpc>
            </a:pPr>
            <a:r>
              <a:rPr lang="en-US" dirty="0" smtClean="0">
                <a:latin typeface="Georgia" pitchFamily="18" charset="0"/>
              </a:rPr>
              <a:t>Ex – Contract to host Illini NCAA Football Championship Party</a:t>
            </a:r>
          </a:p>
          <a:p>
            <a:pPr eaLnBrk="1" hangingPunct="1">
              <a:lnSpc>
                <a:spcPct val="90000"/>
              </a:lnSpc>
            </a:pPr>
            <a:r>
              <a:rPr lang="en-US" dirty="0" smtClean="0">
                <a:latin typeface="Georgia" pitchFamily="18" charset="0"/>
              </a:rPr>
              <a:t>Prevention of performance by other side</a:t>
            </a:r>
          </a:p>
          <a:p>
            <a:pPr eaLnBrk="1" hangingPunct="1">
              <a:lnSpc>
                <a:spcPct val="90000"/>
              </a:lnSpc>
            </a:pPr>
            <a:r>
              <a:rPr lang="en-US" dirty="0" smtClean="0">
                <a:latin typeface="Georgia" pitchFamily="18" charset="0"/>
              </a:rPr>
              <a:t>Waiver by other side</a:t>
            </a:r>
          </a:p>
          <a:p>
            <a:pPr lvl="1" eaLnBrk="1" hangingPunct="1">
              <a:lnSpc>
                <a:spcPct val="90000"/>
              </a:lnSpc>
            </a:pPr>
            <a:r>
              <a:rPr lang="en-US" dirty="0" smtClean="0">
                <a:latin typeface="Georgia" pitchFamily="18" charset="0"/>
              </a:rPr>
              <a:t>They “give you a pass”</a:t>
            </a:r>
          </a:p>
          <a:p>
            <a:pPr lvl="1" eaLnBrk="1" hangingPunct="1">
              <a:lnSpc>
                <a:spcPct val="90000"/>
              </a:lnSpc>
            </a:pPr>
            <a:r>
              <a:rPr lang="en-US" dirty="0" smtClean="0">
                <a:latin typeface="Georgia" pitchFamily="18" charset="0"/>
              </a:rPr>
              <a:t>Typically in a contract requiring many things, they waive on something small</a:t>
            </a:r>
          </a:p>
          <a:p>
            <a:pPr lvl="1" eaLnBrk="1" hangingPunct="1">
              <a:lnSpc>
                <a:spcPct val="90000"/>
              </a:lnSpc>
            </a:pPr>
            <a:r>
              <a:rPr lang="en-US" dirty="0" smtClean="0">
                <a:latin typeface="Georgia" pitchFamily="18" charset="0"/>
              </a:rPr>
              <a:t>“Deliver between 1-1:10pm”, show up at 1:15</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74638"/>
            <a:ext cx="8229600" cy="776240"/>
          </a:xfrm>
        </p:spPr>
        <p:txBody>
          <a:bodyPr/>
          <a:lstStyle/>
          <a:p>
            <a:pPr eaLnBrk="1" hangingPunct="1"/>
            <a:r>
              <a:rPr lang="en-US" dirty="0" smtClean="0">
                <a:latin typeface="Georgia" pitchFamily="18" charset="0"/>
              </a:rPr>
              <a:t>Modification of Agreement</a:t>
            </a:r>
          </a:p>
        </p:txBody>
      </p:sp>
      <p:sp>
        <p:nvSpPr>
          <p:cNvPr id="34819" name="Content Placeholder 2"/>
          <p:cNvSpPr>
            <a:spLocks noGrp="1"/>
          </p:cNvSpPr>
          <p:nvPr>
            <p:ph idx="4294967295"/>
          </p:nvPr>
        </p:nvSpPr>
        <p:spPr>
          <a:xfrm>
            <a:off x="429904" y="939967"/>
            <a:ext cx="8229600" cy="5310708"/>
          </a:xfrm>
        </p:spPr>
        <p:txBody>
          <a:bodyPr/>
          <a:lstStyle/>
          <a:p>
            <a:pPr eaLnBrk="1" hangingPunct="1">
              <a:lnSpc>
                <a:spcPct val="80000"/>
              </a:lnSpc>
            </a:pPr>
            <a:r>
              <a:rPr lang="en-US" sz="2400" dirty="0" smtClean="0">
                <a:latin typeface="Georgia" pitchFamily="18" charset="0"/>
              </a:rPr>
              <a:t>“Blue-pencil” - If part of agreement is unenforceable, court may modify the remainder of agreement</a:t>
            </a:r>
          </a:p>
          <a:p>
            <a:pPr lvl="1" eaLnBrk="1" hangingPunct="1">
              <a:lnSpc>
                <a:spcPct val="80000"/>
              </a:lnSpc>
            </a:pPr>
            <a:r>
              <a:rPr lang="en-US" sz="2400" dirty="0" smtClean="0">
                <a:latin typeface="Georgia" pitchFamily="18" charset="0"/>
              </a:rPr>
              <a:t>Ex – part later made illegal by law</a:t>
            </a:r>
          </a:p>
          <a:p>
            <a:pPr lvl="1" eaLnBrk="1" hangingPunct="1">
              <a:lnSpc>
                <a:spcPct val="80000"/>
              </a:lnSpc>
            </a:pPr>
            <a:r>
              <a:rPr lang="en-US" sz="2400" dirty="0" smtClean="0">
                <a:latin typeface="Georgia" pitchFamily="18" charset="0"/>
              </a:rPr>
              <a:t>Ex – non-compete is too broad</a:t>
            </a:r>
          </a:p>
          <a:p>
            <a:pPr eaLnBrk="1" hangingPunct="1">
              <a:lnSpc>
                <a:spcPct val="80000"/>
              </a:lnSpc>
            </a:pPr>
            <a:r>
              <a:rPr lang="en-US" sz="2400" dirty="0" smtClean="0">
                <a:latin typeface="Georgia" pitchFamily="18" charset="0"/>
              </a:rPr>
              <a:t>“Accord and satisfaction”</a:t>
            </a:r>
          </a:p>
          <a:p>
            <a:pPr lvl="1" eaLnBrk="1" hangingPunct="1">
              <a:lnSpc>
                <a:spcPct val="80000"/>
              </a:lnSpc>
            </a:pPr>
            <a:r>
              <a:rPr lang="en-US" sz="2400" dirty="0" smtClean="0">
                <a:latin typeface="Georgia" pitchFamily="18" charset="0"/>
              </a:rPr>
              <a:t>Agreement to accept substitute performance</a:t>
            </a:r>
          </a:p>
          <a:p>
            <a:pPr lvl="1" eaLnBrk="1" hangingPunct="1">
              <a:lnSpc>
                <a:spcPct val="80000"/>
              </a:lnSpc>
            </a:pPr>
            <a:r>
              <a:rPr lang="en-US" sz="2400" dirty="0" smtClean="0">
                <a:latin typeface="Georgia" pitchFamily="18" charset="0"/>
              </a:rPr>
              <a:t>Ex – Can’t give you the $10, but I’ll walk dog instead</a:t>
            </a:r>
          </a:p>
          <a:p>
            <a:pPr eaLnBrk="1" hangingPunct="1">
              <a:lnSpc>
                <a:spcPct val="80000"/>
              </a:lnSpc>
            </a:pPr>
            <a:r>
              <a:rPr lang="en-US" sz="2400" dirty="0" smtClean="0">
                <a:latin typeface="Georgia" pitchFamily="18" charset="0"/>
              </a:rPr>
              <a:t>Novation – (completely) replace one party with another</a:t>
            </a:r>
          </a:p>
          <a:p>
            <a:pPr lvl="1" eaLnBrk="1" hangingPunct="1">
              <a:lnSpc>
                <a:spcPct val="80000"/>
              </a:lnSpc>
            </a:pPr>
            <a:r>
              <a:rPr lang="en-US" sz="2400" dirty="0" smtClean="0">
                <a:latin typeface="Georgia" pitchFamily="18" charset="0"/>
              </a:rPr>
              <a:t>“You know that deal I had with you to pay $10 for your game?  Instead Bob is going to pay you $10 and get the game for himself.”</a:t>
            </a:r>
          </a:p>
          <a:p>
            <a:pPr eaLnBrk="1" hangingPunct="1">
              <a:lnSpc>
                <a:spcPct val="80000"/>
              </a:lnSpc>
            </a:pPr>
            <a:r>
              <a:rPr lang="en-US" sz="2400" dirty="0" smtClean="0">
                <a:latin typeface="Georgia" pitchFamily="18" charset="0"/>
              </a:rPr>
              <a:t>Assignment – (partly replace)  someone other than an original party now has a duty or receives benefit</a:t>
            </a:r>
          </a:p>
          <a:p>
            <a:pPr lvl="1" eaLnBrk="1" hangingPunct="1">
              <a:lnSpc>
                <a:spcPct val="80000"/>
              </a:lnSpc>
            </a:pPr>
            <a:r>
              <a:rPr lang="en-US" sz="2400" dirty="0" smtClean="0">
                <a:latin typeface="Georgia" pitchFamily="18" charset="0"/>
              </a:rPr>
              <a:t>“Pay Bob the $10 that you owe me.”</a:t>
            </a:r>
          </a:p>
          <a:p>
            <a:pPr lvl="1" eaLnBrk="1" hangingPunct="1">
              <a:lnSpc>
                <a:spcPct val="80000"/>
              </a:lnSpc>
            </a:pPr>
            <a:r>
              <a:rPr lang="en-US" sz="2400" dirty="0" smtClean="0">
                <a:latin typeface="Georgia" pitchFamily="18" charset="0"/>
              </a:rPr>
              <a:t>Ex. - Sub-lease – </a:t>
            </a:r>
            <a:r>
              <a:rPr lang="en-US" sz="2400" dirty="0">
                <a:latin typeface="Georgia" pitchFamily="18" charset="0"/>
              </a:rPr>
              <a:t> </a:t>
            </a:r>
            <a:r>
              <a:rPr lang="en-US" sz="2400" dirty="0" smtClean="0">
                <a:latin typeface="Georgia" pitchFamily="18" charset="0"/>
              </a:rPr>
              <a:t>may only partly release you</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idx="4294967295"/>
          </p:nvPr>
        </p:nvSpPr>
        <p:spPr/>
        <p:txBody>
          <a:bodyPr/>
          <a:lstStyle/>
          <a:p>
            <a:pPr eaLnBrk="1" hangingPunct="1"/>
            <a:r>
              <a:rPr lang="en-US" dirty="0" smtClean="0">
                <a:latin typeface="Georgia" pitchFamily="18" charset="0"/>
              </a:rPr>
              <a:t>Announcements</a:t>
            </a:r>
          </a:p>
        </p:txBody>
      </p:sp>
      <p:sp>
        <p:nvSpPr>
          <p:cNvPr id="4915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Please pick up your Exam 1 grade sheets</a:t>
            </a:r>
          </a:p>
          <a:p>
            <a:pPr lvl="1" eaLnBrk="1" hangingPunct="1">
              <a:lnSpc>
                <a:spcPct val="90000"/>
              </a:lnSpc>
            </a:pPr>
            <a:r>
              <a:rPr lang="en-US" dirty="0" smtClean="0">
                <a:latin typeface="Georgia" pitchFamily="18" charset="0"/>
              </a:rPr>
              <a:t>Grade sheets that are not picked up this class will be discarded</a:t>
            </a:r>
          </a:p>
          <a:p>
            <a:pPr lvl="1" eaLnBrk="1" hangingPunct="1">
              <a:lnSpc>
                <a:spcPct val="90000"/>
              </a:lnSpc>
            </a:pPr>
            <a:r>
              <a:rPr lang="en-US" dirty="0" smtClean="0">
                <a:latin typeface="Georgia" pitchFamily="18" charset="0"/>
              </a:rPr>
              <a:t>Check adjusted grades on Compass</a:t>
            </a:r>
          </a:p>
          <a:p>
            <a:pPr lvl="1" eaLnBrk="1" hangingPunct="1">
              <a:lnSpc>
                <a:spcPct val="90000"/>
              </a:lnSpc>
            </a:pPr>
            <a:r>
              <a:rPr lang="en-US" dirty="0" smtClean="0">
                <a:latin typeface="Georgia" pitchFamily="18" charset="0"/>
              </a:rPr>
              <a:t>Exam 1 </a:t>
            </a:r>
            <a:r>
              <a:rPr lang="en-US" dirty="0" err="1" smtClean="0">
                <a:latin typeface="Georgia" pitchFamily="18" charset="0"/>
              </a:rPr>
              <a:t>scantrons</a:t>
            </a:r>
            <a:r>
              <a:rPr lang="en-US" dirty="0" smtClean="0">
                <a:latin typeface="Georgia" pitchFamily="18" charset="0"/>
              </a:rPr>
              <a:t> are available</a:t>
            </a:r>
          </a:p>
        </p:txBody>
      </p:sp>
      <p:sp>
        <p:nvSpPr>
          <p:cNvPr id="3" name="Footer Placeholder 2"/>
          <p:cNvSpPr>
            <a:spLocks noGrp="1"/>
          </p:cNvSpPr>
          <p:nvPr>
            <p:ph type="ftr" sz="quarter" idx="11"/>
          </p:nvPr>
        </p:nvSpPr>
        <p:spPr/>
        <p:txBody>
          <a:bodyPr/>
          <a:lstStyle/>
          <a:p>
            <a:pPr>
              <a:defRPr/>
            </a:pPr>
            <a:r>
              <a:rPr lang="en-US" smtClean="0"/>
              <a:t>© Joe Barich, 2020.</a:t>
            </a:r>
            <a:endParaRPr lang="en-US" dirty="0"/>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Legal Enforcement Prevention</a:t>
            </a:r>
          </a:p>
        </p:txBody>
      </p:sp>
      <p:sp>
        <p:nvSpPr>
          <p:cNvPr id="3584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If a company enters bankruptcy, the Court can modify or terminate a contract </a:t>
            </a:r>
          </a:p>
          <a:p>
            <a:pPr lvl="1" eaLnBrk="1" hangingPunct="1">
              <a:lnSpc>
                <a:spcPct val="90000"/>
              </a:lnSpc>
            </a:pPr>
            <a:r>
              <a:rPr lang="en-US" sz="2400" dirty="0" smtClean="0">
                <a:latin typeface="Georgia" pitchFamily="18" charset="0"/>
              </a:rPr>
              <a:t>Debt may also be discharged</a:t>
            </a:r>
          </a:p>
          <a:p>
            <a:pPr eaLnBrk="1" hangingPunct="1">
              <a:lnSpc>
                <a:spcPct val="90000"/>
              </a:lnSpc>
            </a:pPr>
            <a:r>
              <a:rPr lang="en-US" sz="2800" dirty="0" smtClean="0">
                <a:latin typeface="Georgia" pitchFamily="18" charset="0"/>
              </a:rPr>
              <a:t>Statute of limitations</a:t>
            </a:r>
          </a:p>
          <a:p>
            <a:pPr lvl="1" eaLnBrk="1" hangingPunct="1">
              <a:lnSpc>
                <a:spcPct val="90000"/>
              </a:lnSpc>
            </a:pPr>
            <a:r>
              <a:rPr lang="en-US" sz="2400" dirty="0" smtClean="0">
                <a:latin typeface="Georgia" pitchFamily="18" charset="0"/>
              </a:rPr>
              <a:t>They know you breached, but don’t sue for 10 years</a:t>
            </a:r>
          </a:p>
          <a:p>
            <a:pPr lvl="1" eaLnBrk="1" hangingPunct="1">
              <a:lnSpc>
                <a:spcPct val="90000"/>
              </a:lnSpc>
            </a:pPr>
            <a:r>
              <a:rPr lang="en-US" sz="2400" dirty="0" smtClean="0">
                <a:latin typeface="Georgia" pitchFamily="18" charset="0"/>
              </a:rPr>
              <a:t>Varies by state law, can vary based on type of claim</a:t>
            </a:r>
          </a:p>
          <a:p>
            <a:pPr lvl="1" eaLnBrk="1" hangingPunct="1">
              <a:lnSpc>
                <a:spcPct val="90000"/>
              </a:lnSpc>
            </a:pPr>
            <a:r>
              <a:rPr lang="en-US" sz="2400" dirty="0" smtClean="0">
                <a:latin typeface="Georgia" pitchFamily="18" charset="0"/>
              </a:rPr>
              <a:t>Illinois - 5 </a:t>
            </a:r>
            <a:r>
              <a:rPr lang="en-US" sz="2400" dirty="0">
                <a:latin typeface="Georgia" pitchFamily="18" charset="0"/>
              </a:rPr>
              <a:t>years for oral </a:t>
            </a:r>
            <a:r>
              <a:rPr lang="en-US" sz="2400" dirty="0" smtClean="0">
                <a:latin typeface="Georgia" pitchFamily="18" charset="0"/>
              </a:rPr>
              <a:t>contracts, 10 for </a:t>
            </a:r>
            <a:r>
              <a:rPr lang="en-US" sz="2400" dirty="0">
                <a:latin typeface="Georgia" pitchFamily="18" charset="0"/>
              </a:rPr>
              <a:t>written </a:t>
            </a:r>
            <a:r>
              <a:rPr lang="en-US" sz="2400" dirty="0" smtClean="0">
                <a:latin typeface="Georgia" pitchFamily="18" charset="0"/>
              </a:rPr>
              <a:t>contracts, 4 </a:t>
            </a:r>
            <a:r>
              <a:rPr lang="en-US" sz="2400" dirty="0">
                <a:latin typeface="Georgia" pitchFamily="18" charset="0"/>
              </a:rPr>
              <a:t>for contracts for the sale of goods</a:t>
            </a:r>
            <a:endParaRPr lang="en-US" sz="2400" dirty="0" smtClean="0">
              <a:latin typeface="Georgia" pitchFamily="18" charset="0"/>
            </a:endParaRPr>
          </a:p>
          <a:p>
            <a:pPr eaLnBrk="1" hangingPunct="1">
              <a:lnSpc>
                <a:spcPct val="90000"/>
              </a:lnSpc>
            </a:pPr>
            <a:r>
              <a:rPr lang="en-US" sz="2800" dirty="0" smtClean="0">
                <a:latin typeface="Georgia" pitchFamily="18" charset="0"/>
              </a:rPr>
              <a:t>Statute of Repose</a:t>
            </a:r>
          </a:p>
          <a:p>
            <a:pPr lvl="1" eaLnBrk="1" hangingPunct="1">
              <a:lnSpc>
                <a:spcPct val="90000"/>
              </a:lnSpc>
            </a:pPr>
            <a:r>
              <a:rPr lang="en-US" sz="2400" dirty="0" smtClean="0">
                <a:latin typeface="Georgia" pitchFamily="18" charset="0"/>
              </a:rPr>
              <a:t>Even if not discovered, you can’t sue after 10 years</a:t>
            </a:r>
          </a:p>
          <a:p>
            <a:pPr lvl="1" eaLnBrk="1" hangingPunct="1">
              <a:lnSpc>
                <a:spcPct val="90000"/>
              </a:lnSpc>
            </a:pPr>
            <a:r>
              <a:rPr lang="en-US" sz="2400" dirty="0" smtClean="0">
                <a:latin typeface="Georgia" pitchFamily="18" charset="0"/>
              </a:rPr>
              <a:t>Varies with </a:t>
            </a:r>
            <a:r>
              <a:rPr lang="en-US" sz="2400" dirty="0">
                <a:latin typeface="Georgia" pitchFamily="18" charset="0"/>
              </a:rPr>
              <a:t>state law, can vary based on type of claim</a:t>
            </a:r>
          </a:p>
          <a:p>
            <a:pPr lvl="1" eaLnBrk="1" hangingPunct="1">
              <a:lnSpc>
                <a:spcPct val="90000"/>
              </a:lnSpc>
            </a:pP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274638"/>
            <a:ext cx="8229600" cy="946150"/>
          </a:xfrm>
        </p:spPr>
        <p:txBody>
          <a:bodyPr/>
          <a:lstStyle/>
          <a:p>
            <a:pPr eaLnBrk="1" hangingPunct="1"/>
            <a:r>
              <a:rPr lang="en-US" smtClean="0">
                <a:latin typeface="Georgia" pitchFamily="18" charset="0"/>
              </a:rPr>
              <a:t>Remedies</a:t>
            </a:r>
          </a:p>
        </p:txBody>
      </p:sp>
      <p:sp>
        <p:nvSpPr>
          <p:cNvPr id="36867" name="Content Placeholder 2"/>
          <p:cNvSpPr>
            <a:spLocks noGrp="1"/>
          </p:cNvSpPr>
          <p:nvPr>
            <p:ph idx="4294967295"/>
          </p:nvPr>
        </p:nvSpPr>
        <p:spPr>
          <a:xfrm>
            <a:off x="457200" y="1130300"/>
            <a:ext cx="8229600" cy="4478338"/>
          </a:xfrm>
        </p:spPr>
        <p:txBody>
          <a:bodyPr/>
          <a:lstStyle/>
          <a:p>
            <a:pPr eaLnBrk="1" hangingPunct="1">
              <a:lnSpc>
                <a:spcPct val="80000"/>
              </a:lnSpc>
            </a:pPr>
            <a:r>
              <a:rPr lang="en-US" dirty="0" smtClean="0">
                <a:latin typeface="Georgia" pitchFamily="18" charset="0"/>
              </a:rPr>
              <a:t>What you get when they breach!</a:t>
            </a:r>
          </a:p>
          <a:p>
            <a:pPr eaLnBrk="1" hangingPunct="1">
              <a:lnSpc>
                <a:spcPct val="80000"/>
              </a:lnSpc>
            </a:pPr>
            <a:r>
              <a:rPr lang="en-US" dirty="0" smtClean="0">
                <a:latin typeface="Georgia" pitchFamily="18" charset="0"/>
              </a:rPr>
              <a:t>Damages  </a:t>
            </a:r>
          </a:p>
          <a:p>
            <a:pPr lvl="1" eaLnBrk="1" hangingPunct="1">
              <a:lnSpc>
                <a:spcPct val="80000"/>
              </a:lnSpc>
            </a:pPr>
            <a:r>
              <a:rPr lang="en-US" dirty="0" smtClean="0">
                <a:latin typeface="Georgia" pitchFamily="18" charset="0"/>
              </a:rPr>
              <a:t>Court orders them to pay you money</a:t>
            </a:r>
          </a:p>
          <a:p>
            <a:pPr eaLnBrk="1" hangingPunct="1">
              <a:lnSpc>
                <a:spcPct val="80000"/>
              </a:lnSpc>
            </a:pPr>
            <a:r>
              <a:rPr lang="en-US" dirty="0" smtClean="0">
                <a:latin typeface="Georgia" pitchFamily="18" charset="0"/>
              </a:rPr>
              <a:t>Injunctions </a:t>
            </a:r>
          </a:p>
          <a:p>
            <a:pPr lvl="1" eaLnBrk="1" hangingPunct="1">
              <a:lnSpc>
                <a:spcPct val="80000"/>
              </a:lnSpc>
            </a:pPr>
            <a:r>
              <a:rPr lang="en-US" dirty="0" smtClean="0">
                <a:latin typeface="Georgia" pitchFamily="18" charset="0"/>
              </a:rPr>
              <a:t>Court orders them to do/not do something</a:t>
            </a:r>
          </a:p>
          <a:p>
            <a:pPr eaLnBrk="1" hangingPunct="1">
              <a:lnSpc>
                <a:spcPct val="80000"/>
              </a:lnSpc>
            </a:pPr>
            <a:r>
              <a:rPr lang="en-US" dirty="0" smtClean="0">
                <a:latin typeface="Georgia" pitchFamily="18" charset="0"/>
              </a:rPr>
              <a:t>Specific performance</a:t>
            </a:r>
          </a:p>
          <a:p>
            <a:pPr lvl="1" eaLnBrk="1" hangingPunct="1">
              <a:lnSpc>
                <a:spcPct val="90000"/>
              </a:lnSpc>
            </a:pPr>
            <a:r>
              <a:rPr lang="en-US" dirty="0" smtClean="0">
                <a:latin typeface="Georgia" pitchFamily="18" charset="0"/>
              </a:rPr>
              <a:t>Court orders them to go through with the deal</a:t>
            </a:r>
          </a:p>
          <a:p>
            <a:pPr lvl="1" eaLnBrk="1" hangingPunct="1">
              <a:lnSpc>
                <a:spcPct val="90000"/>
              </a:lnSpc>
            </a:pPr>
            <a:r>
              <a:rPr lang="en-US" dirty="0" smtClean="0">
                <a:latin typeface="Georgia" pitchFamily="18" charset="0"/>
              </a:rPr>
              <a:t>Typically only for “unique” consideration, like real estate</a:t>
            </a:r>
          </a:p>
          <a:p>
            <a:pPr lvl="1" eaLnBrk="1" hangingPunct="1">
              <a:lnSpc>
                <a:spcPct val="90000"/>
              </a:lnSpc>
            </a:pPr>
            <a:r>
              <a:rPr lang="en-US" dirty="0" smtClean="0">
                <a:latin typeface="Georgia" pitchFamily="18" charset="0"/>
              </a:rPr>
              <a:t>Damages are preferred by the court</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457200" y="151808"/>
            <a:ext cx="8229600" cy="1143000"/>
          </a:xfrm>
        </p:spPr>
        <p:txBody>
          <a:bodyPr/>
          <a:lstStyle/>
          <a:p>
            <a:pPr eaLnBrk="1" hangingPunct="1"/>
            <a:r>
              <a:rPr lang="en-US" dirty="0" smtClean="0">
                <a:latin typeface="Georgia" pitchFamily="18" charset="0"/>
              </a:rPr>
              <a:t>Damages - 1</a:t>
            </a:r>
          </a:p>
        </p:txBody>
      </p:sp>
      <p:sp>
        <p:nvSpPr>
          <p:cNvPr id="37891" name="Content Placeholder 2"/>
          <p:cNvSpPr>
            <a:spLocks noGrp="1"/>
          </p:cNvSpPr>
          <p:nvPr>
            <p:ph idx="4294967295"/>
          </p:nvPr>
        </p:nvSpPr>
        <p:spPr>
          <a:xfrm>
            <a:off x="457200" y="1103739"/>
            <a:ext cx="8229600" cy="4191000"/>
          </a:xfrm>
        </p:spPr>
        <p:txBody>
          <a:bodyPr/>
          <a:lstStyle/>
          <a:p>
            <a:pPr eaLnBrk="1" hangingPunct="1">
              <a:spcBef>
                <a:spcPts val="0"/>
              </a:spcBef>
            </a:pPr>
            <a:r>
              <a:rPr lang="en-US" sz="2800" dirty="0" smtClean="0">
                <a:latin typeface="Georgia" pitchFamily="18" charset="0"/>
              </a:rPr>
              <a:t>Compensatory Damages</a:t>
            </a:r>
          </a:p>
          <a:p>
            <a:pPr lvl="1" eaLnBrk="1" hangingPunct="1">
              <a:spcBef>
                <a:spcPts val="0"/>
              </a:spcBef>
            </a:pPr>
            <a:r>
              <a:rPr lang="en-US" sz="2400" dirty="0" smtClean="0">
                <a:latin typeface="Georgia" pitchFamily="18" charset="0"/>
              </a:rPr>
              <a:t>Option 1 – put you in the position you would have been in had they not breached</a:t>
            </a:r>
          </a:p>
          <a:p>
            <a:pPr lvl="1" eaLnBrk="1" hangingPunct="1">
              <a:spcBef>
                <a:spcPts val="0"/>
              </a:spcBef>
            </a:pPr>
            <a:r>
              <a:rPr lang="en-US" sz="2400" dirty="0" smtClean="0">
                <a:latin typeface="Georgia" pitchFamily="18" charset="0"/>
              </a:rPr>
              <a:t>Option 2 – compensate you for actual losses</a:t>
            </a:r>
          </a:p>
          <a:p>
            <a:pPr lvl="1" eaLnBrk="1" hangingPunct="1">
              <a:spcBef>
                <a:spcPts val="0"/>
              </a:spcBef>
            </a:pPr>
            <a:r>
              <a:rPr lang="en-US" sz="2400" dirty="0" smtClean="0">
                <a:latin typeface="Georgia" pitchFamily="18" charset="0"/>
              </a:rPr>
              <a:t>Depending on specific deal, may prefer one or the other (high margin=1, high capital=2)</a:t>
            </a:r>
          </a:p>
          <a:p>
            <a:pPr eaLnBrk="1" hangingPunct="1">
              <a:spcBef>
                <a:spcPts val="0"/>
              </a:spcBef>
            </a:pPr>
            <a:r>
              <a:rPr lang="en-US" sz="2800" dirty="0" smtClean="0">
                <a:latin typeface="Georgia" pitchFamily="18" charset="0"/>
              </a:rPr>
              <a:t>Special/Consequential Damages</a:t>
            </a:r>
          </a:p>
          <a:p>
            <a:pPr lvl="1" eaLnBrk="1" hangingPunct="1">
              <a:spcBef>
                <a:spcPts val="0"/>
              </a:spcBef>
            </a:pPr>
            <a:r>
              <a:rPr lang="en-US" sz="2400" dirty="0" smtClean="0">
                <a:latin typeface="Georgia" pitchFamily="18" charset="0"/>
              </a:rPr>
              <a:t>Their failure cost you more than just contract</a:t>
            </a:r>
          </a:p>
          <a:p>
            <a:pPr lvl="1" eaLnBrk="1" hangingPunct="1">
              <a:spcBef>
                <a:spcPts val="0"/>
              </a:spcBef>
            </a:pPr>
            <a:r>
              <a:rPr lang="en-US" sz="2400" dirty="0" smtClean="0">
                <a:latin typeface="Georgia" pitchFamily="18" charset="0"/>
              </a:rPr>
              <a:t>Ex - $1K contract to install water purifier was breached and causes you to be in breach of $1M contract to deliver facility</a:t>
            </a:r>
          </a:p>
          <a:p>
            <a:pPr lvl="1" eaLnBrk="1" hangingPunct="1">
              <a:spcBef>
                <a:spcPts val="0"/>
              </a:spcBef>
            </a:pPr>
            <a:r>
              <a:rPr lang="en-US" sz="2400" dirty="0" smtClean="0">
                <a:latin typeface="Georgia" pitchFamily="18" charset="0"/>
              </a:rPr>
              <a:t>NOTE: Damages are NOT limited to the amount of the contract (absent other agreement)</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0"/>
            <a:ext cx="8229600" cy="1143000"/>
          </a:xfrm>
        </p:spPr>
        <p:txBody>
          <a:bodyPr/>
          <a:lstStyle/>
          <a:p>
            <a:pPr eaLnBrk="1" hangingPunct="1"/>
            <a:r>
              <a:rPr lang="en-US" dirty="0" smtClean="0">
                <a:latin typeface="Georgia" pitchFamily="18" charset="0"/>
              </a:rPr>
              <a:t>Damages - 2</a:t>
            </a:r>
          </a:p>
        </p:txBody>
      </p:sp>
      <p:sp>
        <p:nvSpPr>
          <p:cNvPr id="38915" name="Content Placeholder 2"/>
          <p:cNvSpPr>
            <a:spLocks noGrp="1"/>
          </p:cNvSpPr>
          <p:nvPr>
            <p:ph idx="4294967295"/>
          </p:nvPr>
        </p:nvSpPr>
        <p:spPr>
          <a:xfrm>
            <a:off x="457200" y="871727"/>
            <a:ext cx="8229600" cy="4191000"/>
          </a:xfrm>
        </p:spPr>
        <p:txBody>
          <a:bodyPr/>
          <a:lstStyle/>
          <a:p>
            <a:pPr eaLnBrk="1" hangingPunct="1">
              <a:lnSpc>
                <a:spcPct val="90000"/>
              </a:lnSpc>
            </a:pPr>
            <a:r>
              <a:rPr lang="en-US" dirty="0" smtClean="0">
                <a:latin typeface="Georgia" pitchFamily="18" charset="0"/>
              </a:rPr>
              <a:t>Punitive Damages</a:t>
            </a:r>
          </a:p>
          <a:p>
            <a:pPr lvl="1" eaLnBrk="1" hangingPunct="1">
              <a:lnSpc>
                <a:spcPct val="90000"/>
              </a:lnSpc>
            </a:pPr>
            <a:r>
              <a:rPr lang="en-US" sz="2400" dirty="0" smtClean="0">
                <a:latin typeface="Georgia" pitchFamily="18" charset="0"/>
              </a:rPr>
              <a:t>“They are evil and should be punished”</a:t>
            </a:r>
          </a:p>
          <a:p>
            <a:pPr lvl="1" eaLnBrk="1" hangingPunct="1">
              <a:lnSpc>
                <a:spcPct val="90000"/>
              </a:lnSpc>
            </a:pPr>
            <a:r>
              <a:rPr lang="en-US" sz="2400" dirty="0" smtClean="0">
                <a:latin typeface="Georgia" pitchFamily="18" charset="0"/>
              </a:rPr>
              <a:t>Often pled, but rarely awarded. Not allowed in some states.</a:t>
            </a:r>
          </a:p>
          <a:p>
            <a:pPr lvl="1" eaLnBrk="1" hangingPunct="1">
              <a:lnSpc>
                <a:spcPct val="90000"/>
              </a:lnSpc>
            </a:pPr>
            <a:r>
              <a:rPr lang="en-US" sz="2400" dirty="0" smtClean="0">
                <a:latin typeface="Georgia" pitchFamily="18" charset="0"/>
              </a:rPr>
              <a:t>May be much greater or lesser than actual D</a:t>
            </a:r>
          </a:p>
          <a:p>
            <a:pPr lvl="1" eaLnBrk="1" hangingPunct="1">
              <a:lnSpc>
                <a:spcPct val="90000"/>
              </a:lnSpc>
            </a:pPr>
            <a:r>
              <a:rPr lang="en-US" sz="2400" dirty="0" smtClean="0">
                <a:latin typeface="Georgia" pitchFamily="18" charset="0"/>
              </a:rPr>
              <a:t>Dr. buys “new” BMW, but car was damaged and repainted by BMW.  Alabama jury gives $4K in comp and $4M in punitive.  Later reduced by US SC.</a:t>
            </a:r>
          </a:p>
          <a:p>
            <a:pPr eaLnBrk="1" hangingPunct="1">
              <a:lnSpc>
                <a:spcPct val="90000"/>
              </a:lnSpc>
            </a:pPr>
            <a:r>
              <a:rPr lang="en-US" dirty="0" smtClean="0">
                <a:latin typeface="Georgia" pitchFamily="18" charset="0"/>
              </a:rPr>
              <a:t>Liquidated Damages</a:t>
            </a:r>
          </a:p>
          <a:p>
            <a:pPr lvl="1" eaLnBrk="1" hangingPunct="1">
              <a:lnSpc>
                <a:spcPct val="90000"/>
              </a:lnSpc>
            </a:pPr>
            <a:r>
              <a:rPr lang="en-US" sz="2400" dirty="0" smtClean="0">
                <a:latin typeface="Georgia" pitchFamily="18" charset="0"/>
              </a:rPr>
              <a:t>Contract provision spells out how much the damages would be in situations where it would be difficult to prove</a:t>
            </a:r>
          </a:p>
          <a:p>
            <a:pPr lvl="1" eaLnBrk="1" hangingPunct="1">
              <a:lnSpc>
                <a:spcPct val="90000"/>
              </a:lnSpc>
            </a:pPr>
            <a:r>
              <a:rPr lang="en-US" sz="2400" dirty="0" smtClean="0">
                <a:latin typeface="Georgia" pitchFamily="18" charset="0"/>
              </a:rPr>
              <a:t>Ex - “For each day late, X shall pay $10,000”</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smtClean="0">
                <a:latin typeface="Georgia" pitchFamily="18" charset="0"/>
              </a:rPr>
              <a:t>Duty To Mitigate</a:t>
            </a:r>
          </a:p>
        </p:txBody>
      </p:sp>
      <p:sp>
        <p:nvSpPr>
          <p:cNvPr id="3993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Once you become aware of damage happening to you, you must take reasonable steps to minimize your damages</a:t>
            </a:r>
          </a:p>
          <a:p>
            <a:pPr lvl="1" eaLnBrk="1" hangingPunct="1">
              <a:lnSpc>
                <a:spcPct val="90000"/>
              </a:lnSpc>
            </a:pPr>
            <a:r>
              <a:rPr lang="en-US" sz="2400" dirty="0" smtClean="0">
                <a:latin typeface="Georgia" pitchFamily="18" charset="0"/>
              </a:rPr>
              <a:t>Or else the court may not award you full damages and may only award you the portion that you could not have prevented</a:t>
            </a:r>
          </a:p>
          <a:p>
            <a:pPr lvl="1" eaLnBrk="1" hangingPunct="1">
              <a:lnSpc>
                <a:spcPct val="90000"/>
              </a:lnSpc>
            </a:pPr>
            <a:r>
              <a:rPr lang="en-US" sz="2400" dirty="0" smtClean="0">
                <a:latin typeface="Georgia" pitchFamily="18" charset="0"/>
              </a:rPr>
              <a:t>Ex – Contractor has responsibility to turn off water for the weekend.  Owner visits site on weekend and notes that water is flooding site.  Assuming that the Owner is able to do so, the Owner must turn off water to stop further damage to the site – or at least take reasonable steps to stop the damage</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pPr eaLnBrk="1" hangingPunct="1"/>
            <a:r>
              <a:rPr lang="en-US" dirty="0" smtClean="0">
                <a:latin typeface="Georgia" pitchFamily="18" charset="0"/>
              </a:rPr>
              <a:t>Enforcement</a:t>
            </a:r>
          </a:p>
        </p:txBody>
      </p:sp>
      <p:sp>
        <p:nvSpPr>
          <p:cNvPr id="4096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Courts can enforce remedies in many fashions, some are:</a:t>
            </a:r>
          </a:p>
          <a:p>
            <a:pPr eaLnBrk="1" hangingPunct="1">
              <a:lnSpc>
                <a:spcPct val="90000"/>
              </a:lnSpc>
            </a:pPr>
            <a:r>
              <a:rPr lang="en-US" sz="2800" dirty="0" smtClean="0">
                <a:latin typeface="Georgia" pitchFamily="18" charset="0"/>
              </a:rPr>
              <a:t>Writ of execution (can have other names)</a:t>
            </a:r>
          </a:p>
          <a:p>
            <a:pPr lvl="1" eaLnBrk="1" hangingPunct="1">
              <a:lnSpc>
                <a:spcPct val="90000"/>
              </a:lnSpc>
            </a:pPr>
            <a:r>
              <a:rPr lang="en-US" sz="2400" dirty="0" smtClean="0">
                <a:latin typeface="Georgia" pitchFamily="18" charset="0"/>
              </a:rPr>
              <a:t>Authorize sheriff to seize and sell off property</a:t>
            </a:r>
          </a:p>
          <a:p>
            <a:pPr eaLnBrk="1" hangingPunct="1">
              <a:lnSpc>
                <a:spcPct val="90000"/>
              </a:lnSpc>
            </a:pPr>
            <a:r>
              <a:rPr lang="en-US" sz="2800" dirty="0" smtClean="0">
                <a:latin typeface="Georgia" pitchFamily="18" charset="0"/>
              </a:rPr>
              <a:t>Garnishment</a:t>
            </a:r>
          </a:p>
          <a:p>
            <a:pPr lvl="1" eaLnBrk="1" hangingPunct="1">
              <a:lnSpc>
                <a:spcPct val="90000"/>
              </a:lnSpc>
            </a:pPr>
            <a:r>
              <a:rPr lang="en-US" sz="2400" dirty="0" smtClean="0">
                <a:latin typeface="Georgia" pitchFamily="18" charset="0"/>
              </a:rPr>
              <a:t>Third party (usually a bank) holding their assets must give them directly to you </a:t>
            </a:r>
          </a:p>
          <a:p>
            <a:pPr eaLnBrk="1" hangingPunct="1">
              <a:lnSpc>
                <a:spcPct val="90000"/>
              </a:lnSpc>
            </a:pPr>
            <a:r>
              <a:rPr lang="en-US" sz="2800" dirty="0" smtClean="0">
                <a:latin typeface="Georgia" pitchFamily="18" charset="0"/>
              </a:rPr>
              <a:t>Attachment/Lien – the property can’t be sold without paying Lien</a:t>
            </a:r>
          </a:p>
          <a:p>
            <a:pPr eaLnBrk="1" hangingPunct="1">
              <a:lnSpc>
                <a:spcPct val="90000"/>
              </a:lnSpc>
            </a:pPr>
            <a:r>
              <a:rPr lang="en-US" sz="2800" dirty="0" smtClean="0">
                <a:latin typeface="Georgia" pitchFamily="18" charset="0"/>
              </a:rPr>
              <a:t>Contempt of Court – jail them</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Ownership</a:t>
            </a:r>
          </a:p>
        </p:txBody>
      </p:sp>
      <p:sp>
        <p:nvSpPr>
          <p:cNvPr id="54276"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When ownership of goods passes from one party to another, the party that has legal ownership is said to have “title”</a:t>
            </a:r>
          </a:p>
          <a:p>
            <a:pPr eaLnBrk="1" hangingPunct="1">
              <a:lnSpc>
                <a:spcPct val="90000"/>
              </a:lnSpc>
            </a:pPr>
            <a:r>
              <a:rPr lang="en-US" sz="2800" dirty="0" smtClean="0">
                <a:latin typeface="Georgia" pitchFamily="18" charset="0"/>
              </a:rPr>
              <a:t>The party that has title typically bears the risk for loss</a:t>
            </a:r>
          </a:p>
          <a:p>
            <a:pPr eaLnBrk="1" hangingPunct="1">
              <a:lnSpc>
                <a:spcPct val="90000"/>
              </a:lnSpc>
            </a:pPr>
            <a:r>
              <a:rPr lang="en-US" sz="2800" dirty="0" smtClean="0">
                <a:latin typeface="Georgia" pitchFamily="18" charset="0"/>
              </a:rPr>
              <a:t>As a buyer – take title as late as possible</a:t>
            </a:r>
          </a:p>
          <a:p>
            <a:pPr lvl="1" eaLnBrk="1" hangingPunct="1">
              <a:lnSpc>
                <a:spcPct val="90000"/>
              </a:lnSpc>
            </a:pPr>
            <a:r>
              <a:rPr lang="en-US" sz="2400" dirty="0" smtClean="0">
                <a:latin typeface="Georgia" pitchFamily="18" charset="0"/>
              </a:rPr>
              <a:t> Or never!  Let the goods pass directly from manufacturer to consumer without taking title</a:t>
            </a:r>
          </a:p>
          <a:p>
            <a:pPr eaLnBrk="1" hangingPunct="1">
              <a:lnSpc>
                <a:spcPct val="90000"/>
              </a:lnSpc>
            </a:pPr>
            <a:r>
              <a:rPr lang="en-US" sz="2800" dirty="0" smtClean="0">
                <a:latin typeface="Georgia" pitchFamily="18" charset="0"/>
              </a:rPr>
              <a:t>As a seller – transfer title as soon as possible to reduce risk</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“Tendering” Goods</a:t>
            </a:r>
          </a:p>
        </p:txBody>
      </p:sp>
      <p:sp>
        <p:nvSpPr>
          <p:cNvPr id="56324"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The UCC requires that a seller tender goods to a buyer by placing conforming goods at the buyer’s disposal</a:t>
            </a:r>
          </a:p>
          <a:p>
            <a:pPr eaLnBrk="1" hangingPunct="1">
              <a:lnSpc>
                <a:spcPct val="90000"/>
              </a:lnSpc>
            </a:pPr>
            <a:r>
              <a:rPr lang="en-US" sz="2800" dirty="0" smtClean="0">
                <a:latin typeface="Georgia" pitchFamily="18" charset="0"/>
              </a:rPr>
              <a:t>Buyer typically has a right to inspect the goods before accepting – if OK, then they must pay!</a:t>
            </a:r>
          </a:p>
          <a:p>
            <a:pPr eaLnBrk="1" hangingPunct="1">
              <a:lnSpc>
                <a:spcPct val="90000"/>
              </a:lnSpc>
            </a:pPr>
            <a:r>
              <a:rPr lang="en-US" sz="2800" dirty="0" smtClean="0">
                <a:latin typeface="Georgia" pitchFamily="18" charset="0"/>
              </a:rPr>
              <a:t>Title typically changes only when goods are accepted by buyer</a:t>
            </a:r>
          </a:p>
          <a:p>
            <a:pPr eaLnBrk="1" hangingPunct="1">
              <a:lnSpc>
                <a:spcPct val="90000"/>
              </a:lnSpc>
            </a:pPr>
            <a:r>
              <a:rPr lang="en-US" sz="2800" dirty="0" smtClean="0">
                <a:latin typeface="Georgia" pitchFamily="18" charset="0"/>
              </a:rPr>
              <a:t>If goods are not conforming, buyer can:</a:t>
            </a:r>
          </a:p>
          <a:p>
            <a:pPr lvl="1" eaLnBrk="1" hangingPunct="1">
              <a:lnSpc>
                <a:spcPct val="90000"/>
              </a:lnSpc>
            </a:pPr>
            <a:r>
              <a:rPr lang="en-US" sz="2400" dirty="0" smtClean="0">
                <a:latin typeface="Georgia" pitchFamily="18" charset="0"/>
              </a:rPr>
              <a:t>Reject entire shipment</a:t>
            </a:r>
          </a:p>
          <a:p>
            <a:pPr lvl="1" eaLnBrk="1" hangingPunct="1">
              <a:lnSpc>
                <a:spcPct val="90000"/>
              </a:lnSpc>
            </a:pPr>
            <a:r>
              <a:rPr lang="en-US" sz="2400" dirty="0" smtClean="0">
                <a:latin typeface="Georgia" pitchFamily="18" charset="0"/>
              </a:rPr>
              <a:t>Accept some conforming goods, but deny remaining</a:t>
            </a:r>
          </a:p>
          <a:p>
            <a:pPr lvl="1" eaLnBrk="1" hangingPunct="1">
              <a:lnSpc>
                <a:spcPct val="90000"/>
              </a:lnSpc>
            </a:pPr>
            <a:r>
              <a:rPr lang="en-US" sz="2400" dirty="0" smtClean="0">
                <a:latin typeface="Georgia" pitchFamily="18" charset="0"/>
              </a:rPr>
              <a:t>Accept all goods, but sue for cost of non-conformance</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Warranties</a:t>
            </a:r>
          </a:p>
        </p:txBody>
      </p:sp>
      <p:sp>
        <p:nvSpPr>
          <p:cNvPr id="58372"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dirty="0" smtClean="0">
                <a:latin typeface="Georgia" pitchFamily="18" charset="0"/>
              </a:rPr>
              <a:t>A warranty is a promise – a guarantee that is legally enforceable against the party making it</a:t>
            </a:r>
          </a:p>
          <a:p>
            <a:pPr eaLnBrk="1" hangingPunct="1">
              <a:lnSpc>
                <a:spcPct val="90000"/>
              </a:lnSpc>
            </a:pPr>
            <a:r>
              <a:rPr lang="en-US" dirty="0" smtClean="0">
                <a:latin typeface="Georgia" pitchFamily="18" charset="0"/>
              </a:rPr>
              <a:t>Several types of warranty</a:t>
            </a:r>
          </a:p>
          <a:p>
            <a:pPr lvl="1" eaLnBrk="1" hangingPunct="1">
              <a:lnSpc>
                <a:spcPct val="90000"/>
              </a:lnSpc>
            </a:pPr>
            <a:r>
              <a:rPr lang="en-US" dirty="0" smtClean="0">
                <a:latin typeface="Georgia" pitchFamily="18" charset="0"/>
              </a:rPr>
              <a:t>Implied Warranty</a:t>
            </a:r>
          </a:p>
          <a:p>
            <a:pPr lvl="1" eaLnBrk="1" hangingPunct="1">
              <a:lnSpc>
                <a:spcPct val="90000"/>
              </a:lnSpc>
            </a:pPr>
            <a:r>
              <a:rPr lang="en-US" dirty="0" smtClean="0">
                <a:latin typeface="Georgia" pitchFamily="18" charset="0"/>
              </a:rPr>
              <a:t>Express Warranty</a:t>
            </a:r>
          </a:p>
          <a:p>
            <a:pPr lvl="1" eaLnBrk="1" hangingPunct="1">
              <a:lnSpc>
                <a:spcPct val="90000"/>
              </a:lnSpc>
            </a:pPr>
            <a:r>
              <a:rPr lang="en-US" dirty="0" smtClean="0">
                <a:latin typeface="Georgia" pitchFamily="18" charset="0"/>
              </a:rPr>
              <a:t>Extended Warranty</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Implied Warranties</a:t>
            </a:r>
          </a:p>
        </p:txBody>
      </p:sp>
      <p:sp>
        <p:nvSpPr>
          <p:cNvPr id="60420" name="Content Placeholder 2"/>
          <p:cNvSpPr>
            <a:spLocks noGrp="1"/>
          </p:cNvSpPr>
          <p:nvPr>
            <p:ph idx="4294967295"/>
          </p:nvPr>
        </p:nvSpPr>
        <p:spPr>
          <a:xfrm>
            <a:off x="482600" y="1195388"/>
            <a:ext cx="8229600" cy="4191000"/>
          </a:xfrm>
        </p:spPr>
        <p:txBody>
          <a:bodyPr/>
          <a:lstStyle/>
          <a:p>
            <a:pPr eaLnBrk="1" hangingPunct="1">
              <a:lnSpc>
                <a:spcPct val="80000"/>
              </a:lnSpc>
            </a:pPr>
            <a:r>
              <a:rPr lang="en-US" dirty="0" smtClean="0">
                <a:latin typeface="Georgia" pitchFamily="18" charset="0"/>
              </a:rPr>
              <a:t>(UCC) Implied warranties arise for all product sales unless they are specifically disclaimed</a:t>
            </a:r>
          </a:p>
          <a:p>
            <a:pPr lvl="1" eaLnBrk="1" hangingPunct="1">
              <a:lnSpc>
                <a:spcPct val="80000"/>
              </a:lnSpc>
            </a:pPr>
            <a:r>
              <a:rPr lang="en-US" dirty="0" smtClean="0">
                <a:latin typeface="Georgia" pitchFamily="18" charset="0"/>
              </a:rPr>
              <a:t>Warranty of Title</a:t>
            </a:r>
          </a:p>
          <a:p>
            <a:pPr lvl="2" eaLnBrk="1" hangingPunct="1">
              <a:lnSpc>
                <a:spcPct val="80000"/>
              </a:lnSpc>
            </a:pPr>
            <a:r>
              <a:rPr lang="en-US" dirty="0" smtClean="0">
                <a:latin typeface="Georgia" pitchFamily="18" charset="0"/>
              </a:rPr>
              <a:t>“I own the goods and can pass title free and clear”</a:t>
            </a:r>
          </a:p>
          <a:p>
            <a:pPr lvl="1" eaLnBrk="1" hangingPunct="1">
              <a:lnSpc>
                <a:spcPct val="80000"/>
              </a:lnSpc>
            </a:pPr>
            <a:r>
              <a:rPr lang="en-US" dirty="0" smtClean="0">
                <a:latin typeface="Georgia" pitchFamily="18" charset="0"/>
              </a:rPr>
              <a:t>Merchantability</a:t>
            </a:r>
          </a:p>
          <a:p>
            <a:pPr lvl="2" eaLnBrk="1" hangingPunct="1">
              <a:lnSpc>
                <a:spcPct val="80000"/>
              </a:lnSpc>
            </a:pPr>
            <a:r>
              <a:rPr lang="en-US" dirty="0" smtClean="0">
                <a:latin typeface="Georgia" pitchFamily="18" charset="0"/>
              </a:rPr>
              <a:t>“You can re-sell these”</a:t>
            </a:r>
          </a:p>
          <a:p>
            <a:pPr lvl="2" eaLnBrk="1" hangingPunct="1">
              <a:lnSpc>
                <a:spcPct val="80000"/>
              </a:lnSpc>
            </a:pPr>
            <a:r>
              <a:rPr lang="en-US" dirty="0" smtClean="0">
                <a:latin typeface="Georgia" pitchFamily="18" charset="0"/>
              </a:rPr>
              <a:t>Goods are of fair quality, fit for ordinary purposes, substantially uniform in quality, packaged and labeled, and conform to their labels</a:t>
            </a:r>
          </a:p>
          <a:p>
            <a:pPr lvl="1" eaLnBrk="1" hangingPunct="1">
              <a:lnSpc>
                <a:spcPct val="80000"/>
              </a:lnSpc>
            </a:pPr>
            <a:r>
              <a:rPr lang="en-US" dirty="0" smtClean="0">
                <a:latin typeface="Georgia" pitchFamily="18" charset="0"/>
              </a:rPr>
              <a:t>Fitness for a particular purpose</a:t>
            </a:r>
          </a:p>
          <a:p>
            <a:pPr lvl="2" eaLnBrk="1" hangingPunct="1">
              <a:lnSpc>
                <a:spcPct val="80000"/>
              </a:lnSpc>
            </a:pPr>
            <a:r>
              <a:rPr lang="en-US" dirty="0" smtClean="0">
                <a:latin typeface="Georgia" pitchFamily="18" charset="0"/>
              </a:rPr>
              <a:t>If I tell you what I want, you have to sell me the right product</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smtClean="0">
                <a:latin typeface="Georgia" pitchFamily="18" charset="0"/>
              </a:rPr>
              <a:t>Summary -1</a:t>
            </a:r>
          </a:p>
        </p:txBody>
      </p:sp>
      <p:sp>
        <p:nvSpPr>
          <p:cNvPr id="6861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A contract is an agreement between at least two parties that is enforced by a court.</a:t>
            </a:r>
          </a:p>
          <a:p>
            <a:pPr eaLnBrk="1" hangingPunct="1">
              <a:lnSpc>
                <a:spcPct val="90000"/>
              </a:lnSpc>
            </a:pPr>
            <a:r>
              <a:rPr lang="en-US" dirty="0" smtClean="0">
                <a:latin typeface="Georgia" pitchFamily="18" charset="0"/>
              </a:rPr>
              <a:t>Parties must have the legal ability to enter into a contract</a:t>
            </a:r>
          </a:p>
          <a:p>
            <a:pPr lvl="1" eaLnBrk="1" hangingPunct="1">
              <a:lnSpc>
                <a:spcPct val="90000"/>
              </a:lnSpc>
            </a:pPr>
            <a:r>
              <a:rPr lang="en-US" dirty="0" smtClean="0">
                <a:latin typeface="Georgia" pitchFamily="18" charset="0"/>
              </a:rPr>
              <a:t>Any legal entity – for example, person, corporation, trust</a:t>
            </a:r>
          </a:p>
          <a:p>
            <a:pPr lvl="1" eaLnBrk="1" hangingPunct="1">
              <a:lnSpc>
                <a:spcPct val="90000"/>
              </a:lnSpc>
            </a:pPr>
            <a:r>
              <a:rPr lang="en-US" dirty="0" smtClean="0">
                <a:latin typeface="Georgia" pitchFamily="18" charset="0"/>
              </a:rPr>
              <a:t>Must not be incompetent – for example, infant, insane, prevented by law</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Express Warranties</a:t>
            </a:r>
          </a:p>
        </p:txBody>
      </p:sp>
      <p:sp>
        <p:nvSpPr>
          <p:cNvPr id="62468"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Sometimes called “Representations and Warrantees”</a:t>
            </a:r>
          </a:p>
          <a:p>
            <a:pPr lvl="1" eaLnBrk="1" hangingPunct="1">
              <a:lnSpc>
                <a:spcPct val="90000"/>
              </a:lnSpc>
            </a:pPr>
            <a:r>
              <a:rPr lang="en-US" sz="2400" dirty="0" smtClean="0">
                <a:latin typeface="Georgia" pitchFamily="18" charset="0"/>
              </a:rPr>
              <a:t>Things that the one party (typically buyer) can’t easily identify, but wants to be essential to the agreement</a:t>
            </a:r>
          </a:p>
          <a:p>
            <a:pPr lvl="1" eaLnBrk="1" hangingPunct="1">
              <a:lnSpc>
                <a:spcPct val="90000"/>
              </a:lnSpc>
            </a:pPr>
            <a:r>
              <a:rPr lang="en-US" sz="2400" dirty="0" smtClean="0">
                <a:latin typeface="Georgia" pitchFamily="18" charset="0"/>
              </a:rPr>
              <a:t>Often associated with specific consequences (such as liquidated damages) for failure</a:t>
            </a:r>
          </a:p>
          <a:p>
            <a:pPr lvl="1" eaLnBrk="1" hangingPunct="1">
              <a:lnSpc>
                <a:spcPct val="90000"/>
              </a:lnSpc>
            </a:pPr>
            <a:r>
              <a:rPr lang="en-US" sz="2400" dirty="0" smtClean="0">
                <a:latin typeface="Georgia" pitchFamily="18" charset="0"/>
              </a:rPr>
              <a:t>“Home Builder (HB) represents and warrants that all lumber used in the project shall be sourced from a certified renewable source.  If HB fails to do so for even a single board, HB shall be obligated to pay Buyer the sum of $100,000 as damages for breach.” </a:t>
            </a:r>
          </a:p>
          <a:p>
            <a:pPr lvl="1" eaLnBrk="1" hangingPunct="1">
              <a:lnSpc>
                <a:spcPct val="90000"/>
              </a:lnSpc>
            </a:pPr>
            <a:r>
              <a:rPr lang="en-US" sz="2400" dirty="0" smtClean="0">
                <a:latin typeface="Georgia" pitchFamily="18" charset="0"/>
              </a:rPr>
              <a:t>“Little old lady” – oral puffery vs. binding representation – write it into the contract as a representation and warranty</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Extended Warranty</a:t>
            </a:r>
          </a:p>
        </p:txBody>
      </p:sp>
      <p:sp>
        <p:nvSpPr>
          <p:cNvPr id="64516" name="Content Placeholder 2"/>
          <p:cNvSpPr>
            <a:spLocks noGrp="1"/>
          </p:cNvSpPr>
          <p:nvPr>
            <p:ph idx="4294967295"/>
          </p:nvPr>
        </p:nvSpPr>
        <p:spPr>
          <a:xfrm>
            <a:off x="457200" y="1468343"/>
            <a:ext cx="8229600" cy="4191000"/>
          </a:xfrm>
        </p:spPr>
        <p:txBody>
          <a:bodyPr/>
          <a:lstStyle/>
          <a:p>
            <a:pPr eaLnBrk="1" hangingPunct="1">
              <a:lnSpc>
                <a:spcPct val="90000"/>
              </a:lnSpc>
            </a:pPr>
            <a:r>
              <a:rPr lang="en-US" sz="2800" dirty="0" smtClean="0">
                <a:latin typeface="Georgia" pitchFamily="18" charset="0"/>
              </a:rPr>
              <a:t>Offered by a seller to give buyer more confidence in the goods to induce purchase by buyer</a:t>
            </a:r>
          </a:p>
          <a:p>
            <a:pPr eaLnBrk="1" hangingPunct="1">
              <a:lnSpc>
                <a:spcPct val="90000"/>
              </a:lnSpc>
            </a:pPr>
            <a:r>
              <a:rPr lang="en-US" sz="2800" dirty="0" smtClean="0">
                <a:latin typeface="Georgia" pitchFamily="18" charset="0"/>
              </a:rPr>
              <a:t>Typically not required by law, but often given in practice</a:t>
            </a:r>
          </a:p>
          <a:p>
            <a:pPr eaLnBrk="1" hangingPunct="1">
              <a:lnSpc>
                <a:spcPct val="90000"/>
              </a:lnSpc>
            </a:pPr>
            <a:r>
              <a:rPr lang="en-US" sz="2800" dirty="0" smtClean="0">
                <a:latin typeface="Georgia" pitchFamily="18" charset="0"/>
              </a:rPr>
              <a:t>Becomes binding on the seller for the future once you buy the product</a:t>
            </a:r>
          </a:p>
          <a:p>
            <a:pPr eaLnBrk="1" hangingPunct="1">
              <a:lnSpc>
                <a:spcPct val="90000"/>
              </a:lnSpc>
            </a:pPr>
            <a:r>
              <a:rPr lang="en-US" sz="2800" dirty="0" smtClean="0">
                <a:latin typeface="Georgia" pitchFamily="18" charset="0"/>
              </a:rPr>
              <a:t>Contract only binding while party is alive, so if seller goes out of business, warranty goes with it</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Disclaimer</a:t>
            </a:r>
          </a:p>
        </p:txBody>
      </p:sp>
      <p:sp>
        <p:nvSpPr>
          <p:cNvPr id="66564"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Most warranties can be disclaimed in most situations</a:t>
            </a:r>
          </a:p>
          <a:p>
            <a:pPr eaLnBrk="1" hangingPunct="1">
              <a:lnSpc>
                <a:spcPct val="90000"/>
              </a:lnSpc>
            </a:pPr>
            <a:r>
              <a:rPr lang="en-US" sz="2800" dirty="0" smtClean="0">
                <a:latin typeface="Georgia" pitchFamily="18" charset="0"/>
              </a:rPr>
              <a:t>Most common disclaimer – sold “as is”</a:t>
            </a:r>
          </a:p>
          <a:p>
            <a:pPr lvl="1" eaLnBrk="1" hangingPunct="1">
              <a:lnSpc>
                <a:spcPct val="90000"/>
              </a:lnSpc>
            </a:pPr>
            <a:r>
              <a:rPr lang="en-US" sz="2400" dirty="0" smtClean="0">
                <a:latin typeface="Georgia" pitchFamily="18" charset="0"/>
              </a:rPr>
              <a:t>No implied or express warranties</a:t>
            </a:r>
          </a:p>
          <a:p>
            <a:pPr lvl="1" eaLnBrk="1" hangingPunct="1">
              <a:lnSpc>
                <a:spcPct val="90000"/>
              </a:lnSpc>
            </a:pPr>
            <a:r>
              <a:rPr lang="en-US" sz="2400" dirty="0" smtClean="0">
                <a:latin typeface="Georgia" pitchFamily="18" charset="0"/>
              </a:rPr>
              <a:t>It is up to you to discover anything that may be wrong, but they still can’t fraudulently conceal</a:t>
            </a:r>
          </a:p>
          <a:p>
            <a:pPr eaLnBrk="1" hangingPunct="1">
              <a:lnSpc>
                <a:spcPct val="90000"/>
              </a:lnSpc>
            </a:pPr>
            <a:r>
              <a:rPr lang="en-US" sz="2800" dirty="0" smtClean="0">
                <a:latin typeface="Georgia" pitchFamily="18" charset="0"/>
              </a:rPr>
              <a:t>Strengthen disclaimer by specifically reciting in bold letters the warranties that are being disclaimed</a:t>
            </a:r>
          </a:p>
          <a:p>
            <a:pPr eaLnBrk="1" hangingPunct="1">
              <a:lnSpc>
                <a:spcPct val="90000"/>
              </a:lnSpc>
            </a:pPr>
            <a:r>
              <a:rPr lang="en-US" sz="2800" dirty="0" smtClean="0">
                <a:latin typeface="Georgia" pitchFamily="18" charset="0"/>
              </a:rPr>
              <a:t>Sometimes court will hold disclaimer as against public policy</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4294967295"/>
          </p:nvPr>
        </p:nvSpPr>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endParaRPr lang="en-US" sz="4400" smtClean="0">
              <a:latin typeface="Georgia" pitchFamily="18" charset="0"/>
            </a:endParaRPr>
          </a:p>
          <a:p>
            <a:pPr eaLnBrk="1" hangingPunct="1"/>
            <a:endParaRPr lang="en-US" sz="4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lstStyle/>
          <a:p>
            <a:pPr eaLnBrk="1" hangingPunct="1"/>
            <a:r>
              <a:rPr lang="en-US" smtClean="0">
                <a:latin typeface="Georgia" pitchFamily="18" charset="0"/>
              </a:rPr>
              <a:t>Summary -2</a:t>
            </a:r>
          </a:p>
        </p:txBody>
      </p:sp>
      <p:sp>
        <p:nvSpPr>
          <p:cNvPr id="5018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As a buyer, you want several liability (you are only responsible for your share)</a:t>
            </a:r>
          </a:p>
          <a:p>
            <a:pPr eaLnBrk="1" hangingPunct="1">
              <a:lnSpc>
                <a:spcPct val="90000"/>
              </a:lnSpc>
            </a:pPr>
            <a:r>
              <a:rPr lang="en-US" sz="2800" dirty="0" smtClean="0">
                <a:latin typeface="Georgia" pitchFamily="18" charset="0"/>
              </a:rPr>
              <a:t>As a seller you want joint liability (every buyer is liable for the full amount of the contract) – co-signers are jointly liable</a:t>
            </a:r>
          </a:p>
          <a:p>
            <a:pPr eaLnBrk="1" hangingPunct="1">
              <a:lnSpc>
                <a:spcPct val="90000"/>
              </a:lnSpc>
            </a:pPr>
            <a:r>
              <a:rPr lang="en-US" sz="2800" dirty="0" smtClean="0">
                <a:latin typeface="Georgia" pitchFamily="18" charset="0"/>
              </a:rPr>
              <a:t>Contracts may be express, implied, or quasi-contract/</a:t>
            </a:r>
            <a:r>
              <a:rPr lang="en-US" sz="2800" i="1" dirty="0" smtClean="0">
                <a:latin typeface="Georgia" pitchFamily="18" charset="0"/>
              </a:rPr>
              <a:t>quantum </a:t>
            </a:r>
            <a:r>
              <a:rPr lang="en-US" sz="2800" i="1" dirty="0" err="1" smtClean="0">
                <a:latin typeface="Georgia" pitchFamily="18" charset="0"/>
              </a:rPr>
              <a:t>meruit</a:t>
            </a:r>
            <a:endParaRPr lang="en-US" sz="2800" i="1" dirty="0" smtClean="0">
              <a:latin typeface="Georgia" pitchFamily="18" charset="0"/>
            </a:endParaRPr>
          </a:p>
          <a:p>
            <a:pPr eaLnBrk="1" hangingPunct="1">
              <a:lnSpc>
                <a:spcPct val="90000"/>
              </a:lnSpc>
            </a:pPr>
            <a:r>
              <a:rPr lang="en-US" sz="2800" dirty="0" smtClean="0">
                <a:latin typeface="Georgia" pitchFamily="18" charset="0"/>
              </a:rPr>
              <a:t>Contracts may be valid, unenforceable, voidable, or void</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lstStyle/>
          <a:p>
            <a:pPr eaLnBrk="1" hangingPunct="1"/>
            <a:r>
              <a:rPr lang="en-US" smtClean="0">
                <a:latin typeface="Georgia" pitchFamily="18" charset="0"/>
              </a:rPr>
              <a:t>Summary -3</a:t>
            </a:r>
          </a:p>
        </p:txBody>
      </p:sp>
      <p:sp>
        <p:nvSpPr>
          <p:cNvPr id="5120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Offer – A manifestation of willingness to enter into a bargain so made as to justify another in understanding that their assent to the bargain is invited and will “lock-in” the bargain</a:t>
            </a:r>
          </a:p>
          <a:p>
            <a:pPr eaLnBrk="1" hangingPunct="1">
              <a:lnSpc>
                <a:spcPct val="90000"/>
              </a:lnSpc>
            </a:pPr>
            <a:r>
              <a:rPr lang="en-US" sz="2800" dirty="0" smtClean="0">
                <a:latin typeface="Georgia" pitchFamily="18" charset="0"/>
              </a:rPr>
              <a:t>Both the buyer and seller must have a “meeting of the minds”</a:t>
            </a:r>
          </a:p>
          <a:p>
            <a:pPr eaLnBrk="1" hangingPunct="1">
              <a:lnSpc>
                <a:spcPct val="90000"/>
              </a:lnSpc>
            </a:pPr>
            <a:r>
              <a:rPr lang="en-US" sz="2800" dirty="0" smtClean="0">
                <a:latin typeface="Georgia" pitchFamily="18" charset="0"/>
              </a:rPr>
              <a:t>Objective reasonableness to determine whether an offer was made or accepted</a:t>
            </a:r>
          </a:p>
          <a:p>
            <a:pPr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idx="4294967295"/>
          </p:nvPr>
        </p:nvSpPr>
        <p:spPr/>
        <p:txBody>
          <a:bodyPr/>
          <a:lstStyle/>
          <a:p>
            <a:pPr eaLnBrk="1" hangingPunct="1"/>
            <a:r>
              <a:rPr lang="en-US" smtClean="0">
                <a:latin typeface="Georgia" pitchFamily="18" charset="0"/>
              </a:rPr>
              <a:t>Summary -4</a:t>
            </a:r>
          </a:p>
        </p:txBody>
      </p:sp>
      <p:sp>
        <p:nvSpPr>
          <p:cNvPr id="52228"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mtClean="0">
                <a:latin typeface="Georgia" pitchFamily="18" charset="0"/>
              </a:rPr>
              <a:t>Offer may be terminated by: </a:t>
            </a:r>
          </a:p>
          <a:p>
            <a:pPr lvl="1" eaLnBrk="1" hangingPunct="1">
              <a:lnSpc>
                <a:spcPct val="80000"/>
              </a:lnSpc>
            </a:pPr>
            <a:r>
              <a:rPr lang="en-US" smtClean="0">
                <a:latin typeface="Georgia" pitchFamily="18" charset="0"/>
              </a:rPr>
              <a:t>Acceptance</a:t>
            </a:r>
          </a:p>
          <a:p>
            <a:pPr lvl="1" eaLnBrk="1" hangingPunct="1">
              <a:lnSpc>
                <a:spcPct val="80000"/>
              </a:lnSpc>
            </a:pPr>
            <a:r>
              <a:rPr lang="en-US" smtClean="0">
                <a:latin typeface="Georgia" pitchFamily="18" charset="0"/>
              </a:rPr>
              <a:t>Revocation/withdrawal</a:t>
            </a:r>
          </a:p>
          <a:p>
            <a:pPr lvl="1" eaLnBrk="1" hangingPunct="1">
              <a:lnSpc>
                <a:spcPct val="80000"/>
              </a:lnSpc>
            </a:pPr>
            <a:r>
              <a:rPr lang="en-US" smtClean="0">
                <a:latin typeface="Georgia" pitchFamily="18" charset="0"/>
              </a:rPr>
              <a:t>Rejection</a:t>
            </a:r>
          </a:p>
          <a:p>
            <a:pPr lvl="1" eaLnBrk="1" hangingPunct="1">
              <a:lnSpc>
                <a:spcPct val="80000"/>
              </a:lnSpc>
            </a:pPr>
            <a:r>
              <a:rPr lang="en-US" smtClean="0">
                <a:latin typeface="Georgia" pitchFamily="18" charset="0"/>
              </a:rPr>
              <a:t>Counteroffer – actually a rejection + new</a:t>
            </a:r>
          </a:p>
          <a:p>
            <a:pPr lvl="1" eaLnBrk="1" hangingPunct="1">
              <a:lnSpc>
                <a:spcPct val="80000"/>
              </a:lnSpc>
            </a:pPr>
            <a:r>
              <a:rPr lang="en-US" smtClean="0">
                <a:latin typeface="Georgia" pitchFamily="18" charset="0"/>
              </a:rPr>
              <a:t>Lapse of party – death, insanity</a:t>
            </a:r>
          </a:p>
          <a:p>
            <a:pPr lvl="1" eaLnBrk="1" hangingPunct="1">
              <a:lnSpc>
                <a:spcPct val="80000"/>
              </a:lnSpc>
            </a:pPr>
            <a:r>
              <a:rPr lang="en-US" smtClean="0">
                <a:latin typeface="Georgia" pitchFamily="18" charset="0"/>
              </a:rPr>
              <a:t>Passage of time</a:t>
            </a:r>
          </a:p>
          <a:p>
            <a:pPr lvl="1" eaLnBrk="1" hangingPunct="1">
              <a:lnSpc>
                <a:spcPct val="80000"/>
              </a:lnSpc>
            </a:pPr>
            <a:r>
              <a:rPr lang="en-US" smtClean="0">
                <a:latin typeface="Georgia" pitchFamily="18" charset="0"/>
              </a:rPr>
              <a:t>Material change in bargain</a:t>
            </a:r>
          </a:p>
          <a:p>
            <a:pPr eaLnBrk="1" hangingPunct="1">
              <a:lnSpc>
                <a:spcPct val="80000"/>
              </a:lnSpc>
            </a:pPr>
            <a:r>
              <a:rPr lang="en-US" smtClean="0">
                <a:latin typeface="Georgia" pitchFamily="18" charset="0"/>
              </a:rPr>
              <a:t>Offer may not be withdrawn if offeror is paid to keep it open (Option)</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53252" name="Content Placeholder 2"/>
          <p:cNvSpPr>
            <a:spLocks noGrp="1"/>
          </p:cNvSpPr>
          <p:nvPr>
            <p:ph idx="4294967295"/>
          </p:nvPr>
        </p:nvSpPr>
        <p:spPr>
          <a:xfrm>
            <a:off x="457200" y="1233889"/>
            <a:ext cx="8229600" cy="4374749"/>
          </a:xfrm>
        </p:spPr>
        <p:txBody>
          <a:bodyPr/>
          <a:lstStyle/>
          <a:p>
            <a:pPr eaLnBrk="1" hangingPunct="1"/>
            <a:r>
              <a:rPr lang="en-US" sz="2800" dirty="0" smtClean="0">
                <a:latin typeface="Georgia" pitchFamily="18" charset="0"/>
              </a:rPr>
              <a:t>A contract is not binding (voidable) when there is no “meeting of the minds”</a:t>
            </a:r>
          </a:p>
          <a:p>
            <a:pPr lvl="1" eaLnBrk="1" hangingPunct="1"/>
            <a:r>
              <a:rPr lang="en-US" sz="2400" dirty="0" smtClean="0">
                <a:latin typeface="Georgia" pitchFamily="18" charset="0"/>
              </a:rPr>
              <a:t>Restatement – total agreement</a:t>
            </a:r>
          </a:p>
          <a:p>
            <a:pPr lvl="1" eaLnBrk="1" hangingPunct="1"/>
            <a:r>
              <a:rPr lang="en-US" sz="2400" dirty="0" smtClean="0">
                <a:latin typeface="Georgia" pitchFamily="18" charset="0"/>
              </a:rPr>
              <a:t>UCC – substantial agreement</a:t>
            </a:r>
          </a:p>
          <a:p>
            <a:pPr lvl="1" eaLnBrk="1" hangingPunct="1"/>
            <a:r>
              <a:rPr lang="en-US" sz="2400" dirty="0" smtClean="0">
                <a:latin typeface="Georgia" pitchFamily="18" charset="0"/>
              </a:rPr>
              <a:t>Mistake - unilateral or mutual</a:t>
            </a:r>
          </a:p>
          <a:p>
            <a:pPr lvl="1" eaLnBrk="1" hangingPunct="1"/>
            <a:r>
              <a:rPr lang="en-US" sz="2400" dirty="0" smtClean="0">
                <a:latin typeface="Georgia" pitchFamily="18" charset="0"/>
              </a:rPr>
              <a:t>Misrepresentation - can be innocent mistake</a:t>
            </a:r>
          </a:p>
          <a:p>
            <a:pPr lvl="1" eaLnBrk="1" hangingPunct="1"/>
            <a:r>
              <a:rPr lang="en-US" sz="2400" dirty="0" smtClean="0">
                <a:latin typeface="Georgia" pitchFamily="18" charset="0"/>
              </a:rPr>
              <a:t>Fraud - knowing falsity – can be hard to prove</a:t>
            </a:r>
          </a:p>
          <a:p>
            <a:pPr eaLnBrk="1" hangingPunct="1"/>
            <a:r>
              <a:rPr lang="en-US" sz="2800" dirty="0" smtClean="0">
                <a:latin typeface="Georgia" pitchFamily="18" charset="0"/>
              </a:rPr>
              <a:t>Or when the agreement is not voluntary</a:t>
            </a:r>
          </a:p>
          <a:p>
            <a:pPr lvl="1" eaLnBrk="1" hangingPunct="1"/>
            <a:r>
              <a:rPr lang="en-US" sz="2400" dirty="0" smtClean="0">
                <a:latin typeface="Georgia" pitchFamily="18" charset="0"/>
              </a:rPr>
              <a:t>Duress – threat deprives you of free will</a:t>
            </a:r>
          </a:p>
          <a:p>
            <a:pPr lvl="1" eaLnBrk="1" hangingPunct="1"/>
            <a:r>
              <a:rPr lang="en-US" sz="2400" dirty="0" smtClean="0">
                <a:latin typeface="Georgia" pitchFamily="18" charset="0"/>
              </a:rPr>
              <a:t>Undue Influence – status/power of other party deprives you of free will</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mtClean="0">
                <a:latin typeface="Georgia" pitchFamily="18" charset="0"/>
              </a:rPr>
              <a:t>Summary - 6</a:t>
            </a:r>
          </a:p>
        </p:txBody>
      </p:sp>
      <p:sp>
        <p:nvSpPr>
          <p:cNvPr id="23555"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Must have consideration (something of value) for enforceable contract </a:t>
            </a:r>
          </a:p>
          <a:p>
            <a:pPr lvl="1" eaLnBrk="1" hangingPunct="1">
              <a:lnSpc>
                <a:spcPct val="90000"/>
              </a:lnSpc>
            </a:pPr>
            <a:r>
              <a:rPr lang="en-US" dirty="0" smtClean="0">
                <a:latin typeface="Georgia" pitchFamily="18" charset="0"/>
              </a:rPr>
              <a:t>Must have value</a:t>
            </a:r>
          </a:p>
          <a:p>
            <a:pPr lvl="1" eaLnBrk="1" hangingPunct="1">
              <a:lnSpc>
                <a:spcPct val="90000"/>
              </a:lnSpc>
            </a:pPr>
            <a:r>
              <a:rPr lang="en-US" dirty="0" smtClean="0">
                <a:latin typeface="Georgia" pitchFamily="18" charset="0"/>
              </a:rPr>
              <a:t>Must be legal</a:t>
            </a:r>
          </a:p>
          <a:p>
            <a:pPr lvl="1" eaLnBrk="1" hangingPunct="1">
              <a:lnSpc>
                <a:spcPct val="90000"/>
              </a:lnSpc>
            </a:pPr>
            <a:r>
              <a:rPr lang="en-US" dirty="0" smtClean="0">
                <a:latin typeface="Georgia" pitchFamily="18" charset="0"/>
              </a:rPr>
              <a:t>Must be possible at time agreement is made</a:t>
            </a:r>
          </a:p>
          <a:p>
            <a:pPr lvl="1" eaLnBrk="1" hangingPunct="1">
              <a:lnSpc>
                <a:spcPct val="90000"/>
              </a:lnSpc>
            </a:pPr>
            <a:r>
              <a:rPr lang="en-US" dirty="0" smtClean="0">
                <a:latin typeface="Georgia" pitchFamily="18" charset="0"/>
              </a:rPr>
              <a:t>Must be present or future</a:t>
            </a:r>
          </a:p>
          <a:p>
            <a:pPr eaLnBrk="1" hangingPunct="1">
              <a:lnSpc>
                <a:spcPct val="90000"/>
              </a:lnSpc>
            </a:pPr>
            <a:r>
              <a:rPr lang="en-US" dirty="0" smtClean="0">
                <a:latin typeface="Georgia" pitchFamily="18" charset="0"/>
              </a:rPr>
              <a:t>Keep your eye on the actual provisions of the deal, not the title of the document</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smtClean="0">
                <a:latin typeface="Georgia" pitchFamily="18" charset="0"/>
              </a:rPr>
              <a:t>Public Policy and Contracts</a:t>
            </a:r>
          </a:p>
        </p:txBody>
      </p:sp>
      <p:sp>
        <p:nvSpPr>
          <p:cNvPr id="24579" name="Content Placeholder 2"/>
          <p:cNvSpPr>
            <a:spLocks noGrp="1"/>
          </p:cNvSpPr>
          <p:nvPr>
            <p:ph idx="4294967295"/>
          </p:nvPr>
        </p:nvSpPr>
        <p:spPr>
          <a:xfrm>
            <a:off x="457200" y="1222872"/>
            <a:ext cx="8229600" cy="4385766"/>
          </a:xfrm>
        </p:spPr>
        <p:txBody>
          <a:bodyPr/>
          <a:lstStyle/>
          <a:p>
            <a:pPr eaLnBrk="1" hangingPunct="1"/>
            <a:r>
              <a:rPr lang="en-US" sz="2800" dirty="0" smtClean="0">
                <a:latin typeface="Georgia" pitchFamily="18" charset="0"/>
              </a:rPr>
              <a:t>The Court is the representative of society, so it’s not going to enforce a contract with subject matter that is harmful to society</a:t>
            </a:r>
          </a:p>
          <a:p>
            <a:pPr lvl="1" eaLnBrk="1" hangingPunct="1"/>
            <a:r>
              <a:rPr lang="en-US" sz="2400" dirty="0" smtClean="0">
                <a:latin typeface="Georgia" pitchFamily="18" charset="0"/>
              </a:rPr>
              <a:t>No enforcement of contracts for illegal actions, whether physical or economic</a:t>
            </a:r>
          </a:p>
          <a:p>
            <a:pPr lvl="1" eaLnBrk="1" hangingPunct="1"/>
            <a:r>
              <a:rPr lang="en-US" sz="2400" dirty="0" smtClean="0">
                <a:latin typeface="Georgia" pitchFamily="18" charset="0"/>
              </a:rPr>
              <a:t>No enforcement of contracts that were fraudulently obtained</a:t>
            </a:r>
          </a:p>
          <a:p>
            <a:pPr eaLnBrk="1" hangingPunct="1"/>
            <a:r>
              <a:rPr lang="en-US" sz="2800" dirty="0" smtClean="0">
                <a:latin typeface="Georgia" pitchFamily="18" charset="0"/>
              </a:rPr>
              <a:t>What if it is neither illegal nor fraudulent, but just plain terrible?  Someone wants to enforce a contract that offends morality?</a:t>
            </a:r>
          </a:p>
          <a:p>
            <a:pPr lvl="1" eaLnBrk="1" hangingPunct="1"/>
            <a:r>
              <a:rPr lang="en-US" sz="2400" dirty="0" smtClean="0">
                <a:latin typeface="Georgia" pitchFamily="18" charset="0"/>
              </a:rPr>
              <a:t>Contrary to public policy – no enforcement</a:t>
            </a:r>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5616</TotalTime>
  <Words>2561</Words>
  <Application>Microsoft Office PowerPoint</Application>
  <PresentationFormat>On-screen Show (4:3)</PresentationFormat>
  <Paragraphs>302</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Engineering Law</vt:lpstr>
      <vt:lpstr>Announcements</vt:lpstr>
      <vt:lpstr>Summary -1</vt:lpstr>
      <vt:lpstr>Summary -2</vt:lpstr>
      <vt:lpstr>Summary -3</vt:lpstr>
      <vt:lpstr>Summary -4</vt:lpstr>
      <vt:lpstr>Summary - 5</vt:lpstr>
      <vt:lpstr>Summary - 6</vt:lpstr>
      <vt:lpstr>Public Policy and Contracts</vt:lpstr>
      <vt:lpstr>Public Policy Scrutiny - 1</vt:lpstr>
      <vt:lpstr>Public Policy Scrutiny - 2 </vt:lpstr>
      <vt:lpstr>Statute of Frauds -1 </vt:lpstr>
      <vt:lpstr>Statute of Frauds - 2 </vt:lpstr>
      <vt:lpstr>SoF Exceptions</vt:lpstr>
      <vt:lpstr>Performance - 1</vt:lpstr>
      <vt:lpstr>Performance - 2</vt:lpstr>
      <vt:lpstr>Performance Excused - 1</vt:lpstr>
      <vt:lpstr>Performance Excused - 2</vt:lpstr>
      <vt:lpstr>Modification of Agreement</vt:lpstr>
      <vt:lpstr>Legal Enforcement Prevention</vt:lpstr>
      <vt:lpstr>Remedies</vt:lpstr>
      <vt:lpstr>Damages - 1</vt:lpstr>
      <vt:lpstr>Damages - 2</vt:lpstr>
      <vt:lpstr>Duty To Mitigate</vt:lpstr>
      <vt:lpstr>Enforcement</vt:lpstr>
      <vt:lpstr>Ownership</vt:lpstr>
      <vt:lpstr>“Tendering” Goods</vt:lpstr>
      <vt:lpstr>Warranties</vt:lpstr>
      <vt:lpstr>Implied Warranties</vt:lpstr>
      <vt:lpstr>Express Warranties</vt:lpstr>
      <vt:lpstr>Extended Warranty</vt:lpstr>
      <vt:lpstr>Disclaimer</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83</cp:revision>
  <cp:lastPrinted>2015-10-05T06:11:34Z</cp:lastPrinted>
  <dcterms:created xsi:type="dcterms:W3CDTF">2009-09-14T01:06:34Z</dcterms:created>
  <dcterms:modified xsi:type="dcterms:W3CDTF">2020-01-14T07:51:45Z</dcterms:modified>
</cp:coreProperties>
</file>