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576" r:id="rId3"/>
    <p:sldId id="558" r:id="rId4"/>
    <p:sldId id="587" r:id="rId5"/>
    <p:sldId id="588" r:id="rId6"/>
    <p:sldId id="592" r:id="rId7"/>
    <p:sldId id="593" r:id="rId8"/>
    <p:sldId id="591" r:id="rId9"/>
    <p:sldId id="594" r:id="rId10"/>
    <p:sldId id="578" r:id="rId11"/>
    <p:sldId id="589" r:id="rId12"/>
    <p:sldId id="581" r:id="rId13"/>
    <p:sldId id="579" r:id="rId14"/>
    <p:sldId id="583" r:id="rId15"/>
    <p:sldId id="595" r:id="rId16"/>
    <p:sldId id="596" r:id="rId17"/>
    <p:sldId id="597" r:id="rId18"/>
    <p:sldId id="590" r:id="rId19"/>
    <p:sldId id="585" r:id="rId20"/>
    <p:sldId id="261" r:id="rId21"/>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38915" name="Rectangle 3"/>
          <p:cNvSpPr>
            <a:spLocks noGrp="1" noChangeArrowheads="1"/>
          </p:cNvSpPr>
          <p:nvPr>
            <p:ph type="dt" sz="quarter"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25BD7D87-2F0C-48DF-A294-7C46705ADEE0}" type="datetimeFigureOut">
              <a:rPr lang="en-US"/>
              <a:pPr>
                <a:defRPr/>
              </a:pPr>
              <a:t>10/23/2021</a:t>
            </a:fld>
            <a:endParaRPr lang="en-US"/>
          </a:p>
        </p:txBody>
      </p:sp>
      <p:sp>
        <p:nvSpPr>
          <p:cNvPr id="38916" name="Rectangle 4"/>
          <p:cNvSpPr>
            <a:spLocks noGrp="1" noChangeArrowheads="1"/>
          </p:cNvSpPr>
          <p:nvPr>
            <p:ph type="ftr" sz="quarter" idx="2"/>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38917" name="Rectangle 5"/>
          <p:cNvSpPr>
            <a:spLocks noGrp="1" noChangeArrowheads="1"/>
          </p:cNvSpPr>
          <p:nvPr>
            <p:ph type="sldNum" sz="quarter" idx="3"/>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D2EFA9DC-4ED9-4E1C-AFA6-2604157BABFB}" type="slidenum">
              <a:rPr lang="en-US"/>
              <a:pPr>
                <a:defRPr/>
              </a:pPr>
              <a:t>‹#›</a:t>
            </a:fld>
            <a:endParaRPr lang="en-US"/>
          </a:p>
        </p:txBody>
      </p:sp>
    </p:spTree>
    <p:extLst>
      <p:ext uri="{BB962C8B-B14F-4D97-AF65-F5344CB8AC3E}">
        <p14:creationId xmlns:p14="http://schemas.microsoft.com/office/powerpoint/2010/main" val="234488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51203" name="Rectangle 3"/>
          <p:cNvSpPr>
            <a:spLocks noGrp="1" noChangeArrowheads="1"/>
          </p:cNvSpPr>
          <p:nvPr>
            <p:ph type="dt"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A6587B2B-C915-4159-8FB5-2449014BCCFA}" type="datetimeFigureOut">
              <a:rPr lang="en-US"/>
              <a:pPr>
                <a:defRPr/>
              </a:pPr>
              <a:t>10/23/2021</a:t>
            </a:fld>
            <a:endParaRPr lang="en-US"/>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6423" y="4416428"/>
            <a:ext cx="5485158" cy="4183063"/>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51207" name="Rectangle 7"/>
          <p:cNvSpPr>
            <a:spLocks noGrp="1" noChangeArrowheads="1"/>
          </p:cNvSpPr>
          <p:nvPr>
            <p:ph type="sldNum" sz="quarter" idx="5"/>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55F16922-3A21-4827-BAE2-97FF7B41076D}" type="slidenum">
              <a:rPr lang="en-US"/>
              <a:pPr>
                <a:defRPr/>
              </a:pPr>
              <a:t>‹#›</a:t>
            </a:fld>
            <a:endParaRPr lang="en-US"/>
          </a:p>
        </p:txBody>
      </p:sp>
    </p:spTree>
    <p:extLst>
      <p:ext uri="{BB962C8B-B14F-4D97-AF65-F5344CB8AC3E}">
        <p14:creationId xmlns:p14="http://schemas.microsoft.com/office/powerpoint/2010/main" val="167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B6645C-4FAC-4B96-B06F-BC48F2F626F7}" type="datetime1">
              <a:rPr lang="en-US" smtClean="0"/>
              <a:t>10/23/2021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F3E8D65C-4EEE-45AF-A70F-5433267F7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EEE5B-EFD7-450D-BCB7-D926C1E48D09}" type="datetime1">
              <a:rPr lang="en-US" smtClean="0"/>
              <a:t>10/23/2021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3096ED64-8DD9-41B6-A34C-774DCC72A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AC36E-4F37-48A4-B539-A20D7E5E46ED}" type="datetime1">
              <a:rPr lang="en-US" smtClean="0"/>
              <a:t>10/23/2021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347566FF-46ED-44AE-B547-3D4CDF67A8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A882500A-5429-4F51-A9C6-63D58FF1C3B1}" type="datetime1">
              <a:rPr lang="en-US" smtClean="0"/>
              <a:t>10/23/2021</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91BC384-155B-439D-8ED7-3A58EE3C54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9FCB90-08AE-401F-B3E1-D6ACA2105D72}" type="datetime1">
              <a:rPr lang="en-US" smtClean="0"/>
              <a:t>10/23/2021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BC340545-A38A-4157-B134-131015C65F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8E30C1-DC44-43AA-B753-1B9266B2520C}" type="datetime1">
              <a:rPr lang="en-US" smtClean="0"/>
              <a:t>10/23/2021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087DA39E-C7D8-410B-BBB9-0D2A5181C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40EB15-92E1-44A4-BD7F-72E4657E17D9}" type="datetime1">
              <a:rPr lang="en-US" smtClean="0"/>
              <a:t>10/23/2021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9" name="Slide Number Placeholder 5"/>
          <p:cNvSpPr>
            <a:spLocks noGrp="1"/>
          </p:cNvSpPr>
          <p:nvPr>
            <p:ph type="sldNum" sz="quarter" idx="12"/>
          </p:nvPr>
        </p:nvSpPr>
        <p:spPr/>
        <p:txBody>
          <a:bodyPr/>
          <a:lstStyle>
            <a:lvl1pPr>
              <a:defRPr/>
            </a:lvl1pPr>
          </a:lstStyle>
          <a:p>
            <a:pPr>
              <a:defRPr/>
            </a:pPr>
            <a:fld id="{EAE497B1-25F0-48F7-8BE3-D6D1B24029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DB8539-7160-4394-9647-DA16ED10B31F}" type="datetime1">
              <a:rPr lang="en-US" smtClean="0"/>
              <a:t>10/23/2021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5" name="Slide Number Placeholder 5"/>
          <p:cNvSpPr>
            <a:spLocks noGrp="1"/>
          </p:cNvSpPr>
          <p:nvPr>
            <p:ph type="sldNum" sz="quarter" idx="12"/>
          </p:nvPr>
        </p:nvSpPr>
        <p:spPr/>
        <p:txBody>
          <a:bodyPr/>
          <a:lstStyle>
            <a:lvl1pPr>
              <a:defRPr/>
            </a:lvl1pPr>
          </a:lstStyle>
          <a:p>
            <a:pPr>
              <a:defRPr/>
            </a:pPr>
            <a:fld id="{28A797FF-4A7C-48B7-9048-6D4A1E7B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88E9A5-1859-44D3-834B-98B48E0033B4}" type="datetime1">
              <a:rPr lang="en-US" smtClean="0"/>
              <a:t>10/23/2021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4" name="Slide Number Placeholder 5"/>
          <p:cNvSpPr>
            <a:spLocks noGrp="1"/>
          </p:cNvSpPr>
          <p:nvPr>
            <p:ph type="sldNum" sz="quarter" idx="12"/>
          </p:nvPr>
        </p:nvSpPr>
        <p:spPr/>
        <p:txBody>
          <a:bodyPr/>
          <a:lstStyle>
            <a:lvl1pPr>
              <a:defRPr/>
            </a:lvl1pPr>
          </a:lstStyle>
          <a:p>
            <a:pPr>
              <a:defRPr/>
            </a:pPr>
            <a:fld id="{55C60401-3D90-4CB0-8BBD-5055C85FBD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84F524-4CC7-4347-8F1E-0335C757C4B1}" type="datetime1">
              <a:rPr lang="en-US" smtClean="0"/>
              <a:t>10/23/2021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0F3E1B25-0115-4822-865E-A15C9FF655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9622F5-E936-48BE-8E77-39A5D593E8FF}" type="datetime1">
              <a:rPr lang="en-US" smtClean="0"/>
              <a:t>10/23/2021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E9E981B6-ABEF-4C3E-A7B6-540157585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986B6F-596C-491F-B3F5-6058A322AACA}" type="datetime1">
              <a:rPr lang="en-US" smtClean="0"/>
              <a:t>10/23/2021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60A0A6-DC71-4E34-A891-D999409E8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- 1</a:t>
            </a:r>
          </a:p>
        </p:txBody>
      </p:sp>
      <p:sp>
        <p:nvSpPr>
          <p:cNvPr id="26627" name="Content Placeholder 2"/>
          <p:cNvSpPr>
            <a:spLocks noGrp="1"/>
          </p:cNvSpPr>
          <p:nvPr>
            <p:ph idx="4294967295"/>
          </p:nvPr>
        </p:nvSpPr>
        <p:spPr>
          <a:xfrm>
            <a:off x="457200" y="1072559"/>
            <a:ext cx="8229600" cy="4191000"/>
          </a:xfrm>
        </p:spPr>
        <p:txBody>
          <a:bodyPr/>
          <a:lstStyle/>
          <a:p>
            <a:pPr eaLnBrk="1" hangingPunct="1">
              <a:lnSpc>
                <a:spcPct val="80000"/>
              </a:lnSpc>
            </a:pPr>
            <a:r>
              <a:rPr lang="en-US" sz="3600" dirty="0" smtClean="0">
                <a:latin typeface="Georgia" pitchFamily="18" charset="0"/>
              </a:rPr>
              <a:t>“Big 3”</a:t>
            </a:r>
          </a:p>
          <a:p>
            <a:pPr lvl="1" eaLnBrk="1" hangingPunct="1">
              <a:lnSpc>
                <a:spcPct val="80000"/>
              </a:lnSpc>
            </a:pPr>
            <a:r>
              <a:rPr lang="en-US"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dirty="0" smtClean="0">
                <a:latin typeface="Georgia" pitchFamily="18" charset="0"/>
              </a:rPr>
              <a:t>Can have (P), © and TM/® in same product</a:t>
            </a:r>
          </a:p>
          <a:p>
            <a:pPr lvl="1" eaLnBrk="1" hangingPunct="1">
              <a:lnSpc>
                <a:spcPct val="80000"/>
              </a:lnSpc>
            </a:pPr>
            <a:r>
              <a:rPr lang="en-US"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and Trademarks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US vs. Many Other Countries</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was dominated by entrepreneurs - Europe was dominated by large, state-run industry</a:t>
            </a:r>
          </a:p>
          <a:p>
            <a:pPr lvl="1" eaLnBrk="1" hangingPunct="1">
              <a:lnSpc>
                <a:spcPct val="90000"/>
              </a:lnSpc>
            </a:pPr>
            <a:r>
              <a:rPr lang="en-US" dirty="0" smtClean="0">
                <a:latin typeface="Georgia" pitchFamily="18" charset="0"/>
              </a:rPr>
              <a:t>Until recently, only a company could apply for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smtClean="0">
                <a:latin typeface="Georgia" pitchFamily="18" charset="0"/>
              </a:rPr>
              <a:t>Ex – </a:t>
            </a:r>
            <a:r>
              <a:rPr lang="en-US" dirty="0" smtClean="0">
                <a:latin typeface="Georgia" pitchFamily="18" charset="0"/>
              </a:rPr>
              <a:t>in EU </a:t>
            </a:r>
            <a:r>
              <a:rPr lang="en-US" dirty="0" smtClean="0">
                <a:latin typeface="Georgia" pitchFamily="18" charset="0"/>
              </a:rPr>
              <a:t>=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840036"/>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914401"/>
            <a:ext cx="8229600" cy="5244028"/>
          </a:xfrm>
        </p:spPr>
        <p:txBody>
          <a:bodyPr/>
          <a:lstStyle/>
          <a:p>
            <a:pPr eaLnBrk="1" hangingPunct="1">
              <a:spcBef>
                <a:spcPts val="0"/>
              </a:spcBef>
            </a:pPr>
            <a:r>
              <a:rPr lang="en-US" sz="2800" dirty="0" smtClean="0">
                <a:latin typeface="Georgia" pitchFamily="18" charset="0"/>
              </a:rPr>
              <a:t>A Patent is not a reward or a prize</a:t>
            </a:r>
          </a:p>
          <a:p>
            <a:pPr lvl="1" eaLnBrk="1" hangingPunct="1">
              <a:spcBef>
                <a:spcPts val="0"/>
              </a:spcBef>
            </a:pPr>
            <a:r>
              <a:rPr lang="en-US" sz="2400" dirty="0" smtClean="0">
                <a:latin typeface="Georgia" pitchFamily="18" charset="0"/>
              </a:rPr>
              <a:t>The IP system is not made for the benefit of the inventors – it is made for the benefit of society</a:t>
            </a:r>
          </a:p>
          <a:p>
            <a:pPr lvl="1" eaLnBrk="1" hangingPunct="1">
              <a:spcBef>
                <a:spcPts val="0"/>
              </a:spcBef>
            </a:pPr>
            <a:r>
              <a:rPr lang="en-US" sz="2400" dirty="0" smtClean="0">
                <a:latin typeface="Georgia" pitchFamily="18" charset="0"/>
              </a:rPr>
              <a:t>Want to incentivize development of new inventions for everyone’s benefit</a:t>
            </a:r>
          </a:p>
          <a:p>
            <a:pPr lvl="1" eaLnBrk="1" hangingPunct="1">
              <a:spcBef>
                <a:spcPts val="0"/>
              </a:spcBef>
            </a:pPr>
            <a:r>
              <a:rPr lang="en-US" sz="2400" dirty="0" smtClean="0">
                <a:latin typeface="Georgia" pitchFamily="18" charset="0"/>
              </a:rPr>
              <a:t>It’s a savvy deal – govt. can get private industry to pay for R&amp;D instead of having to pay for it with tax dollars</a:t>
            </a:r>
          </a:p>
          <a:p>
            <a:pPr lvl="2" eaLnBrk="1" hangingPunct="1">
              <a:spcBef>
                <a:spcPts val="0"/>
              </a:spcBef>
            </a:pPr>
            <a:r>
              <a:rPr lang="en-US" sz="2000" dirty="0" smtClean="0">
                <a:latin typeface="Georgia" pitchFamily="18" charset="0"/>
              </a:rPr>
              <a:t>Ex – It costs $1 Billion+ for new drug</a:t>
            </a:r>
          </a:p>
          <a:p>
            <a:pPr lvl="2" eaLnBrk="1" hangingPunct="1">
              <a:spcBef>
                <a:spcPts val="0"/>
              </a:spcBef>
            </a:pPr>
            <a:r>
              <a:rPr lang="en-US" sz="2000" dirty="0" smtClean="0">
                <a:latin typeface="Georgia" pitchFamily="18" charset="0"/>
              </a:rPr>
              <a:t>R&amp;D yearly spend in trillions - $0 to taxpayer</a:t>
            </a:r>
          </a:p>
          <a:p>
            <a:pPr lvl="3" eaLnBrk="1" hangingPunct="1">
              <a:spcBef>
                <a:spcPts val="0"/>
              </a:spcBef>
            </a:pPr>
            <a:r>
              <a:rPr lang="en-US" dirty="0" smtClean="0">
                <a:latin typeface="Georgia" pitchFamily="18" charset="0"/>
              </a:rPr>
              <a:t>Although </a:t>
            </a:r>
            <a:r>
              <a:rPr lang="en-US" dirty="0">
                <a:latin typeface="Georgia" pitchFamily="18" charset="0"/>
              </a:rPr>
              <a:t>some govt. research grants in some </a:t>
            </a:r>
            <a:r>
              <a:rPr lang="en-US" dirty="0" smtClean="0">
                <a:latin typeface="Georgia" pitchFamily="18" charset="0"/>
              </a:rPr>
              <a:t>cases</a:t>
            </a:r>
          </a:p>
          <a:p>
            <a:pPr eaLnBrk="1" hangingPunct="1">
              <a:spcBef>
                <a:spcPts val="0"/>
              </a:spcBef>
            </a:pPr>
            <a:r>
              <a:rPr lang="en-US" sz="2400" dirty="0">
                <a:latin typeface="Georgia" pitchFamily="18" charset="0"/>
              </a:rPr>
              <a:t>Limited time of exclusivity, then everyone can use it for free – don’t want to pay a premium?  Just wait a few years</a:t>
            </a:r>
          </a:p>
          <a:p>
            <a:pPr lvl="1">
              <a:spcBef>
                <a:spcPts val="0"/>
              </a:spcBef>
            </a:pPr>
            <a:r>
              <a:rPr lang="en-US" sz="2000" dirty="0">
                <a:latin typeface="Georgia" pitchFamily="18" charset="0"/>
              </a:rPr>
              <a:t>Exclusivity gives inventors confidence that their investment will pay off – otherwise no investment!</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eaLnBrk="1" hangingPunct="1">
              <a:lnSpc>
                <a:spcPct val="90000"/>
              </a:lnSpc>
            </a:pPr>
            <a:r>
              <a:rPr lang="en-US" sz="2000" dirty="0">
                <a:latin typeface="Georgia" pitchFamily="18" charset="0"/>
              </a:rPr>
              <a:t>No one would invest $100M </a:t>
            </a:r>
            <a:r>
              <a:rPr lang="en-US" sz="2000" dirty="0" smtClean="0">
                <a:latin typeface="Georgia" pitchFamily="18" charset="0"/>
              </a:rPr>
              <a:t>otherwise</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a:t>
            </a:r>
            <a:r>
              <a:rPr lang="en-US" sz="2000" dirty="0" smtClean="0">
                <a:latin typeface="Georgia" pitchFamily="18" charset="0"/>
              </a:rPr>
              <a:t>(lobbying company </a:t>
            </a:r>
            <a:r>
              <a:rPr lang="en-US" sz="2000" dirty="0" smtClean="0">
                <a:latin typeface="Georgia" pitchFamily="18" charset="0"/>
              </a:rPr>
              <a:t>vs. company or </a:t>
            </a:r>
            <a:r>
              <a:rPr lang="en-US" sz="2000" dirty="0" smtClean="0">
                <a:latin typeface="Georgia" pitchFamily="18" charset="0"/>
              </a:rPr>
              <a:t>vs. individual</a:t>
            </a:r>
            <a:r>
              <a:rPr lang="en-US" sz="2000" dirty="0" smtClean="0">
                <a:latin typeface="Georgia" pitchFamily="18" charset="0"/>
              </a:rPr>
              <a:t>)</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innovators want patent rights expanded</a:t>
            </a:r>
          </a:p>
          <a:p>
            <a:pPr lvl="3">
              <a:lnSpc>
                <a:spcPct val="90000"/>
              </a:lnSpc>
            </a:pPr>
            <a:r>
              <a:rPr lang="en-US" dirty="0" smtClean="0">
                <a:latin typeface="Georgia" pitchFamily="18" charset="0"/>
              </a:rPr>
              <a:t>Aggregators or those with market dominance want patent rights reduced</a:t>
            </a:r>
          </a:p>
          <a:p>
            <a:pPr lvl="3">
              <a:lnSpc>
                <a:spcPct val="90000"/>
              </a:lnSpc>
            </a:pPr>
            <a:r>
              <a:rPr lang="en-US" dirty="0" smtClean="0">
                <a:latin typeface="Georgia" pitchFamily="18" charset="0"/>
              </a:rPr>
              <a:t>Balanced = patent term stays about the same</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61443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a:t>
            </a:r>
            <a:r>
              <a:rPr lang="en-US" sz="2000" dirty="0" smtClean="0">
                <a:latin typeface="Georgia" pitchFamily="18" charset="0"/>
              </a:rPr>
              <a:t>injunction to stop use by others</a:t>
            </a:r>
            <a:endParaRPr lang="en-US" sz="2000" dirty="0" smtClean="0">
              <a:latin typeface="Georgia" pitchFamily="18" charset="0"/>
            </a:endParaRP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 (up to $150K for a single work)</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(multiple class) protection for famous marks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16</a:t>
            </a:fld>
            <a:endParaRPr lang="en-US"/>
          </a:p>
        </p:txBody>
      </p:sp>
    </p:spTree>
    <p:extLst>
      <p:ext uri="{BB962C8B-B14F-4D97-AF65-F5344CB8AC3E}">
        <p14:creationId xmlns:p14="http://schemas.microsoft.com/office/powerpoint/2010/main" val="349111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400" dirty="0" smtClean="0">
                <a:latin typeface="Georgia" pitchFamily="18" charset="0"/>
              </a:rPr>
              <a:t>Lots </a:t>
            </a:r>
            <a:r>
              <a:rPr lang="en-US" sz="2400" dirty="0">
                <a:latin typeface="Georgia" pitchFamily="18" charset="0"/>
              </a:rPr>
              <a:t>of BS-</a:t>
            </a:r>
            <a:r>
              <a:rPr lang="en-US" sz="2400" dirty="0" err="1">
                <a:latin typeface="Georgia" pitchFamily="18" charset="0"/>
              </a:rPr>
              <a:t>ing</a:t>
            </a:r>
            <a:r>
              <a:rPr lang="en-US" sz="2400" dirty="0">
                <a:latin typeface="Georgia" pitchFamily="18" charset="0"/>
              </a:rPr>
              <a:t> (or </a:t>
            </a:r>
            <a:r>
              <a:rPr lang="en-US" sz="2400" dirty="0" smtClean="0">
                <a:latin typeface="Georgia" pitchFamily="18" charset="0"/>
              </a:rPr>
              <a:t>“exploitable uncertainty”)</a:t>
            </a:r>
            <a:endParaRPr lang="en-US" sz="2400" dirty="0">
              <a:latin typeface="Georgia" pitchFamily="18" charset="0"/>
            </a:endParaRPr>
          </a:p>
          <a:p>
            <a:pPr lvl="1">
              <a:lnSpc>
                <a:spcPct val="90000"/>
              </a:lnSpc>
            </a:pPr>
            <a:r>
              <a:rPr lang="en-US" sz="2000" dirty="0" smtClean="0">
                <a:latin typeface="Georgia" pitchFamily="18" charset="0"/>
              </a:rPr>
              <a:t>If I claim I have a right and you don’t challenge it, then I effectively have that right – whether or not I am entitled to it under the </a:t>
            </a:r>
            <a:r>
              <a:rPr lang="en-US" sz="2000" dirty="0" smtClean="0">
                <a:latin typeface="Georgia" pitchFamily="18" charset="0"/>
              </a:rPr>
              <a:t>law</a:t>
            </a:r>
          </a:p>
          <a:p>
            <a:pPr lvl="2">
              <a:lnSpc>
                <a:spcPct val="90000"/>
              </a:lnSpc>
            </a:pPr>
            <a:r>
              <a:rPr lang="en-US" sz="2000" dirty="0" smtClean="0">
                <a:latin typeface="Georgia" pitchFamily="18" charset="0"/>
              </a:rPr>
              <a:t>Remember the Elephant analogy!</a:t>
            </a:r>
            <a:endParaRPr lang="en-US" sz="2000" dirty="0" smtClean="0">
              <a:latin typeface="Georgia" pitchFamily="18" charset="0"/>
            </a:endParaRP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000" dirty="0">
              <a:latin typeface="Georgia" pitchFamily="18" charset="0"/>
            </a:endParaRPr>
          </a:p>
          <a:p>
            <a:pPr>
              <a:lnSpc>
                <a:spcPct val="90000"/>
              </a:lnSpc>
            </a:pPr>
            <a:r>
              <a:rPr lang="en-US" sz="2400" dirty="0">
                <a:latin typeface="Georgia" pitchFamily="18" charset="0"/>
              </a:rPr>
              <a:t>Litigation costs can be outcome </a:t>
            </a:r>
            <a:r>
              <a:rPr lang="en-US" sz="2400" dirty="0" smtClean="0">
                <a:latin typeface="Georgia" pitchFamily="18" charset="0"/>
              </a:rPr>
              <a:t>determinative</a:t>
            </a:r>
          </a:p>
          <a:p>
            <a:pPr lvl="1">
              <a:lnSpc>
                <a:spcPct val="90000"/>
              </a:lnSpc>
            </a:pPr>
            <a:r>
              <a:rPr lang="en-US" sz="2000" dirty="0" smtClean="0">
                <a:latin typeface="Georgia" pitchFamily="18" charset="0"/>
              </a:rPr>
              <a:t>If you can’t afford to fight, then you have to give up</a:t>
            </a:r>
          </a:p>
          <a:p>
            <a:pPr lvl="1">
              <a:lnSpc>
                <a:spcPct val="90000"/>
              </a:lnSpc>
            </a:pPr>
            <a:r>
              <a:rPr lang="en-US" sz="2000" dirty="0" smtClean="0">
                <a:latin typeface="Georgia" pitchFamily="18" charset="0"/>
              </a:rPr>
              <a:t>Can be tough for individuals or small companies to enforce against large companies</a:t>
            </a:r>
          </a:p>
          <a:p>
            <a:pPr lvl="1">
              <a:lnSpc>
                <a:spcPct val="90000"/>
              </a:lnSpc>
            </a:pPr>
            <a:r>
              <a:rPr lang="en-US" sz="2000" dirty="0" smtClean="0">
                <a:latin typeface="Georgia" pitchFamily="18" charset="0"/>
              </a:rPr>
              <a:t>Large companies can (and will) out spend you </a:t>
            </a:r>
          </a:p>
          <a:p>
            <a:pPr lvl="1">
              <a:lnSpc>
                <a:spcPct val="90000"/>
              </a:lnSpc>
            </a:pPr>
            <a:r>
              <a:rPr lang="en-US" sz="2000" dirty="0" smtClean="0">
                <a:latin typeface="Georgia" pitchFamily="18" charset="0"/>
              </a:rPr>
              <a:t>“Might” can make “rights”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17</a:t>
            </a:fld>
            <a:endParaRPr lang="en-US"/>
          </a:p>
        </p:txBody>
      </p:sp>
    </p:spTree>
    <p:extLst>
      <p:ext uri="{BB962C8B-B14F-4D97-AF65-F5344CB8AC3E}">
        <p14:creationId xmlns:p14="http://schemas.microsoft.com/office/powerpoint/2010/main" val="283075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 or Torts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or tort law</a:t>
            </a:r>
          </a:p>
          <a:p>
            <a:pPr lvl="1" eaLnBrk="1" hangingPunct="1">
              <a:lnSpc>
                <a:spcPct val="90000"/>
              </a:lnSpc>
            </a:pPr>
            <a:r>
              <a:rPr lang="en-US" dirty="0" smtClean="0">
                <a:latin typeface="Georgia" pitchFamily="18" charset="0"/>
              </a:rPr>
              <a:t>Contracts and torts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or tort law</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7"/>
            <a:ext cx="8229600" cy="4808805"/>
          </a:xfrm>
        </p:spPr>
        <p:txBody>
          <a:bodyPr/>
          <a:lstStyle/>
          <a:p>
            <a:pPr eaLnBrk="1" hangingPunct="1">
              <a:lnSpc>
                <a:spcPct val="90000"/>
              </a:lnSpc>
            </a:pPr>
            <a:r>
              <a:rPr lang="en-US" sz="2800" dirty="0" smtClean="0">
                <a:latin typeface="Georgia" pitchFamily="18" charset="0"/>
              </a:rPr>
              <a:t>Patents, Copyrights and TMs will continue to be around, but they change all the time</a:t>
            </a:r>
          </a:p>
          <a:p>
            <a:pPr lvl="1" eaLnBrk="1" hangingPunct="1">
              <a:lnSpc>
                <a:spcPct val="90000"/>
              </a:lnSpc>
            </a:pPr>
            <a:r>
              <a:rPr lang="en-US" sz="2400" dirty="0" smtClean="0">
                <a:latin typeface="Georgia" pitchFamily="18" charset="0"/>
              </a:rPr>
              <a:t>Federal statute changes</a:t>
            </a:r>
          </a:p>
          <a:p>
            <a:pPr lvl="2" eaLnBrk="1" hangingPunct="1">
              <a:lnSpc>
                <a:spcPct val="90000"/>
              </a:lnSpc>
            </a:pPr>
            <a:r>
              <a:rPr lang="en-US" sz="2000" dirty="0" smtClean="0">
                <a:latin typeface="Georgia" pitchFamily="18" charset="0"/>
              </a:rPr>
              <a:t>Example – Sept 2011 America Invents Act (AIA) – biggest patent law change since Patent Act in 1952</a:t>
            </a:r>
          </a:p>
          <a:p>
            <a:pPr lvl="1" eaLnBrk="1" hangingPunct="1">
              <a:lnSpc>
                <a:spcPct val="90000"/>
              </a:lnSpc>
            </a:pPr>
            <a:r>
              <a:rPr lang="en-US" sz="2400" dirty="0" smtClean="0">
                <a:latin typeface="Georgia" pitchFamily="18" charset="0"/>
              </a:rPr>
              <a:t>Agency rule changes</a:t>
            </a:r>
          </a:p>
          <a:p>
            <a:pPr lvl="1" eaLnBrk="1" hangingPunct="1">
              <a:lnSpc>
                <a:spcPct val="90000"/>
              </a:lnSpc>
            </a:pPr>
            <a:r>
              <a:rPr lang="en-US" sz="2400" dirty="0" smtClean="0">
                <a:latin typeface="Georgia" pitchFamily="18" charset="0"/>
              </a:rPr>
              <a:t>Court cases interpreting the law </a:t>
            </a:r>
          </a:p>
          <a:p>
            <a:pPr eaLnBrk="1" hangingPunct="1">
              <a:lnSpc>
                <a:spcPct val="90000"/>
              </a:lnSpc>
            </a:pPr>
            <a:r>
              <a:rPr lang="en-US" sz="2800" dirty="0" smtClean="0">
                <a:latin typeface="Georgia" pitchFamily="18" charset="0"/>
              </a:rPr>
              <a:t>We will just be scratching the surface</a:t>
            </a:r>
          </a:p>
          <a:p>
            <a:pPr lvl="1" eaLnBrk="1" hangingPunct="1">
              <a:lnSpc>
                <a:spcPct val="90000"/>
              </a:lnSpc>
            </a:pPr>
            <a:r>
              <a:rPr lang="en-US" sz="2400" dirty="0" smtClean="0">
                <a:latin typeface="Georgia" pitchFamily="18" charset="0"/>
              </a:rPr>
              <a:t>This course will not make you an expert</a:t>
            </a:r>
          </a:p>
          <a:p>
            <a:pPr lvl="1" eaLnBrk="1" hangingPunct="1">
              <a:lnSpc>
                <a:spcPct val="90000"/>
              </a:lnSpc>
            </a:pPr>
            <a:r>
              <a:rPr lang="en-US" sz="2400" dirty="0" smtClean="0">
                <a:latin typeface="Georgia" pitchFamily="18" charset="0"/>
              </a:rPr>
              <a:t>There are many exceptions to most rules</a:t>
            </a:r>
          </a:p>
          <a:p>
            <a:pPr lvl="1" eaLnBrk="1" hangingPunct="1">
              <a:lnSpc>
                <a:spcPct val="90000"/>
              </a:lnSpc>
            </a:pPr>
            <a:r>
              <a:rPr lang="en-US" sz="2400" dirty="0" smtClean="0">
                <a:latin typeface="Georgia" pitchFamily="18" charset="0"/>
              </a:rPr>
              <a:t>Consult a lawyer if you have an </a:t>
            </a:r>
            <a:r>
              <a:rPr lang="en-US" sz="2400" dirty="0" smtClean="0">
                <a:latin typeface="Georgia" pitchFamily="18" charset="0"/>
              </a:rPr>
              <a:t>issue</a:t>
            </a:r>
          </a:p>
          <a:p>
            <a:pPr lvl="1" eaLnBrk="1" hangingPunct="1">
              <a:lnSpc>
                <a:spcPct val="90000"/>
              </a:lnSpc>
            </a:pPr>
            <a:r>
              <a:rPr lang="en-US" sz="2400" dirty="0" smtClean="0">
                <a:latin typeface="Georgia" pitchFamily="18" charset="0"/>
              </a:rPr>
              <a:t>Goal: Well-informed, IP-savvy engineer!</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Announcements  </a:t>
            </a:r>
          </a:p>
        </p:txBody>
      </p:sp>
      <p:sp>
        <p:nvSpPr>
          <p:cNvPr id="16387" name="Content Placeholder 2"/>
          <p:cNvSpPr>
            <a:spLocks noGrp="1"/>
          </p:cNvSpPr>
          <p:nvPr>
            <p:ph idx="4294967295"/>
          </p:nvPr>
        </p:nvSpPr>
        <p:spPr>
          <a:xfrm>
            <a:off x="495300" y="1273174"/>
            <a:ext cx="8229600" cy="5149659"/>
          </a:xfrm>
        </p:spPr>
        <p:txBody>
          <a:bodyPr/>
          <a:lstStyle/>
          <a:p>
            <a:pPr eaLnBrk="1" hangingPunct="1">
              <a:lnSpc>
                <a:spcPct val="90000"/>
              </a:lnSpc>
            </a:pPr>
            <a:r>
              <a:rPr lang="en-US" sz="2800" dirty="0" smtClean="0">
                <a:latin typeface="Georgia" pitchFamily="18" charset="0"/>
              </a:rPr>
              <a:t>Exam #2 – Second half of today’s </a:t>
            </a:r>
            <a:r>
              <a:rPr lang="en-US" sz="2800" dirty="0" smtClean="0">
                <a:latin typeface="Georgia" pitchFamily="18" charset="0"/>
              </a:rPr>
              <a:t>class</a:t>
            </a:r>
          </a:p>
          <a:p>
            <a:pPr lvl="1" eaLnBrk="1" hangingPunct="1">
              <a:lnSpc>
                <a:spcPct val="90000"/>
              </a:lnSpc>
            </a:pPr>
            <a:r>
              <a:rPr lang="en-US" sz="2400" dirty="0" smtClean="0">
                <a:latin typeface="Georgia" pitchFamily="18" charset="0"/>
              </a:rPr>
              <a:t>First </a:t>
            </a:r>
            <a:r>
              <a:rPr lang="en-US" sz="2400" dirty="0">
                <a:latin typeface="Georgia" pitchFamily="18" charset="0"/>
              </a:rPr>
              <a:t>Half - New material not on </a:t>
            </a:r>
            <a:r>
              <a:rPr lang="en-US" sz="2400" dirty="0" smtClean="0">
                <a:latin typeface="Georgia" pitchFamily="18" charset="0"/>
              </a:rPr>
              <a:t>Exam</a:t>
            </a:r>
          </a:p>
          <a:p>
            <a:pPr lvl="1" eaLnBrk="1" hangingPunct="1">
              <a:lnSpc>
                <a:spcPct val="90000"/>
              </a:lnSpc>
            </a:pPr>
            <a:r>
              <a:rPr lang="en-US" sz="2400" dirty="0" smtClean="0">
                <a:latin typeface="Georgia" pitchFamily="18" charset="0"/>
              </a:rPr>
              <a:t>Questions </a:t>
            </a:r>
            <a:r>
              <a:rPr lang="en-US" sz="2400" dirty="0" smtClean="0">
                <a:latin typeface="Georgia" pitchFamily="18" charset="0"/>
              </a:rPr>
              <a:t>about Exam #2 </a:t>
            </a:r>
            <a:r>
              <a:rPr lang="en-US" sz="2400" dirty="0" smtClean="0">
                <a:latin typeface="Georgia" pitchFamily="18" charset="0"/>
              </a:rPr>
              <a:t>now and after 1</a:t>
            </a:r>
            <a:r>
              <a:rPr lang="en-US" sz="2400" baseline="30000" dirty="0" smtClean="0">
                <a:latin typeface="Georgia" pitchFamily="18" charset="0"/>
              </a:rPr>
              <a:t>st</a:t>
            </a:r>
            <a:r>
              <a:rPr lang="en-US" sz="2400" dirty="0" smtClean="0">
                <a:latin typeface="Georgia" pitchFamily="18" charset="0"/>
              </a:rPr>
              <a:t> half</a:t>
            </a:r>
            <a:endParaRPr lang="en-US" sz="2400" dirty="0" smtClean="0">
              <a:latin typeface="Georgia" pitchFamily="18" charset="0"/>
            </a:endParaRPr>
          </a:p>
          <a:p>
            <a:pPr lvl="1" eaLnBrk="1" hangingPunct="1">
              <a:lnSpc>
                <a:spcPct val="90000"/>
              </a:lnSpc>
            </a:pPr>
            <a:r>
              <a:rPr lang="en-US" sz="2400" dirty="0" smtClean="0">
                <a:latin typeface="Georgia" pitchFamily="18" charset="0"/>
              </a:rPr>
              <a:t>Review Exam </a:t>
            </a:r>
            <a:r>
              <a:rPr lang="en-US" sz="2400" dirty="0" smtClean="0">
                <a:latin typeface="Georgia" pitchFamily="18" charset="0"/>
              </a:rPr>
              <a:t>#2 next class</a:t>
            </a:r>
          </a:p>
          <a:p>
            <a:pPr eaLnBrk="1" hangingPunct="1">
              <a:lnSpc>
                <a:spcPct val="80000"/>
              </a:lnSpc>
            </a:pPr>
            <a:endParaRPr lang="en-US" sz="2800" dirty="0" smtClean="0">
              <a:latin typeface="Georgia" pitchFamily="18" charset="0"/>
            </a:endParaRPr>
          </a:p>
          <a:p>
            <a:pPr eaLnBrk="1" hangingPunct="1">
              <a:lnSpc>
                <a:spcPct val="80000"/>
              </a:lnSpc>
            </a:pPr>
            <a:r>
              <a:rPr lang="en-US" sz="2800" dirty="0" smtClean="0">
                <a:latin typeface="Georgia" pitchFamily="18" charset="0"/>
              </a:rPr>
              <a:t>Grad </a:t>
            </a:r>
            <a:r>
              <a:rPr lang="en-US" sz="2800" dirty="0">
                <a:latin typeface="Georgia" pitchFamily="18" charset="0"/>
              </a:rPr>
              <a:t>Students - Reminder</a:t>
            </a:r>
          </a:p>
          <a:p>
            <a:pPr lvl="1" eaLnBrk="1" hangingPunct="1">
              <a:lnSpc>
                <a:spcPct val="80000"/>
              </a:lnSpc>
            </a:pPr>
            <a:r>
              <a:rPr lang="en-US" sz="2400" dirty="0">
                <a:latin typeface="Georgia" pitchFamily="18" charset="0"/>
              </a:rPr>
              <a:t>Topics for 10-page paper due November 1</a:t>
            </a:r>
            <a:r>
              <a:rPr lang="en-US" sz="2400" baseline="30000" dirty="0">
                <a:latin typeface="Georgia" pitchFamily="18" charset="0"/>
              </a:rPr>
              <a:t>st</a:t>
            </a:r>
            <a:r>
              <a:rPr lang="en-US" sz="2400" dirty="0">
                <a:latin typeface="Georgia" pitchFamily="18" charset="0"/>
              </a:rPr>
              <a:t> </a:t>
            </a:r>
            <a:endParaRPr lang="en-US" sz="2400" dirty="0" smtClean="0">
              <a:latin typeface="Georgia" pitchFamily="18" charset="0"/>
            </a:endParaRPr>
          </a:p>
          <a:p>
            <a:pPr lvl="1" eaLnBrk="1" hangingPunct="1">
              <a:lnSpc>
                <a:spcPct val="80000"/>
              </a:lnSpc>
            </a:pPr>
            <a:endParaRPr lang="en-US" sz="2400" dirty="0">
              <a:latin typeface="Georgia" pitchFamily="18" charset="0"/>
            </a:endParaRPr>
          </a:p>
          <a:p>
            <a:pPr eaLnBrk="1" hangingPunct="1">
              <a:lnSpc>
                <a:spcPct val="90000"/>
              </a:lnSpc>
            </a:pPr>
            <a:r>
              <a:rPr lang="en-US" sz="2400" u="sng" dirty="0">
                <a:latin typeface="Georgia" pitchFamily="18" charset="0"/>
              </a:rPr>
              <a:t>Basics of Patents and Trademarks – and the IP </a:t>
            </a:r>
            <a:r>
              <a:rPr lang="en-US" sz="2400" u="sng" dirty="0" smtClean="0">
                <a:latin typeface="Georgia" pitchFamily="18" charset="0"/>
              </a:rPr>
              <a:t>Clinic</a:t>
            </a:r>
          </a:p>
          <a:p>
            <a:pPr lvl="1" eaLnBrk="1" hangingPunct="1">
              <a:lnSpc>
                <a:spcPct val="90000"/>
              </a:lnSpc>
            </a:pPr>
            <a:r>
              <a:rPr lang="en-US" sz="2400" dirty="0" smtClean="0">
                <a:latin typeface="Georgia" pitchFamily="18" charset="0"/>
              </a:rPr>
              <a:t>Sunset </a:t>
            </a:r>
            <a:r>
              <a:rPr lang="en-US" sz="2400" dirty="0">
                <a:latin typeface="Georgia" pitchFamily="18" charset="0"/>
              </a:rPr>
              <a:t>Studio - Siebel Center for Design; 1208 S 4th St, </a:t>
            </a:r>
            <a:r>
              <a:rPr lang="en-US" sz="2400" dirty="0" smtClean="0">
                <a:latin typeface="Georgia" pitchFamily="18" charset="0"/>
              </a:rPr>
              <a:t>Champaign</a:t>
            </a:r>
          </a:p>
          <a:p>
            <a:pPr lvl="1" eaLnBrk="1" hangingPunct="1">
              <a:lnSpc>
                <a:spcPct val="90000"/>
              </a:lnSpc>
            </a:pPr>
            <a:r>
              <a:rPr lang="en-US" sz="2400" dirty="0" smtClean="0">
                <a:latin typeface="Georgia" pitchFamily="18" charset="0"/>
              </a:rPr>
              <a:t>7pm Thursday, Nov 11</a:t>
            </a:r>
            <a:r>
              <a:rPr lang="en-US" sz="2400" baseline="30000" dirty="0" smtClean="0">
                <a:latin typeface="Georgia" pitchFamily="18" charset="0"/>
              </a:rPr>
              <a:t>th</a:t>
            </a:r>
            <a:r>
              <a:rPr lang="en-US" sz="2400" dirty="0" smtClean="0">
                <a:latin typeface="Georgia" pitchFamily="18" charset="0"/>
              </a:rPr>
              <a:t> </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Remember to bring </a:t>
            </a:r>
            <a:r>
              <a:rPr lang="en-US" sz="2800" dirty="0" err="1" smtClean="0">
                <a:latin typeface="Georgia" pitchFamily="18" charset="0"/>
              </a:rPr>
              <a:t>Coursepack</a:t>
            </a:r>
            <a:r>
              <a:rPr lang="en-US" sz="2800" dirty="0" smtClean="0">
                <a:latin typeface="Georgia" pitchFamily="18" charset="0"/>
              </a:rPr>
              <a:t> next time </a:t>
            </a:r>
          </a:p>
          <a:p>
            <a:pPr marL="0" indent="0" algn="ctr" eaLnBrk="1" hangingPunct="1">
              <a:buNone/>
            </a:pPr>
            <a:r>
              <a:rPr lang="en-US" sz="2800" dirty="0" smtClean="0">
                <a:latin typeface="Georgia" pitchFamily="18" charset="0"/>
              </a:rPr>
              <a:t>(or copies of patents, applications, and design patents from joebarich.com)</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2021.</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6</a:t>
            </a:fld>
            <a:endParaRPr lang="en-US"/>
          </a:p>
        </p:txBody>
      </p:sp>
    </p:spTree>
    <p:extLst>
      <p:ext uri="{BB962C8B-B14F-4D97-AF65-F5344CB8AC3E}">
        <p14:creationId xmlns:p14="http://schemas.microsoft.com/office/powerpoint/2010/main" val="180984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2021.</a:t>
            </a:r>
            <a:endParaRPr lang="en-US"/>
          </a:p>
        </p:txBody>
      </p:sp>
      <p:sp>
        <p:nvSpPr>
          <p:cNvPr id="3" name="Slide Number Placeholder 2"/>
          <p:cNvSpPr>
            <a:spLocks noGrp="1"/>
          </p:cNvSpPr>
          <p:nvPr>
            <p:ph type="sldNum" sz="quarter" idx="12"/>
          </p:nvPr>
        </p:nvSpPr>
        <p:spPr/>
        <p:txBody>
          <a:bodyPr/>
          <a:lstStyle/>
          <a:p>
            <a:pPr>
              <a:defRPr/>
            </a:pPr>
            <a:fld id="{191BC384-155B-439D-8ED7-3A58EE3C54E8}" type="slidenum">
              <a:rPr lang="en-US" smtClean="0"/>
              <a:pPr>
                <a:defRPr/>
              </a:pPr>
              <a:t>7</a:t>
            </a:fld>
            <a:endParaRPr lang="en-US"/>
          </a:p>
        </p:txBody>
      </p:sp>
    </p:spTree>
    <p:extLst>
      <p:ext uri="{BB962C8B-B14F-4D97-AF65-F5344CB8AC3E}">
        <p14:creationId xmlns:p14="http://schemas.microsoft.com/office/powerpoint/2010/main" val="22522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2021.</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139511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2021.</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9</a:t>
            </a:fld>
            <a:endParaRPr lang="en-US"/>
          </a:p>
        </p:txBody>
      </p:sp>
    </p:spTree>
    <p:extLst>
      <p:ext uri="{BB962C8B-B14F-4D97-AF65-F5344CB8AC3E}">
        <p14:creationId xmlns:p14="http://schemas.microsoft.com/office/powerpoint/2010/main" val="22341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11857</TotalTime>
  <Words>1795</Words>
  <Application>Microsoft Office PowerPoint</Application>
  <PresentationFormat>On-screen Show (4:3)</PresentationFormat>
  <Paragraphs>212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Engineering Law</vt:lpstr>
      <vt:lpstr>Announcements  </vt:lpstr>
      <vt:lpstr>Intellectual Property</vt:lpstr>
      <vt:lpstr>Intellectual Property - 2</vt:lpstr>
      <vt:lpstr>Where did IP Come From?</vt:lpstr>
      <vt:lpstr>Lost Technology -1</vt:lpstr>
      <vt:lpstr>Lost Technology -2</vt:lpstr>
      <vt:lpstr>“Ad hoc” Rights</vt:lpstr>
      <vt:lpstr>Need For An Economic Solution</vt:lpstr>
      <vt:lpstr>IP Rights - 1</vt:lpstr>
      <vt:lpstr>IP Rights - 2</vt:lpstr>
      <vt:lpstr>US vs. Many Other Countries</vt:lpstr>
      <vt:lpstr>Patent Economic Basis</vt:lpstr>
      <vt:lpstr>TM and © Economic Basis</vt:lpstr>
      <vt:lpstr>Reality of IP Rights - 1</vt:lpstr>
      <vt:lpstr>Reality of IP Rights - 2</vt:lpstr>
      <vt:lpstr>Reality of IP Rights - 3</vt:lpstr>
      <vt:lpstr>IP Not Like Contracts or Torts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91</cp:revision>
  <cp:lastPrinted>2017-08-21T05:49:45Z</cp:lastPrinted>
  <dcterms:created xsi:type="dcterms:W3CDTF">2009-09-14T01:06:34Z</dcterms:created>
  <dcterms:modified xsi:type="dcterms:W3CDTF">2021-10-24T05:12:59Z</dcterms:modified>
</cp:coreProperties>
</file>