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63" r:id="rId3"/>
    <p:sldId id="356" r:id="rId4"/>
    <p:sldId id="357" r:id="rId5"/>
    <p:sldId id="358" r:id="rId6"/>
    <p:sldId id="359" r:id="rId7"/>
    <p:sldId id="264" r:id="rId8"/>
    <p:sldId id="324" r:id="rId9"/>
    <p:sldId id="325" r:id="rId10"/>
    <p:sldId id="326" r:id="rId11"/>
    <p:sldId id="349" r:id="rId12"/>
    <p:sldId id="351" r:id="rId13"/>
    <p:sldId id="352" r:id="rId14"/>
    <p:sldId id="330" r:id="rId15"/>
    <p:sldId id="350" r:id="rId16"/>
    <p:sldId id="348" r:id="rId17"/>
    <p:sldId id="327" r:id="rId18"/>
    <p:sldId id="353" r:id="rId19"/>
    <p:sldId id="328" r:id="rId20"/>
    <p:sldId id="329" r:id="rId21"/>
    <p:sldId id="354" r:id="rId22"/>
    <p:sldId id="331" r:id="rId23"/>
    <p:sldId id="332" r:id="rId24"/>
    <p:sldId id="347" r:id="rId25"/>
    <p:sldId id="355" r:id="rId26"/>
    <p:sldId id="376"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261"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7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38915" name="Rectangle 3"/>
          <p:cNvSpPr>
            <a:spLocks noGrp="1" noChangeArrowheads="1"/>
          </p:cNvSpPr>
          <p:nvPr>
            <p:ph type="dt" sz="quarter"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8FA89CCA-5E67-455D-9CB2-3A6BEC200F48}" type="datetimeFigureOut">
              <a:rPr lang="en-US"/>
              <a:pPr>
                <a:defRPr/>
              </a:pPr>
              <a:t>8/29/2021</a:t>
            </a:fld>
            <a:endParaRPr lang="en-US"/>
          </a:p>
        </p:txBody>
      </p:sp>
      <p:sp>
        <p:nvSpPr>
          <p:cNvPr id="38916" name="Rectangle 4"/>
          <p:cNvSpPr>
            <a:spLocks noGrp="1" noChangeArrowheads="1"/>
          </p:cNvSpPr>
          <p:nvPr>
            <p:ph type="ftr" sz="quarter" idx="2"/>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38917" name="Rectangle 5"/>
          <p:cNvSpPr>
            <a:spLocks noGrp="1" noChangeArrowheads="1"/>
          </p:cNvSpPr>
          <p:nvPr>
            <p:ph type="sldNum" sz="quarter" idx="3"/>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DBCA814-9646-4C8C-A7BE-5AE9CD466BB0}" type="slidenum">
              <a:rPr lang="en-US"/>
              <a:pPr>
                <a:defRPr/>
              </a:pPr>
              <a:t>‹#›</a:t>
            </a:fld>
            <a:endParaRPr lang="en-US"/>
          </a:p>
        </p:txBody>
      </p:sp>
    </p:spTree>
    <p:extLst>
      <p:ext uri="{BB962C8B-B14F-4D97-AF65-F5344CB8AC3E}">
        <p14:creationId xmlns:p14="http://schemas.microsoft.com/office/powerpoint/2010/main" val="102644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51203" name="Rectangle 3"/>
          <p:cNvSpPr>
            <a:spLocks noGrp="1" noChangeArrowheads="1"/>
          </p:cNvSpPr>
          <p:nvPr>
            <p:ph type="dt"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C3EC290D-A05A-4133-8460-04A728CBCAAE}" type="datetimeFigureOut">
              <a:rPr lang="en-US"/>
              <a:pPr>
                <a:defRPr/>
              </a:pPr>
              <a:t>8/29/2021</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51207" name="Rectangle 7"/>
          <p:cNvSpPr>
            <a:spLocks noGrp="1" noChangeArrowheads="1"/>
          </p:cNvSpPr>
          <p:nvPr>
            <p:ph type="sldNum" sz="quarter" idx="5"/>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963E4CC-C1F5-498A-9177-C521EBEFA817}" type="slidenum">
              <a:rPr lang="en-US"/>
              <a:pPr>
                <a:defRPr/>
              </a:pPr>
              <a:t>‹#›</a:t>
            </a:fld>
            <a:endParaRPr lang="en-US"/>
          </a:p>
        </p:txBody>
      </p:sp>
    </p:spTree>
    <p:extLst>
      <p:ext uri="{BB962C8B-B14F-4D97-AF65-F5344CB8AC3E}">
        <p14:creationId xmlns:p14="http://schemas.microsoft.com/office/powerpoint/2010/main" val="425380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63E4CC-C1F5-498A-9177-C521EBEFA817}" type="slidenum">
              <a:rPr lang="en-US" smtClean="0"/>
              <a:pPr>
                <a:defRPr/>
              </a:pPr>
              <a:t>4</a:t>
            </a:fld>
            <a:endParaRPr lang="en-US"/>
          </a:p>
        </p:txBody>
      </p:sp>
    </p:spTree>
    <p:extLst>
      <p:ext uri="{BB962C8B-B14F-4D97-AF65-F5344CB8AC3E}">
        <p14:creationId xmlns:p14="http://schemas.microsoft.com/office/powerpoint/2010/main" val="391933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DB1DB84-6CBA-4F11-A522-3284B0A509DE}" type="datetime1">
              <a:rPr lang="en-US" smtClean="0"/>
              <a:t>8/29/2021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8CAAFA92-68D1-46FD-BAF6-00FB31969D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EC7449-2BFF-4E0C-B51E-8B33F6DDDA28}" type="datetime1">
              <a:rPr lang="en-US" smtClean="0"/>
              <a:t>8/29/2021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9AFA34F4-E28C-451B-BB35-0124DDBBD0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CC5B30-3FB0-4C01-9726-C20D24A5DA92}" type="datetime1">
              <a:rPr lang="en-US" smtClean="0"/>
              <a:t>8/29/2021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93A2424B-FA0B-48BD-AF1A-8FB0465130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42FCA637-CED9-4AA1-8C3C-5CD015DF9368}" type="datetime1">
              <a:rPr lang="en-US" smtClean="0"/>
              <a:t>8/29/2021</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70ED8F91-AF68-429C-B6DA-68A1264E5B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D468A2-9B61-42BF-A563-03D208EE2CA1}" type="datetime1">
              <a:rPr lang="en-US" smtClean="0"/>
              <a:t>8/29/2021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5D690D8C-88C8-4B50-A107-917B4DA9D7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F1BBBA-10A3-4A19-80C0-A8B42A8B6F43}" type="datetime1">
              <a:rPr lang="en-US" smtClean="0"/>
              <a:t>8/29/2021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85F159CB-5BD9-4221-895F-FABE0BB365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A42DFE-281B-42F2-8193-97CC52F0E477}" type="datetime1">
              <a:rPr lang="en-US" smtClean="0"/>
              <a:t>8/29/2021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9" name="Slide Number Placeholder 5"/>
          <p:cNvSpPr>
            <a:spLocks noGrp="1"/>
          </p:cNvSpPr>
          <p:nvPr>
            <p:ph type="sldNum" sz="quarter" idx="12"/>
          </p:nvPr>
        </p:nvSpPr>
        <p:spPr/>
        <p:txBody>
          <a:bodyPr/>
          <a:lstStyle>
            <a:lvl1pPr>
              <a:defRPr/>
            </a:lvl1pPr>
          </a:lstStyle>
          <a:p>
            <a:pPr>
              <a:defRPr/>
            </a:pPr>
            <a:fld id="{1D5261CA-F0DA-4F93-B0CE-55E4ADA44D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13DF95-45EB-4DBE-AB80-E0325C3AC6A8}" type="datetime1">
              <a:rPr lang="en-US" smtClean="0"/>
              <a:t>8/29/2021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5" name="Slide Number Placeholder 5"/>
          <p:cNvSpPr>
            <a:spLocks noGrp="1"/>
          </p:cNvSpPr>
          <p:nvPr>
            <p:ph type="sldNum" sz="quarter" idx="12"/>
          </p:nvPr>
        </p:nvSpPr>
        <p:spPr/>
        <p:txBody>
          <a:bodyPr/>
          <a:lstStyle>
            <a:lvl1pPr>
              <a:defRPr/>
            </a:lvl1pPr>
          </a:lstStyle>
          <a:p>
            <a:pPr>
              <a:defRPr/>
            </a:pPr>
            <a:fld id="{4E115C7E-22BF-4F57-9FF2-D35398063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3A480A-274B-4F7E-BC62-EBFF27BF9BD9}" type="datetime1">
              <a:rPr lang="en-US" smtClean="0"/>
              <a:t>8/29/2021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4" name="Slide Number Placeholder 5"/>
          <p:cNvSpPr>
            <a:spLocks noGrp="1"/>
          </p:cNvSpPr>
          <p:nvPr>
            <p:ph type="sldNum" sz="quarter" idx="12"/>
          </p:nvPr>
        </p:nvSpPr>
        <p:spPr/>
        <p:txBody>
          <a:bodyPr/>
          <a:lstStyle>
            <a:lvl1pPr>
              <a:defRPr/>
            </a:lvl1pPr>
          </a:lstStyle>
          <a:p>
            <a:pPr>
              <a:defRPr/>
            </a:pPr>
            <a:fld id="{823D46DD-0F67-47CA-8205-340E0A2F8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114E45-C9B1-4E2E-9C58-641A397E86C2}" type="datetime1">
              <a:rPr lang="en-US" smtClean="0"/>
              <a:t>8/29/2021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AEAC4143-8DE6-4CC2-8CDA-93BDF8C323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E86339-4ABD-4C98-AA18-A82D8DFC1FC9}" type="datetime1">
              <a:rPr lang="en-US" smtClean="0"/>
              <a:t>8/29/2021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72A8268F-0159-4086-B7B5-82C83AEAF7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0932A0C-D323-4760-8FB5-3B74BE1E3322}" type="datetime1">
              <a:rPr lang="en-US" smtClean="0"/>
              <a:t>8/29/2021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8FD956-F5B6-4FF7-9048-877BAFDF7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dirty="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dirty="0" smtClean="0">
                <a:latin typeface="Georgia" pitchFamily="18" charset="0"/>
              </a:rPr>
              <a:t>Summary - 8</a:t>
            </a:r>
          </a:p>
        </p:txBody>
      </p:sp>
      <p:sp>
        <p:nvSpPr>
          <p:cNvPr id="20483" name="Content Placeholder 2"/>
          <p:cNvSpPr>
            <a:spLocks noGrp="1"/>
          </p:cNvSpPr>
          <p:nvPr>
            <p:ph idx="4294967295"/>
          </p:nvPr>
        </p:nvSpPr>
        <p:spPr>
          <a:xfrm>
            <a:off x="457200" y="1143000"/>
            <a:ext cx="8229600" cy="4191000"/>
          </a:xfrm>
        </p:spPr>
        <p:txBody>
          <a:bodyPr/>
          <a:lstStyle/>
          <a:p>
            <a:pPr eaLnBrk="1" hangingPunct="1">
              <a:spcBef>
                <a:spcPts val="0"/>
              </a:spcBef>
            </a:pPr>
            <a:r>
              <a:rPr lang="en-US" dirty="0" smtClean="0">
                <a:latin typeface="Georgia" pitchFamily="18" charset="0"/>
              </a:rPr>
              <a:t>Treaties – 3 ratification procedures</a:t>
            </a:r>
          </a:p>
          <a:p>
            <a:pPr lvl="1" eaLnBrk="1" hangingPunct="1">
              <a:spcBef>
                <a:spcPts val="0"/>
              </a:spcBef>
            </a:pPr>
            <a:r>
              <a:rPr lang="en-US" dirty="0" smtClean="0">
                <a:latin typeface="Georgia" pitchFamily="18" charset="0"/>
              </a:rPr>
              <a:t>Treaty (can go beyond 18 listed powers, can’t contradict constitutional protections)</a:t>
            </a:r>
          </a:p>
          <a:p>
            <a:pPr lvl="1" eaLnBrk="1" hangingPunct="1">
              <a:spcBef>
                <a:spcPts val="0"/>
              </a:spcBef>
            </a:pPr>
            <a:r>
              <a:rPr lang="en-US" dirty="0" smtClean="0">
                <a:latin typeface="Georgia" pitchFamily="18" charset="0"/>
              </a:rPr>
              <a:t>Congressional-Executive Agreement</a:t>
            </a:r>
          </a:p>
          <a:p>
            <a:pPr lvl="1" eaLnBrk="1" hangingPunct="1">
              <a:spcBef>
                <a:spcPts val="0"/>
              </a:spcBef>
            </a:pPr>
            <a:r>
              <a:rPr lang="en-US" dirty="0" smtClean="0">
                <a:latin typeface="Georgia" pitchFamily="18" charset="0"/>
              </a:rPr>
              <a:t>Sole Executive Agreement</a:t>
            </a:r>
          </a:p>
          <a:p>
            <a:pPr eaLnBrk="1" hangingPunct="1">
              <a:spcBef>
                <a:spcPts val="0"/>
              </a:spcBef>
            </a:pPr>
            <a:r>
              <a:rPr lang="en-US" dirty="0" smtClean="0">
                <a:latin typeface="Georgia" pitchFamily="18" charset="0"/>
              </a:rPr>
              <a:t>Congressional Law – USC</a:t>
            </a:r>
          </a:p>
          <a:p>
            <a:pPr eaLnBrk="1" hangingPunct="1">
              <a:spcBef>
                <a:spcPts val="0"/>
              </a:spcBef>
            </a:pPr>
            <a:r>
              <a:rPr lang="en-US" dirty="0" smtClean="0">
                <a:latin typeface="Georgia" pitchFamily="18" charset="0"/>
              </a:rPr>
              <a:t>Agency Regulations – CFR</a:t>
            </a:r>
          </a:p>
          <a:p>
            <a:pPr eaLnBrk="1" hangingPunct="1">
              <a:spcBef>
                <a:spcPts val="0"/>
              </a:spcBef>
            </a:pPr>
            <a:r>
              <a:rPr lang="en-US" dirty="0" smtClean="0">
                <a:latin typeface="Georgia" pitchFamily="18" charset="0"/>
              </a:rPr>
              <a:t>States have their own constitutions providing at least as much rights as US</a:t>
            </a:r>
          </a:p>
          <a:p>
            <a:pPr eaLnBrk="1" hangingPunct="1">
              <a:spcBef>
                <a:spcPts val="0"/>
              </a:spcBef>
            </a:pPr>
            <a:r>
              <a:rPr lang="en-US" dirty="0">
                <a:latin typeface="Georgia" pitchFamily="18" charset="0"/>
              </a:rPr>
              <a:t>F</a:t>
            </a:r>
            <a:r>
              <a:rPr lang="en-US" dirty="0" smtClean="0">
                <a:latin typeface="Georgia" pitchFamily="18" charset="0"/>
              </a:rPr>
              <a:t>ederal laws may preempt state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Federal Agencies - 1</a:t>
            </a:r>
          </a:p>
        </p:txBody>
      </p:sp>
      <p:sp>
        <p:nvSpPr>
          <p:cNvPr id="21507" name="Content Placeholder 2"/>
          <p:cNvSpPr>
            <a:spLocks noGrp="1"/>
          </p:cNvSpPr>
          <p:nvPr>
            <p:ph idx="4294967295"/>
          </p:nvPr>
        </p:nvSpPr>
        <p:spPr>
          <a:xfrm>
            <a:off x="457200" y="1407402"/>
            <a:ext cx="8382000" cy="4191000"/>
          </a:xfrm>
        </p:spPr>
        <p:txBody>
          <a:bodyPr/>
          <a:lstStyle/>
          <a:p>
            <a:pPr eaLnBrk="1" hangingPunct="1">
              <a:lnSpc>
                <a:spcPct val="90000"/>
              </a:lnSpc>
            </a:pPr>
            <a:r>
              <a:rPr lang="en-US" dirty="0" smtClean="0">
                <a:latin typeface="Georgia" pitchFamily="18" charset="0"/>
              </a:rPr>
              <a:t>Created to help administrate various aspects of the government</a:t>
            </a:r>
          </a:p>
          <a:p>
            <a:pPr eaLnBrk="1" hangingPunct="1">
              <a:lnSpc>
                <a:spcPct val="90000"/>
              </a:lnSpc>
            </a:pPr>
            <a:r>
              <a:rPr lang="en-US" dirty="0" smtClean="0">
                <a:latin typeface="Georgia" pitchFamily="18" charset="0"/>
              </a:rPr>
              <a:t>Vast number of Federal Agencies – see links for a listing – including:</a:t>
            </a:r>
          </a:p>
          <a:p>
            <a:pPr lvl="1" eaLnBrk="1" hangingPunct="1">
              <a:lnSpc>
                <a:spcPct val="90000"/>
              </a:lnSpc>
            </a:pPr>
            <a:r>
              <a:rPr lang="en-US" sz="3200" dirty="0" smtClean="0">
                <a:latin typeface="Georgia" pitchFamily="18" charset="0"/>
              </a:rPr>
              <a:t>Independent Federal Agencies</a:t>
            </a:r>
          </a:p>
          <a:p>
            <a:pPr lvl="2" eaLnBrk="1" hangingPunct="1">
              <a:lnSpc>
                <a:spcPct val="90000"/>
              </a:lnSpc>
            </a:pPr>
            <a:r>
              <a:rPr lang="en-US" sz="2800" dirty="0" smtClean="0">
                <a:latin typeface="Georgia" pitchFamily="18" charset="0"/>
              </a:rPr>
              <a:t>SBA (Small Business Association)</a:t>
            </a:r>
          </a:p>
          <a:p>
            <a:pPr lvl="2" eaLnBrk="1" hangingPunct="1">
              <a:lnSpc>
                <a:spcPct val="90000"/>
              </a:lnSpc>
            </a:pPr>
            <a:r>
              <a:rPr lang="en-US" sz="2800" dirty="0" smtClean="0">
                <a:latin typeface="Georgia" pitchFamily="18" charset="0"/>
              </a:rPr>
              <a:t>EPA, NASA, SSA (Social Security)</a:t>
            </a:r>
          </a:p>
          <a:p>
            <a:pPr lvl="1" eaLnBrk="1" hangingPunct="1">
              <a:lnSpc>
                <a:spcPct val="90000"/>
              </a:lnSpc>
            </a:pPr>
            <a:r>
              <a:rPr lang="en-US" sz="3200" dirty="0" smtClean="0">
                <a:latin typeface="Georgia" pitchFamily="18" charset="0"/>
              </a:rPr>
              <a:t>Federal Executive Departments (Cabinet)</a:t>
            </a:r>
          </a:p>
          <a:p>
            <a:pPr lvl="2" eaLnBrk="1" hangingPunct="1">
              <a:lnSpc>
                <a:spcPct val="90000"/>
              </a:lnSpc>
            </a:pPr>
            <a:r>
              <a:rPr lang="en-US" sz="2800" dirty="0" smtClean="0">
                <a:latin typeface="Georgia" pitchFamily="18" charset="0"/>
              </a:rPr>
              <a:t>Defense, Justice, Labor, Commerce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Federal Agencies - 2</a:t>
            </a:r>
          </a:p>
        </p:txBody>
      </p:sp>
      <p:sp>
        <p:nvSpPr>
          <p:cNvPr id="22531" name="Content Placeholder 2"/>
          <p:cNvSpPr>
            <a:spLocks noGrp="1"/>
          </p:cNvSpPr>
          <p:nvPr>
            <p:ph idx="4294967295"/>
          </p:nvPr>
        </p:nvSpPr>
        <p:spPr>
          <a:xfrm>
            <a:off x="304800" y="990600"/>
            <a:ext cx="8610600" cy="4618038"/>
          </a:xfrm>
        </p:spPr>
        <p:txBody>
          <a:bodyPr/>
          <a:lstStyle/>
          <a:p>
            <a:pPr eaLnBrk="1" hangingPunct="1">
              <a:lnSpc>
                <a:spcPct val="90000"/>
              </a:lnSpc>
            </a:pPr>
            <a:r>
              <a:rPr lang="en-US" dirty="0" smtClean="0">
                <a:latin typeface="Georgia" pitchFamily="18" charset="0"/>
              </a:rPr>
              <a:t>Most Agencies are in the Executive Branch</a:t>
            </a:r>
          </a:p>
          <a:p>
            <a:pPr lvl="1" eaLnBrk="1" hangingPunct="1">
              <a:lnSpc>
                <a:spcPct val="90000"/>
              </a:lnSpc>
            </a:pPr>
            <a:r>
              <a:rPr lang="en-US" dirty="0" smtClean="0">
                <a:latin typeface="Georgia" pitchFamily="18" charset="0"/>
              </a:rPr>
              <a:t>Cabinet of the President</a:t>
            </a:r>
          </a:p>
          <a:p>
            <a:pPr lvl="1" eaLnBrk="1" hangingPunct="1">
              <a:lnSpc>
                <a:spcPct val="90000"/>
              </a:lnSpc>
            </a:pPr>
            <a:r>
              <a:rPr lang="en-US" dirty="0" smtClean="0">
                <a:latin typeface="Georgia" pitchFamily="18" charset="0"/>
              </a:rPr>
              <a:t>Created by Congress, but overseen by President</a:t>
            </a:r>
          </a:p>
          <a:p>
            <a:pPr lvl="2" eaLnBrk="1" hangingPunct="1">
              <a:lnSpc>
                <a:spcPct val="90000"/>
              </a:lnSpc>
            </a:pPr>
            <a:r>
              <a:rPr lang="en-US" dirty="0" smtClean="0">
                <a:latin typeface="Georgia" pitchFamily="18" charset="0"/>
              </a:rPr>
              <a:t>Head nominated by President and approved by Congress</a:t>
            </a:r>
          </a:p>
          <a:p>
            <a:pPr lvl="2" eaLnBrk="1" hangingPunct="1">
              <a:lnSpc>
                <a:spcPct val="90000"/>
              </a:lnSpc>
            </a:pPr>
            <a:r>
              <a:rPr lang="en-US" dirty="0">
                <a:latin typeface="Georgia" pitchFamily="18" charset="0"/>
              </a:rPr>
              <a:t>Agency head serves at pleasure of </a:t>
            </a:r>
            <a:r>
              <a:rPr lang="en-US" dirty="0" smtClean="0">
                <a:latin typeface="Georgia" pitchFamily="18" charset="0"/>
              </a:rPr>
              <a:t>President</a:t>
            </a:r>
          </a:p>
          <a:p>
            <a:pPr eaLnBrk="1" hangingPunct="1">
              <a:lnSpc>
                <a:spcPct val="90000"/>
              </a:lnSpc>
            </a:pPr>
            <a:r>
              <a:rPr lang="en-US" dirty="0" smtClean="0">
                <a:latin typeface="Georgia" pitchFamily="18" charset="0"/>
              </a:rPr>
              <a:t>Agencies can have (limited) legislative, judicial, and executive power</a:t>
            </a:r>
          </a:p>
          <a:p>
            <a:pPr eaLnBrk="1" hangingPunct="1">
              <a:lnSpc>
                <a:spcPct val="90000"/>
              </a:lnSpc>
            </a:pPr>
            <a:r>
              <a:rPr lang="en-US" dirty="0" smtClean="0">
                <a:latin typeface="Georgia" pitchFamily="18" charset="0"/>
              </a:rPr>
              <a:t>Agencies expanded around the time of the new deal </a:t>
            </a:r>
          </a:p>
          <a:p>
            <a:pPr lvl="1" eaLnBrk="1" hangingPunct="1">
              <a:lnSpc>
                <a:spcPct val="90000"/>
              </a:lnSpc>
            </a:pPr>
            <a:r>
              <a:rPr lang="en-US" dirty="0" smtClean="0">
                <a:latin typeface="Georgia" pitchFamily="18" charset="0"/>
              </a:rPr>
              <a:t>National Labor Relations Board, etc.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Federal Agencies - 3</a:t>
            </a:r>
          </a:p>
        </p:txBody>
      </p:sp>
      <p:sp>
        <p:nvSpPr>
          <p:cNvPr id="23555"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Most Agencies are governed by the Administrative Practices Act (APA)</a:t>
            </a:r>
          </a:p>
          <a:p>
            <a:pPr lvl="1" eaLnBrk="1" hangingPunct="1">
              <a:lnSpc>
                <a:spcPct val="80000"/>
              </a:lnSpc>
            </a:pPr>
            <a:r>
              <a:rPr lang="en-US" smtClean="0">
                <a:latin typeface="Georgia" pitchFamily="18" charset="0"/>
              </a:rPr>
              <a:t>5 U.S.C. 500 </a:t>
            </a:r>
            <a:r>
              <a:rPr lang="en-US" i="1" smtClean="0">
                <a:latin typeface="Georgia" pitchFamily="18" charset="0"/>
              </a:rPr>
              <a:t>et seq. </a:t>
            </a:r>
            <a:r>
              <a:rPr lang="en-US" smtClean="0">
                <a:latin typeface="Georgia" pitchFamily="18" charset="0"/>
              </a:rPr>
              <a:t>(1946)</a:t>
            </a:r>
          </a:p>
          <a:p>
            <a:pPr eaLnBrk="1" hangingPunct="1">
              <a:lnSpc>
                <a:spcPct val="80000"/>
              </a:lnSpc>
            </a:pPr>
            <a:r>
              <a:rPr lang="en-US" smtClean="0">
                <a:latin typeface="Georgia" pitchFamily="18" charset="0"/>
              </a:rPr>
              <a:t>4 Main Goals</a:t>
            </a:r>
          </a:p>
          <a:p>
            <a:pPr lvl="1" eaLnBrk="1" hangingPunct="1">
              <a:lnSpc>
                <a:spcPct val="80000"/>
              </a:lnSpc>
            </a:pPr>
            <a:r>
              <a:rPr lang="en-US" smtClean="0">
                <a:latin typeface="Georgia" pitchFamily="18" charset="0"/>
              </a:rPr>
              <a:t>Require agencies to keep the public informed of their organization, procedures and rules</a:t>
            </a:r>
          </a:p>
          <a:p>
            <a:pPr lvl="1" eaLnBrk="1" hangingPunct="1">
              <a:lnSpc>
                <a:spcPct val="80000"/>
              </a:lnSpc>
            </a:pPr>
            <a:r>
              <a:rPr lang="en-US" smtClean="0">
                <a:latin typeface="Georgia" pitchFamily="18" charset="0"/>
              </a:rPr>
              <a:t>Provide for public participation in the rulemaking process</a:t>
            </a:r>
          </a:p>
          <a:p>
            <a:pPr lvl="1" eaLnBrk="1" hangingPunct="1">
              <a:lnSpc>
                <a:spcPct val="80000"/>
              </a:lnSpc>
            </a:pPr>
            <a:r>
              <a:rPr lang="en-US" smtClean="0">
                <a:latin typeface="Georgia" pitchFamily="18" charset="0"/>
              </a:rPr>
              <a:t>Establish uniform standards for the conduct of formal rulemaking and adjudication</a:t>
            </a:r>
          </a:p>
          <a:p>
            <a:pPr lvl="1" eaLnBrk="1" hangingPunct="1">
              <a:lnSpc>
                <a:spcPct val="80000"/>
              </a:lnSpc>
            </a:pPr>
            <a:r>
              <a:rPr lang="en-US" smtClean="0">
                <a:latin typeface="Georgia" pitchFamily="18" charset="0"/>
              </a:rPr>
              <a:t>Define the scope of judicial review</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Agency Rulemaking</a:t>
            </a:r>
          </a:p>
        </p:txBody>
      </p:sp>
      <p:sp>
        <p:nvSpPr>
          <p:cNvPr id="24579"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dirty="0" smtClean="0">
                <a:latin typeface="Georgia" pitchFamily="18" charset="0"/>
              </a:rPr>
              <a:t>In the statute creating the Agency?</a:t>
            </a:r>
          </a:p>
          <a:p>
            <a:pPr lvl="1" eaLnBrk="1" hangingPunct="1">
              <a:lnSpc>
                <a:spcPct val="90000"/>
              </a:lnSpc>
            </a:pPr>
            <a:r>
              <a:rPr lang="en-US" dirty="0" smtClean="0">
                <a:latin typeface="Georgia" pitchFamily="18" charset="0"/>
              </a:rPr>
              <a:t>Legislative Rule – a rule specifically recited in the agency’s authorizing statute</a:t>
            </a:r>
          </a:p>
          <a:p>
            <a:pPr lvl="1" eaLnBrk="1" hangingPunct="1">
              <a:lnSpc>
                <a:spcPct val="90000"/>
              </a:lnSpc>
            </a:pPr>
            <a:r>
              <a:rPr lang="en-US" dirty="0" smtClean="0">
                <a:latin typeface="Georgia" pitchFamily="18" charset="0"/>
              </a:rPr>
              <a:t>Interpretive Rule – implements a statutory objective, but is not explicit in the statute</a:t>
            </a:r>
          </a:p>
          <a:p>
            <a:pPr eaLnBrk="1" hangingPunct="1">
              <a:lnSpc>
                <a:spcPct val="90000"/>
              </a:lnSpc>
            </a:pPr>
            <a:r>
              <a:rPr lang="en-US" dirty="0" smtClean="0">
                <a:latin typeface="Georgia" pitchFamily="18" charset="0"/>
              </a:rPr>
              <a:t>Substantive or Procedural?</a:t>
            </a:r>
            <a:endParaRPr lang="en-US" dirty="0">
              <a:latin typeface="Georgia" pitchFamily="18" charset="0"/>
            </a:endParaRPr>
          </a:p>
          <a:p>
            <a:pPr lvl="1" eaLnBrk="1" hangingPunct="1">
              <a:lnSpc>
                <a:spcPct val="90000"/>
              </a:lnSpc>
            </a:pPr>
            <a:r>
              <a:rPr lang="en-US" dirty="0" smtClean="0">
                <a:latin typeface="Georgia" pitchFamily="18" charset="0"/>
              </a:rPr>
              <a:t>Substantive Rule – Direct impact on rights</a:t>
            </a:r>
          </a:p>
          <a:p>
            <a:pPr lvl="1" eaLnBrk="1" hangingPunct="1">
              <a:lnSpc>
                <a:spcPct val="90000"/>
              </a:lnSpc>
            </a:pPr>
            <a:r>
              <a:rPr lang="en-US" dirty="0" smtClean="0">
                <a:latin typeface="Georgia" pitchFamily="18" charset="0"/>
              </a:rPr>
              <a:t>Procedural Rule – mere procedure</a:t>
            </a:r>
          </a:p>
          <a:p>
            <a:pPr lvl="2" eaLnBrk="1" hangingPunct="1">
              <a:lnSpc>
                <a:spcPct val="90000"/>
              </a:lnSpc>
            </a:pPr>
            <a:r>
              <a:rPr lang="en-US" dirty="0" smtClean="0">
                <a:latin typeface="Georgia" pitchFamily="18" charset="0"/>
              </a:rPr>
              <a:t>What evidence can be submitted?</a:t>
            </a:r>
          </a:p>
          <a:p>
            <a:pPr lvl="2" eaLnBrk="1" hangingPunct="1">
              <a:lnSpc>
                <a:spcPct val="90000"/>
              </a:lnSpc>
            </a:pPr>
            <a:r>
              <a:rPr lang="en-US" dirty="0" smtClean="0">
                <a:latin typeface="Georgia" pitchFamily="18" charset="0"/>
              </a:rPr>
              <a:t>How many pages should submissions be?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mtClean="0">
                <a:latin typeface="Georgia" pitchFamily="18" charset="0"/>
              </a:rPr>
              <a:t>How Agencies Make Rules -1</a:t>
            </a:r>
          </a:p>
        </p:txBody>
      </p:sp>
      <p:sp>
        <p:nvSpPr>
          <p:cNvPr id="25603" name="Content Placeholder 2"/>
          <p:cNvSpPr>
            <a:spLocks noGrp="1"/>
          </p:cNvSpPr>
          <p:nvPr>
            <p:ph idx="4294967295"/>
          </p:nvPr>
        </p:nvSpPr>
        <p:spPr>
          <a:xfrm>
            <a:off x="457200" y="1219200"/>
            <a:ext cx="8229600" cy="4800600"/>
          </a:xfrm>
        </p:spPr>
        <p:txBody>
          <a:bodyPr/>
          <a:lstStyle/>
          <a:p>
            <a:pPr eaLnBrk="1" hangingPunct="1">
              <a:lnSpc>
                <a:spcPct val="80000"/>
              </a:lnSpc>
            </a:pPr>
            <a:r>
              <a:rPr lang="en-US" dirty="0" smtClean="0">
                <a:latin typeface="Georgia" pitchFamily="18" charset="0"/>
              </a:rPr>
              <a:t>Different agencies have various rulemaking authority by statue, but - </a:t>
            </a:r>
          </a:p>
          <a:p>
            <a:pPr eaLnBrk="1" hangingPunct="1">
              <a:lnSpc>
                <a:spcPct val="80000"/>
              </a:lnSpc>
            </a:pPr>
            <a:r>
              <a:rPr lang="en-US" dirty="0" smtClean="0">
                <a:latin typeface="Georgia" pitchFamily="18" charset="0"/>
              </a:rPr>
              <a:t>Agency drafts a Proposed Rule</a:t>
            </a:r>
          </a:p>
          <a:p>
            <a:pPr eaLnBrk="1" hangingPunct="1">
              <a:lnSpc>
                <a:spcPct val="80000"/>
              </a:lnSpc>
            </a:pPr>
            <a:r>
              <a:rPr lang="en-US" dirty="0" smtClean="0">
                <a:latin typeface="Georgia" pitchFamily="18" charset="0"/>
              </a:rPr>
              <a:t>Publish in </a:t>
            </a:r>
            <a:r>
              <a:rPr lang="en-US" u="sng" dirty="0" smtClean="0">
                <a:latin typeface="Georgia" pitchFamily="18" charset="0"/>
              </a:rPr>
              <a:t>Federal Register</a:t>
            </a:r>
            <a:r>
              <a:rPr lang="en-US" dirty="0" smtClean="0">
                <a:latin typeface="Georgia" pitchFamily="18" charset="0"/>
              </a:rPr>
              <a:t> as “Notice of Proposed Rulemaking”</a:t>
            </a:r>
          </a:p>
          <a:p>
            <a:pPr eaLnBrk="1" hangingPunct="1">
              <a:lnSpc>
                <a:spcPct val="80000"/>
              </a:lnSpc>
            </a:pPr>
            <a:r>
              <a:rPr lang="en-US" dirty="0" smtClean="0">
                <a:latin typeface="Georgia" pitchFamily="18" charset="0"/>
              </a:rPr>
              <a:t>Invite Public Comment</a:t>
            </a:r>
          </a:p>
          <a:p>
            <a:pPr eaLnBrk="1" hangingPunct="1">
              <a:lnSpc>
                <a:spcPct val="80000"/>
              </a:lnSpc>
            </a:pPr>
            <a:r>
              <a:rPr lang="en-US" dirty="0" smtClean="0">
                <a:latin typeface="Georgia" pitchFamily="18" charset="0"/>
              </a:rPr>
              <a:t>Revision to Rule</a:t>
            </a:r>
          </a:p>
          <a:p>
            <a:pPr eaLnBrk="1" hangingPunct="1">
              <a:lnSpc>
                <a:spcPct val="80000"/>
              </a:lnSpc>
            </a:pPr>
            <a:r>
              <a:rPr lang="en-US" dirty="0" smtClean="0">
                <a:latin typeface="Georgia" pitchFamily="18" charset="0"/>
              </a:rPr>
              <a:t>Issue Final Rule </a:t>
            </a:r>
          </a:p>
          <a:p>
            <a:pPr lvl="1" eaLnBrk="1" hangingPunct="1">
              <a:lnSpc>
                <a:spcPct val="80000"/>
              </a:lnSpc>
            </a:pPr>
            <a:r>
              <a:rPr lang="en-US" dirty="0" smtClean="0">
                <a:latin typeface="Georgia" pitchFamily="18" charset="0"/>
              </a:rPr>
              <a:t>Also published in Federal Register</a:t>
            </a:r>
          </a:p>
          <a:p>
            <a:pPr lvl="1" eaLnBrk="1" hangingPunct="1">
              <a:lnSpc>
                <a:spcPct val="80000"/>
              </a:lnSpc>
            </a:pPr>
            <a:r>
              <a:rPr lang="en-US" dirty="0" smtClean="0">
                <a:latin typeface="Georgia" pitchFamily="18" charset="0"/>
              </a:rPr>
              <a:t>Then codified in CFR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mtClean="0">
                <a:latin typeface="Georgia" pitchFamily="18" charset="0"/>
              </a:rPr>
              <a:t>The Federal Register</a:t>
            </a:r>
          </a:p>
        </p:txBody>
      </p:sp>
      <p:sp>
        <p:nvSpPr>
          <p:cNvPr id="26627" name="Content Placeholder 2"/>
          <p:cNvSpPr>
            <a:spLocks noGrp="1"/>
          </p:cNvSpPr>
          <p:nvPr>
            <p:ph idx="4294967295"/>
          </p:nvPr>
        </p:nvSpPr>
        <p:spPr>
          <a:xfrm>
            <a:off x="457200" y="1219200"/>
            <a:ext cx="8229600" cy="4191000"/>
          </a:xfrm>
        </p:spPr>
        <p:txBody>
          <a:bodyPr/>
          <a:lstStyle/>
          <a:p>
            <a:r>
              <a:rPr lang="en-US" sz="2800" smtClean="0">
                <a:latin typeface="Georgia" pitchFamily="18" charset="0"/>
              </a:rPr>
              <a:t>Official journal of the federal government </a:t>
            </a:r>
          </a:p>
          <a:p>
            <a:pPr lvl="1"/>
            <a:r>
              <a:rPr lang="en-US" sz="2400" smtClean="0">
                <a:latin typeface="Georgia" pitchFamily="18" charset="0"/>
              </a:rPr>
              <a:t>Includes just about everything</a:t>
            </a:r>
          </a:p>
          <a:p>
            <a:pPr lvl="1"/>
            <a:r>
              <a:rPr lang="en-US" sz="2400" smtClean="0">
                <a:latin typeface="Georgia" pitchFamily="18" charset="0"/>
              </a:rPr>
              <a:t>Published daily</a:t>
            </a:r>
          </a:p>
          <a:p>
            <a:pPr lvl="1"/>
            <a:r>
              <a:rPr lang="en-US" sz="2400" smtClean="0">
                <a:latin typeface="Georgia" pitchFamily="18" charset="0"/>
              </a:rPr>
              <a:t>Proposed agency rules are published in the Federal Register and become part of the CFR when final</a:t>
            </a:r>
          </a:p>
          <a:p>
            <a:r>
              <a:rPr lang="en-US" sz="2800" smtClean="0">
                <a:latin typeface="Georgia" pitchFamily="18" charset="0"/>
              </a:rPr>
              <a:t>Compiled by Office of the Federal Register within the National Archives and Records Administration and printed by the Government Printing Office</a:t>
            </a:r>
          </a:p>
          <a:p>
            <a:r>
              <a:rPr lang="en-US" sz="2800" smtClean="0">
                <a:latin typeface="Georgia" pitchFamily="18" charset="0"/>
              </a:rPr>
              <a:t>Public domain (As are all U.S. govt works)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4"/>
          <p:cNvSpPr txBox="1">
            <a:spLocks noGrp="1"/>
          </p:cNvSpPr>
          <p:nvPr/>
        </p:nvSpPr>
        <p:spPr bwMode="auto">
          <a:xfrm>
            <a:off x="45720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 Joe Barich, 2010.</a:t>
            </a:r>
          </a:p>
        </p:txBody>
      </p:sp>
      <p:sp>
        <p:nvSpPr>
          <p:cNvPr id="27650" name="Title 1"/>
          <p:cNvSpPr>
            <a:spLocks noGrp="1"/>
          </p:cNvSpPr>
          <p:nvPr>
            <p:ph type="title" idx="4294967295"/>
          </p:nvPr>
        </p:nvSpPr>
        <p:spPr/>
        <p:txBody>
          <a:bodyPr/>
          <a:lstStyle/>
          <a:p>
            <a:pPr eaLnBrk="1" hangingPunct="1"/>
            <a:r>
              <a:rPr lang="en-US" smtClean="0">
                <a:latin typeface="Georgia" pitchFamily="18" charset="0"/>
              </a:rPr>
              <a:t>Agencies</a:t>
            </a:r>
          </a:p>
        </p:txBody>
      </p:sp>
      <p:sp>
        <p:nvSpPr>
          <p:cNvPr id="27651" name="Content Placeholder 2"/>
          <p:cNvSpPr>
            <a:spLocks noGrp="1"/>
          </p:cNvSpPr>
          <p:nvPr>
            <p:ph idx="4294967295"/>
          </p:nvPr>
        </p:nvSpPr>
        <p:spPr/>
        <p:txBody>
          <a:bodyPr/>
          <a:lstStyle/>
          <a:p>
            <a:pPr eaLnBrk="1" hangingPunct="1">
              <a:lnSpc>
                <a:spcPct val="90000"/>
              </a:lnSpc>
            </a:pPr>
            <a:r>
              <a:rPr lang="en-US" smtClean="0">
                <a:latin typeface="Georgia" pitchFamily="18" charset="0"/>
              </a:rPr>
              <a:t>1</a:t>
            </a:r>
          </a:p>
          <a:p>
            <a:pPr eaLnBrk="1" hangingPunct="1">
              <a:lnSpc>
                <a:spcPct val="90000"/>
              </a:lnSpc>
            </a:pPr>
            <a:r>
              <a:rPr lang="en-US" smtClean="0">
                <a:latin typeface="Georgia" pitchFamily="18" charset="0"/>
              </a:rPr>
              <a:t>2 </a:t>
            </a:r>
          </a:p>
          <a:p>
            <a:pPr eaLnBrk="1" hangingPunct="1">
              <a:lnSpc>
                <a:spcPct val="90000"/>
              </a:lnSpc>
              <a:buFont typeface="Arial" charset="0"/>
              <a:buNone/>
            </a:pPr>
            <a:endParaRPr lang="en-US" smtClean="0">
              <a:latin typeface="Georgia" pitchFamily="18" charset="0"/>
            </a:endParaRPr>
          </a:p>
          <a:p>
            <a:pPr lvl="1" eaLnBrk="1" hangingPunct="1">
              <a:buFont typeface="Arial" charset="0"/>
              <a:buNone/>
            </a:pPr>
            <a:endParaRPr lang="en-US" smtClean="0">
              <a:latin typeface="Georgia" pitchFamily="18" charset="0"/>
            </a:endParaRPr>
          </a:p>
          <a:p>
            <a:pPr eaLnBrk="1" hangingPunct="1"/>
            <a:endParaRPr lang="en-US" smtClean="0">
              <a:latin typeface="Georgia" pitchFamily="18" charset="0"/>
            </a:endParaRPr>
          </a:p>
        </p:txBody>
      </p:sp>
      <p:pic>
        <p:nvPicPr>
          <p:cNvPr id="27652" name="Picture 5"/>
          <p:cNvPicPr>
            <a:picLocks noChangeAspect="1" noChangeArrowheads="1"/>
          </p:cNvPicPr>
          <p:nvPr/>
        </p:nvPicPr>
        <p:blipFill>
          <a:blip r:embed="rId2"/>
          <a:srcRect/>
          <a:stretch>
            <a:fillRect/>
          </a:stretch>
        </p:blipFill>
        <p:spPr bwMode="auto">
          <a:xfrm>
            <a:off x="609600" y="0"/>
            <a:ext cx="7923213" cy="126269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latin typeface="Georgia" pitchFamily="18" charset="0"/>
              </a:rPr>
              <a:t>How Agencies Make Rules -2</a:t>
            </a:r>
          </a:p>
        </p:txBody>
      </p:sp>
      <p:sp>
        <p:nvSpPr>
          <p:cNvPr id="28675"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What if you don’t like the rule?</a:t>
            </a:r>
          </a:p>
          <a:p>
            <a:pPr lvl="1" eaLnBrk="1" hangingPunct="1">
              <a:lnSpc>
                <a:spcPct val="90000"/>
              </a:lnSpc>
            </a:pPr>
            <a:r>
              <a:rPr lang="en-US" dirty="0" smtClean="0">
                <a:latin typeface="Georgia" pitchFamily="18" charset="0"/>
              </a:rPr>
              <a:t>Public comment and lobby for change</a:t>
            </a:r>
          </a:p>
          <a:p>
            <a:pPr lvl="1" eaLnBrk="1" hangingPunct="1">
              <a:lnSpc>
                <a:spcPct val="90000"/>
              </a:lnSpc>
            </a:pPr>
            <a:r>
              <a:rPr lang="en-US" dirty="0" smtClean="0">
                <a:latin typeface="Georgia" pitchFamily="18" charset="0"/>
              </a:rPr>
              <a:t>Sue Agency in Federal Court (Judicial Review)</a:t>
            </a:r>
          </a:p>
          <a:p>
            <a:pPr lvl="1" eaLnBrk="1" hangingPunct="1">
              <a:lnSpc>
                <a:spcPct val="90000"/>
              </a:lnSpc>
            </a:pPr>
            <a:r>
              <a:rPr lang="en-US" dirty="0" smtClean="0">
                <a:latin typeface="Georgia" pitchFamily="18" charset="0"/>
              </a:rPr>
              <a:t>Injunction to prevent them from implementing their rule</a:t>
            </a:r>
          </a:p>
          <a:p>
            <a:pPr eaLnBrk="1" hangingPunct="1">
              <a:lnSpc>
                <a:spcPct val="90000"/>
              </a:lnSpc>
            </a:pPr>
            <a:r>
              <a:rPr lang="en-US" dirty="0" smtClean="0">
                <a:latin typeface="Georgia" pitchFamily="18" charset="0"/>
              </a:rPr>
              <a:t>Courts give deference to Agency rulemaking</a:t>
            </a:r>
          </a:p>
          <a:p>
            <a:pPr eaLnBrk="1" hangingPunct="1">
              <a:lnSpc>
                <a:spcPct val="90000"/>
              </a:lnSpc>
            </a:pPr>
            <a:r>
              <a:rPr lang="en-US" dirty="0" smtClean="0">
                <a:latin typeface="Georgia" pitchFamily="18" charset="0"/>
              </a:rPr>
              <a:t>But Agency rules can be found to </a:t>
            </a:r>
          </a:p>
          <a:p>
            <a:pPr lvl="2" eaLnBrk="1" hangingPunct="1">
              <a:lnSpc>
                <a:spcPct val="90000"/>
              </a:lnSpc>
            </a:pPr>
            <a:r>
              <a:rPr lang="en-US" dirty="0" smtClean="0">
                <a:latin typeface="Georgia" pitchFamily="18" charset="0"/>
              </a:rPr>
              <a:t>exceed the scope of the Agency’s authorizing statute or run contrary to it</a:t>
            </a:r>
          </a:p>
          <a:p>
            <a:pPr lvl="2" eaLnBrk="1" hangingPunct="1">
              <a:lnSpc>
                <a:spcPct val="90000"/>
              </a:lnSpc>
            </a:pPr>
            <a:r>
              <a:rPr lang="en-US" dirty="0" smtClean="0">
                <a:latin typeface="Georgia" pitchFamily="18" charset="0"/>
              </a:rPr>
              <a:t>be too vague to be enforced (potential for unfair enforcement)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latin typeface="Georgia" pitchFamily="18" charset="0"/>
              </a:rPr>
              <a:t>Example – Proposed PTO Rules</a:t>
            </a:r>
          </a:p>
        </p:txBody>
      </p:sp>
      <p:sp>
        <p:nvSpPr>
          <p:cNvPr id="29699" name="Content Placeholder 2"/>
          <p:cNvSpPr>
            <a:spLocks noGrp="1"/>
          </p:cNvSpPr>
          <p:nvPr>
            <p:ph idx="4294967295"/>
          </p:nvPr>
        </p:nvSpPr>
        <p:spPr>
          <a:xfrm>
            <a:off x="457200" y="1295400"/>
            <a:ext cx="8229600" cy="4572000"/>
          </a:xfrm>
        </p:spPr>
        <p:txBody>
          <a:bodyPr/>
          <a:lstStyle/>
          <a:p>
            <a:pPr eaLnBrk="1" hangingPunct="1">
              <a:lnSpc>
                <a:spcPct val="90000"/>
              </a:lnSpc>
            </a:pPr>
            <a:r>
              <a:rPr lang="en-US" dirty="0" smtClean="0">
                <a:latin typeface="Georgia" pitchFamily="18" charset="0"/>
              </a:rPr>
              <a:t>Patent and Trademark Office (PTO) Proposed Rules - 2007</a:t>
            </a:r>
          </a:p>
          <a:p>
            <a:pPr lvl="1" eaLnBrk="1" hangingPunct="1">
              <a:lnSpc>
                <a:spcPct val="90000"/>
              </a:lnSpc>
            </a:pPr>
            <a:r>
              <a:rPr lang="en-US" dirty="0" smtClean="0">
                <a:latin typeface="Georgia" pitchFamily="18" charset="0"/>
              </a:rPr>
              <a:t>Rules proposed limits on patent applications</a:t>
            </a:r>
          </a:p>
          <a:p>
            <a:pPr lvl="2" eaLnBrk="1" hangingPunct="1">
              <a:lnSpc>
                <a:spcPct val="90000"/>
              </a:lnSpc>
            </a:pPr>
            <a:r>
              <a:rPr lang="en-US" dirty="0" smtClean="0">
                <a:latin typeface="Georgia" pitchFamily="18" charset="0"/>
              </a:rPr>
              <a:t>Limited number of claims</a:t>
            </a:r>
          </a:p>
          <a:p>
            <a:pPr lvl="2" eaLnBrk="1" hangingPunct="1">
              <a:lnSpc>
                <a:spcPct val="90000"/>
              </a:lnSpc>
            </a:pPr>
            <a:r>
              <a:rPr lang="en-US" dirty="0" smtClean="0">
                <a:latin typeface="Georgia" pitchFamily="18" charset="0"/>
              </a:rPr>
              <a:t>Limited number of Continuation applications</a:t>
            </a:r>
          </a:p>
          <a:p>
            <a:pPr lvl="2" eaLnBrk="1" hangingPunct="1">
              <a:lnSpc>
                <a:spcPct val="90000"/>
              </a:lnSpc>
            </a:pPr>
            <a:r>
              <a:rPr lang="en-US" dirty="0" smtClean="0">
                <a:latin typeface="Georgia" pitchFamily="18" charset="0"/>
              </a:rPr>
              <a:t>Likely to impair ability to obtain your patent</a:t>
            </a:r>
          </a:p>
          <a:p>
            <a:pPr lvl="1" eaLnBrk="1" hangingPunct="1">
              <a:lnSpc>
                <a:spcPct val="90000"/>
              </a:lnSpc>
            </a:pPr>
            <a:r>
              <a:rPr lang="en-US" dirty="0" smtClean="0">
                <a:latin typeface="Georgia" pitchFamily="18" charset="0"/>
              </a:rPr>
              <a:t>Published in Federal Register</a:t>
            </a:r>
          </a:p>
          <a:p>
            <a:pPr lvl="1" eaLnBrk="1" hangingPunct="1">
              <a:lnSpc>
                <a:spcPct val="90000"/>
              </a:lnSpc>
            </a:pPr>
            <a:r>
              <a:rPr lang="en-US" dirty="0" smtClean="0">
                <a:latin typeface="Georgia" pitchFamily="18" charset="0"/>
              </a:rPr>
              <a:t>Solicited Comment</a:t>
            </a:r>
          </a:p>
          <a:p>
            <a:pPr eaLnBrk="1" hangingPunct="1">
              <a:lnSpc>
                <a:spcPct val="90000"/>
              </a:lnSpc>
            </a:pPr>
            <a:r>
              <a:rPr lang="en-US" dirty="0" smtClean="0">
                <a:latin typeface="Georgia" pitchFamily="18" charset="0"/>
              </a:rPr>
              <a:t>Comments were overwhelmingly negative</a:t>
            </a:r>
          </a:p>
          <a:p>
            <a:pPr eaLnBrk="1" hangingPunct="1">
              <a:lnSpc>
                <a:spcPct val="90000"/>
              </a:lnSpc>
            </a:pPr>
            <a:r>
              <a:rPr lang="en-US" dirty="0" smtClean="0">
                <a:latin typeface="Georgia" pitchFamily="18" charset="0"/>
              </a:rPr>
              <a:t>PTO implements Rules anyway</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Reminders</a:t>
            </a:r>
          </a:p>
        </p:txBody>
      </p:sp>
      <p:sp>
        <p:nvSpPr>
          <p:cNvPr id="16387" name="Content Placeholder 2"/>
          <p:cNvSpPr>
            <a:spLocks noGrp="1"/>
          </p:cNvSpPr>
          <p:nvPr>
            <p:ph idx="4294967295"/>
          </p:nvPr>
        </p:nvSpPr>
        <p:spPr>
          <a:xfrm>
            <a:off x="490182" y="1295400"/>
            <a:ext cx="8229600" cy="4038600"/>
          </a:xfrm>
        </p:spPr>
        <p:txBody>
          <a:bodyPr/>
          <a:lstStyle/>
          <a:p>
            <a:pPr eaLnBrk="1" hangingPunct="1">
              <a:lnSpc>
                <a:spcPct val="90000"/>
              </a:lnSpc>
            </a:pPr>
            <a:r>
              <a:rPr lang="en-US" sz="2800" dirty="0" smtClean="0">
                <a:latin typeface="Georgia" pitchFamily="18" charset="0"/>
              </a:rPr>
              <a:t>Links and materials at </a:t>
            </a:r>
            <a:r>
              <a:rPr lang="en-US" sz="2800" u="sng" dirty="0" smtClean="0">
                <a:latin typeface="Georgia" pitchFamily="18" charset="0"/>
              </a:rPr>
              <a:t>joebarich.com</a:t>
            </a:r>
          </a:p>
          <a:p>
            <a:pPr eaLnBrk="1" hangingPunct="1">
              <a:lnSpc>
                <a:spcPct val="90000"/>
              </a:lnSpc>
            </a:pPr>
            <a:r>
              <a:rPr lang="en-US" sz="2800" dirty="0" smtClean="0">
                <a:latin typeface="Georgia" pitchFamily="18" charset="0"/>
              </a:rPr>
              <a:t>Exams on </a:t>
            </a:r>
            <a:r>
              <a:rPr lang="en-US" sz="2800" dirty="0" smtClean="0">
                <a:latin typeface="Georgia" pitchFamily="18" charset="0"/>
              </a:rPr>
              <a:t>9/23</a:t>
            </a:r>
            <a:r>
              <a:rPr lang="en-US" sz="2800" dirty="0" smtClean="0">
                <a:latin typeface="Georgia" pitchFamily="18" charset="0"/>
              </a:rPr>
              <a:t>, 10/28, </a:t>
            </a:r>
            <a:r>
              <a:rPr lang="en-US" sz="2800" dirty="0" smtClean="0">
                <a:latin typeface="Georgia" pitchFamily="18" charset="0"/>
              </a:rPr>
              <a:t>and </a:t>
            </a:r>
            <a:r>
              <a:rPr lang="en-US" sz="2800" dirty="0" smtClean="0">
                <a:latin typeface="Georgia" pitchFamily="18" charset="0"/>
              </a:rPr>
              <a:t>12/2</a:t>
            </a:r>
            <a:endParaRPr lang="en-US" sz="2800" dirty="0" smtClean="0">
              <a:latin typeface="Georgia" pitchFamily="18" charset="0"/>
            </a:endParaRPr>
          </a:p>
          <a:p>
            <a:pPr eaLnBrk="1" hangingPunct="1">
              <a:lnSpc>
                <a:spcPct val="90000"/>
              </a:lnSpc>
            </a:pPr>
            <a:r>
              <a:rPr lang="en-US" sz="2800" dirty="0" smtClean="0">
                <a:latin typeface="Georgia" pitchFamily="18" charset="0"/>
              </a:rPr>
              <a:t>Syllabus available online</a:t>
            </a:r>
          </a:p>
          <a:p>
            <a:pPr eaLnBrk="1" hangingPunct="1">
              <a:lnSpc>
                <a:spcPct val="90000"/>
              </a:lnSpc>
            </a:pPr>
            <a:r>
              <a:rPr lang="en-US" sz="2800" dirty="0" smtClean="0">
                <a:latin typeface="Georgia" pitchFamily="18" charset="0"/>
              </a:rPr>
              <a:t>Conflicts people – notify me in advance</a:t>
            </a:r>
          </a:p>
          <a:p>
            <a:pPr eaLnBrk="1" hangingPunct="1">
              <a:lnSpc>
                <a:spcPct val="90000"/>
              </a:lnSpc>
            </a:pPr>
            <a:r>
              <a:rPr lang="en-US" sz="2800" dirty="0" smtClean="0">
                <a:latin typeface="Georgia" pitchFamily="18" charset="0"/>
              </a:rPr>
              <a:t>Pop Quizzes at any time – be sure you understand the materials as we go along</a:t>
            </a:r>
          </a:p>
          <a:p>
            <a:pPr eaLnBrk="1" hangingPunct="1">
              <a:lnSpc>
                <a:spcPct val="90000"/>
              </a:lnSpc>
            </a:pPr>
            <a:r>
              <a:rPr lang="en-US" sz="2800" dirty="0" smtClean="0">
                <a:latin typeface="Georgia" pitchFamily="18" charset="0"/>
              </a:rPr>
              <a:t>Get a </a:t>
            </a:r>
            <a:r>
              <a:rPr lang="en-US" sz="2800" dirty="0" err="1" smtClean="0">
                <a:latin typeface="Georgia" pitchFamily="18" charset="0"/>
              </a:rPr>
              <a:t>Coursepack</a:t>
            </a:r>
            <a:r>
              <a:rPr lang="en-US" sz="2800" dirty="0" smtClean="0">
                <a:latin typeface="Georgia" pitchFamily="18" charset="0"/>
              </a:rPr>
              <a:t> from IUB</a:t>
            </a:r>
          </a:p>
          <a:p>
            <a:pPr eaLnBrk="1" hangingPunct="1">
              <a:lnSpc>
                <a:spcPct val="90000"/>
              </a:lnSpc>
            </a:pPr>
            <a:r>
              <a:rPr lang="en-US" sz="2800" dirty="0" smtClean="0">
                <a:latin typeface="Georgia" pitchFamily="18" charset="0"/>
              </a:rPr>
              <a:t>Questions from last time?</a:t>
            </a:r>
          </a:p>
          <a:p>
            <a:pPr eaLnBrk="1" hangingPunct="1"/>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Proposed PTO Rules - 2</a:t>
            </a:r>
          </a:p>
        </p:txBody>
      </p:sp>
      <p:sp>
        <p:nvSpPr>
          <p:cNvPr id="3072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PTO (Commissioner </a:t>
            </a:r>
            <a:r>
              <a:rPr lang="en-US" sz="2800" dirty="0" err="1" smtClean="0">
                <a:latin typeface="Georgia" pitchFamily="18" charset="0"/>
              </a:rPr>
              <a:t>Dudas</a:t>
            </a:r>
            <a:r>
              <a:rPr lang="en-US" sz="2800" dirty="0" smtClean="0">
                <a:latin typeface="Georgia" pitchFamily="18" charset="0"/>
              </a:rPr>
              <a:t>) sued by </a:t>
            </a:r>
            <a:r>
              <a:rPr lang="en-US" sz="2800" dirty="0" err="1" smtClean="0">
                <a:latin typeface="Georgia" pitchFamily="18" charset="0"/>
              </a:rPr>
              <a:t>Tafas</a:t>
            </a:r>
            <a:r>
              <a:rPr lang="en-US" sz="2800" dirty="0" smtClean="0">
                <a:latin typeface="Georgia" pitchFamily="18" charset="0"/>
              </a:rPr>
              <a:t> and GSK in the </a:t>
            </a:r>
            <a:r>
              <a:rPr lang="en-US" sz="2800" dirty="0" smtClean="0">
                <a:latin typeface="Georgia" pitchFamily="18" charset="0"/>
              </a:rPr>
              <a:t>Eastern </a:t>
            </a:r>
            <a:r>
              <a:rPr lang="en-US" sz="2800" dirty="0" smtClean="0">
                <a:latin typeface="Georgia" pitchFamily="18" charset="0"/>
              </a:rPr>
              <a:t>District of Virginia to prevent the rules from going into force</a:t>
            </a:r>
          </a:p>
          <a:p>
            <a:pPr eaLnBrk="1" hangingPunct="1">
              <a:lnSpc>
                <a:spcPct val="90000"/>
              </a:lnSpc>
            </a:pPr>
            <a:r>
              <a:rPr lang="en-US" dirty="0" smtClean="0">
                <a:latin typeface="Georgia" pitchFamily="18" charset="0"/>
              </a:rPr>
              <a:t>District Court agrees and enjoins PTO</a:t>
            </a:r>
          </a:p>
          <a:p>
            <a:pPr lvl="1" eaLnBrk="1" hangingPunct="1">
              <a:lnSpc>
                <a:spcPct val="90000"/>
              </a:lnSpc>
            </a:pPr>
            <a:r>
              <a:rPr lang="en-US" dirty="0" smtClean="0">
                <a:latin typeface="Georgia" pitchFamily="18" charset="0"/>
              </a:rPr>
              <a:t>“Because the USPTO’s rulemaking authority under 35 U.S.C. § 2(b)(2) </a:t>
            </a:r>
            <a:r>
              <a:rPr lang="en-US" dirty="0" smtClean="0">
                <a:solidFill>
                  <a:srgbClr val="FF0000"/>
                </a:solidFill>
                <a:latin typeface="Georgia" pitchFamily="18" charset="0"/>
              </a:rPr>
              <a:t>does not extend to substantive rules</a:t>
            </a:r>
            <a:r>
              <a:rPr lang="en-US" dirty="0" smtClean="0">
                <a:latin typeface="Georgia" pitchFamily="18" charset="0"/>
              </a:rPr>
              <a:t>, and because the Final Rules are substantive in nature, the Court finds that the Final Rules are void as </a:t>
            </a:r>
            <a:r>
              <a:rPr lang="en-US" dirty="0" smtClean="0">
                <a:solidFill>
                  <a:srgbClr val="FF0000"/>
                </a:solidFill>
                <a:latin typeface="Georgia" pitchFamily="18" charset="0"/>
              </a:rPr>
              <a:t>‘otherwise not in accordance with law’ and ‘in excess of statutory jurisdiction [and] authority.’ </a:t>
            </a:r>
            <a:r>
              <a:rPr lang="en-US" dirty="0" smtClean="0">
                <a:latin typeface="Georgia" pitchFamily="18" charset="0"/>
              </a:rPr>
              <a:t>5 U.S.C. § 706(2).”</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Proposed PTO Rules - 3</a:t>
            </a:r>
          </a:p>
        </p:txBody>
      </p:sp>
      <p:sp>
        <p:nvSpPr>
          <p:cNvPr id="31747"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Commissioner Dudas Appeals</a:t>
            </a:r>
          </a:p>
          <a:p>
            <a:pPr eaLnBrk="1" hangingPunct="1">
              <a:lnSpc>
                <a:spcPct val="80000"/>
              </a:lnSpc>
            </a:pPr>
            <a:r>
              <a:rPr lang="en-US" smtClean="0">
                <a:latin typeface="Georgia" pitchFamily="18" charset="0"/>
              </a:rPr>
              <a:t>New Administration, New Commissioner</a:t>
            </a:r>
          </a:p>
          <a:p>
            <a:pPr eaLnBrk="1" hangingPunct="1">
              <a:lnSpc>
                <a:spcPct val="80000"/>
              </a:lnSpc>
            </a:pPr>
            <a:r>
              <a:rPr lang="en-US" smtClean="0">
                <a:latin typeface="Georgia" pitchFamily="18" charset="0"/>
              </a:rPr>
              <a:t>Kappos engages community, walks away from rules</a:t>
            </a:r>
          </a:p>
          <a:p>
            <a:pPr lvl="1" eaLnBrk="1" hangingPunct="1">
              <a:lnSpc>
                <a:spcPct val="80000"/>
              </a:lnSpc>
            </a:pPr>
            <a:r>
              <a:rPr lang="en-US" sz="2400" smtClean="0">
                <a:latin typeface="Georgia" pitchFamily="18" charset="0"/>
              </a:rPr>
              <a:t>“The USPTO should incentivize innovation, develop rules that are responsive to its applicants’ needs and help bring their products and services to market,” Kappos said. “These regulations have been highly unpopular from the outset and were not well received by the applicant community. In taking the actions we are announcing today, we hope to engage the applicant community more effectively on improvements that will help make the USPTO more efficient, responsive, and transparent to the public.”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Agency Judicial Power</a:t>
            </a:r>
          </a:p>
        </p:txBody>
      </p:sp>
      <p:sp>
        <p:nvSpPr>
          <p:cNvPr id="32771" name="Content Placeholder 2"/>
          <p:cNvSpPr>
            <a:spLocks noGrp="1"/>
          </p:cNvSpPr>
          <p:nvPr>
            <p:ph idx="4294967295"/>
          </p:nvPr>
        </p:nvSpPr>
        <p:spPr>
          <a:xfrm>
            <a:off x="457200" y="1143000"/>
            <a:ext cx="8229600" cy="4648200"/>
          </a:xfrm>
        </p:spPr>
        <p:txBody>
          <a:bodyPr/>
          <a:lstStyle/>
          <a:p>
            <a:pPr eaLnBrk="1" hangingPunct="1">
              <a:lnSpc>
                <a:spcPct val="90000"/>
              </a:lnSpc>
            </a:pPr>
            <a:r>
              <a:rPr lang="en-US" sz="2800" dirty="0" smtClean="0">
                <a:latin typeface="Georgia" pitchFamily="18" charset="0"/>
              </a:rPr>
              <a:t>Often, the Agency’s rules call for a hearing when the Agency exercises judicial power </a:t>
            </a:r>
          </a:p>
          <a:p>
            <a:pPr lvl="1" eaLnBrk="1" hangingPunct="1">
              <a:lnSpc>
                <a:spcPct val="90000"/>
              </a:lnSpc>
            </a:pPr>
            <a:r>
              <a:rPr lang="en-US" dirty="0" smtClean="0">
                <a:latin typeface="Georgia" pitchFamily="18" charset="0"/>
              </a:rPr>
              <a:t>FCC, National Labor Relations Board, PTO</a:t>
            </a:r>
          </a:p>
          <a:p>
            <a:pPr eaLnBrk="1" hangingPunct="1">
              <a:lnSpc>
                <a:spcPct val="90000"/>
              </a:lnSpc>
            </a:pPr>
            <a:r>
              <a:rPr lang="en-US" sz="2800" dirty="0" smtClean="0">
                <a:latin typeface="Georgia" pitchFamily="18" charset="0"/>
              </a:rPr>
              <a:t>Agency hearing </a:t>
            </a:r>
            <a:r>
              <a:rPr lang="en-US" sz="2800" dirty="0" smtClean="0">
                <a:latin typeface="Georgia" pitchFamily="18" charset="0"/>
              </a:rPr>
              <a:t>determinations may be appealed to Federal Courts once the remedies available at the agency are exhausted</a:t>
            </a:r>
          </a:p>
          <a:p>
            <a:pPr eaLnBrk="1" hangingPunct="1">
              <a:lnSpc>
                <a:spcPct val="90000"/>
              </a:lnSpc>
            </a:pPr>
            <a:r>
              <a:rPr lang="en-US" sz="2800" dirty="0" smtClean="0">
                <a:latin typeface="Georgia" pitchFamily="18" charset="0"/>
              </a:rPr>
              <a:t>PTO-&gt; </a:t>
            </a:r>
            <a:r>
              <a:rPr lang="en-US" sz="2800" dirty="0" smtClean="0">
                <a:latin typeface="Georgia" pitchFamily="18" charset="0"/>
              </a:rPr>
              <a:t>Patent Trial and Appeal Board </a:t>
            </a:r>
            <a:r>
              <a:rPr lang="en-US" sz="2800" dirty="0" smtClean="0">
                <a:latin typeface="Georgia" pitchFamily="18" charset="0"/>
              </a:rPr>
              <a:t>-&gt; Federal District Court (DC) -&gt; Federal Circuit Court of Appeals -&gt; Supreme Court</a:t>
            </a:r>
          </a:p>
          <a:p>
            <a:pPr lvl="1" eaLnBrk="1" hangingPunct="1">
              <a:lnSpc>
                <a:spcPct val="90000"/>
              </a:lnSpc>
            </a:pPr>
            <a:r>
              <a:rPr lang="en-US" dirty="0" smtClean="0">
                <a:latin typeface="Georgia" pitchFamily="18" charset="0"/>
              </a:rPr>
              <a:t>Example – </a:t>
            </a:r>
            <a:r>
              <a:rPr lang="en-US" i="1" dirty="0" smtClean="0">
                <a:latin typeface="Georgia" pitchFamily="18" charset="0"/>
              </a:rPr>
              <a:t>In re </a:t>
            </a:r>
            <a:r>
              <a:rPr lang="en-US" i="1" dirty="0" err="1" smtClean="0">
                <a:latin typeface="Georgia" pitchFamily="18" charset="0"/>
              </a:rPr>
              <a:t>Bilski</a:t>
            </a:r>
            <a:r>
              <a:rPr lang="en-US" i="1" dirty="0" smtClean="0">
                <a:latin typeface="Georgia" pitchFamily="18" charset="0"/>
              </a:rPr>
              <a:t> </a:t>
            </a: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Agencies Can Sue You</a:t>
            </a:r>
          </a:p>
        </p:txBody>
      </p:sp>
      <p:sp>
        <p:nvSpPr>
          <p:cNvPr id="33795" name="Content Placeholder 2"/>
          <p:cNvSpPr>
            <a:spLocks noGrp="1"/>
          </p:cNvSpPr>
          <p:nvPr>
            <p:ph idx="4294967295"/>
          </p:nvPr>
        </p:nvSpPr>
        <p:spPr>
          <a:xfrm>
            <a:off x="479946" y="1219200"/>
            <a:ext cx="8229600" cy="4191000"/>
          </a:xfrm>
        </p:spPr>
        <p:txBody>
          <a:bodyPr/>
          <a:lstStyle/>
          <a:p>
            <a:pPr eaLnBrk="1" hangingPunct="1">
              <a:lnSpc>
                <a:spcPct val="90000"/>
              </a:lnSpc>
            </a:pPr>
            <a:r>
              <a:rPr lang="en-US" dirty="0" smtClean="0">
                <a:latin typeface="Georgia" pitchFamily="18" charset="0"/>
              </a:rPr>
              <a:t>Agencies can investigate and bring an action against you </a:t>
            </a:r>
          </a:p>
          <a:p>
            <a:pPr lvl="1" eaLnBrk="1" hangingPunct="1">
              <a:lnSpc>
                <a:spcPct val="90000"/>
              </a:lnSpc>
            </a:pPr>
            <a:r>
              <a:rPr lang="en-US" dirty="0" smtClean="0">
                <a:latin typeface="Georgia" pitchFamily="18" charset="0"/>
              </a:rPr>
              <a:t>SEC - Stock Trading</a:t>
            </a:r>
          </a:p>
          <a:p>
            <a:pPr lvl="1" eaLnBrk="1" hangingPunct="1">
              <a:lnSpc>
                <a:spcPct val="90000"/>
              </a:lnSpc>
            </a:pPr>
            <a:r>
              <a:rPr lang="en-US" dirty="0" smtClean="0">
                <a:latin typeface="Georgia" pitchFamily="18" charset="0"/>
              </a:rPr>
              <a:t>FCC – Indecency</a:t>
            </a:r>
          </a:p>
          <a:p>
            <a:pPr lvl="2" eaLnBrk="1" hangingPunct="1">
              <a:lnSpc>
                <a:spcPct val="90000"/>
              </a:lnSpc>
            </a:pPr>
            <a:r>
              <a:rPr lang="en-US" dirty="0" smtClean="0">
                <a:latin typeface="Georgia" pitchFamily="18" charset="0"/>
              </a:rPr>
              <a:t>Fine for fleeting expletives and brief nudity struck down for insufficient notice, but FCC may revise </a:t>
            </a:r>
          </a:p>
          <a:p>
            <a:pPr lvl="1" eaLnBrk="1" hangingPunct="1">
              <a:lnSpc>
                <a:spcPct val="90000"/>
              </a:lnSpc>
            </a:pPr>
            <a:r>
              <a:rPr lang="en-US" dirty="0" smtClean="0">
                <a:latin typeface="Georgia" pitchFamily="18" charset="0"/>
              </a:rPr>
              <a:t>EPA - Polluting </a:t>
            </a:r>
          </a:p>
          <a:p>
            <a:pPr eaLnBrk="1" hangingPunct="1">
              <a:lnSpc>
                <a:spcPct val="90000"/>
              </a:lnSpc>
            </a:pPr>
            <a:r>
              <a:rPr lang="en-US" dirty="0" smtClean="0">
                <a:latin typeface="Georgia" pitchFamily="18" charset="0"/>
              </a:rPr>
              <a:t>Action may be for money and/or other remedy</a:t>
            </a:r>
          </a:p>
          <a:p>
            <a:pPr lvl="1" eaLnBrk="1" hangingPunct="1">
              <a:lnSpc>
                <a:spcPct val="90000"/>
              </a:lnSpc>
            </a:pPr>
            <a:r>
              <a:rPr lang="en-US" dirty="0" smtClean="0">
                <a:latin typeface="Georgia" pitchFamily="18" charset="0"/>
              </a:rPr>
              <a:t>Injunction to stop polluting or clean up</a:t>
            </a:r>
          </a:p>
          <a:p>
            <a:pPr lvl="1" eaLnBrk="1" hangingPunct="1">
              <a:lnSpc>
                <a:spcPct val="90000"/>
              </a:lnSpc>
            </a:pPr>
            <a:r>
              <a:rPr lang="en-US" dirty="0" smtClean="0">
                <a:latin typeface="Georgia" pitchFamily="18" charset="0"/>
              </a:rPr>
              <a:t>Violating injunction is contempt of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Engineers and Agencies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You will be dealing with many agencies and their rules in your professional career</a:t>
            </a:r>
          </a:p>
          <a:p>
            <a:pPr eaLnBrk="1" hangingPunct="1">
              <a:lnSpc>
                <a:spcPct val="90000"/>
              </a:lnSpc>
            </a:pPr>
            <a:r>
              <a:rPr lang="en-US" smtClean="0">
                <a:latin typeface="Georgia" pitchFamily="18" charset="0"/>
              </a:rPr>
              <a:t>Many agencies provide useful services</a:t>
            </a:r>
          </a:p>
          <a:p>
            <a:pPr lvl="1" eaLnBrk="1" hangingPunct="1">
              <a:lnSpc>
                <a:spcPct val="90000"/>
              </a:lnSpc>
            </a:pPr>
            <a:r>
              <a:rPr lang="en-US" smtClean="0">
                <a:latin typeface="Georgia" pitchFamily="18" charset="0"/>
              </a:rPr>
              <a:t>Ex - Small Business Association (SBA)</a:t>
            </a:r>
          </a:p>
          <a:p>
            <a:pPr eaLnBrk="1" hangingPunct="1">
              <a:lnSpc>
                <a:spcPct val="90000"/>
              </a:lnSpc>
            </a:pPr>
            <a:r>
              <a:rPr lang="en-US" smtClean="0">
                <a:latin typeface="Georgia" pitchFamily="18" charset="0"/>
              </a:rPr>
              <a:t>Agencies also have:</a:t>
            </a:r>
          </a:p>
          <a:p>
            <a:pPr lvl="1" eaLnBrk="1" hangingPunct="1">
              <a:lnSpc>
                <a:spcPct val="90000"/>
              </a:lnSpc>
            </a:pPr>
            <a:r>
              <a:rPr lang="en-US" smtClean="0">
                <a:latin typeface="Georgia" pitchFamily="18" charset="0"/>
              </a:rPr>
              <a:t>Programs that will pay for R&amp;D</a:t>
            </a:r>
          </a:p>
          <a:p>
            <a:pPr lvl="1" eaLnBrk="1" hangingPunct="1">
              <a:lnSpc>
                <a:spcPct val="90000"/>
              </a:lnSpc>
            </a:pPr>
            <a:r>
              <a:rPr lang="en-US" smtClean="0">
                <a:latin typeface="Georgia" pitchFamily="18" charset="0"/>
              </a:rPr>
              <a:t>Technology transfer - SBIR, STTR</a:t>
            </a:r>
          </a:p>
          <a:p>
            <a:pPr lvl="1" eaLnBrk="1" hangingPunct="1">
              <a:lnSpc>
                <a:spcPct val="90000"/>
              </a:lnSpc>
            </a:pPr>
            <a:r>
              <a:rPr lang="en-US" smtClean="0">
                <a:latin typeface="Georgia" pitchFamily="18" charset="0"/>
              </a:rPr>
              <a:t>Large procurement budgets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Engineers and Agencies - 2</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Many of the rules you will operate under in practice come from agencies</a:t>
            </a:r>
          </a:p>
          <a:p>
            <a:pPr lvl="1" eaLnBrk="1" hangingPunct="1">
              <a:lnSpc>
                <a:spcPct val="90000"/>
              </a:lnSpc>
            </a:pPr>
            <a:r>
              <a:rPr lang="en-US" smtClean="0">
                <a:latin typeface="Georgia" pitchFamily="18" charset="0"/>
              </a:rPr>
              <a:t>FCC (spectrum), EPA, Customs, PTO</a:t>
            </a:r>
          </a:p>
          <a:p>
            <a:pPr eaLnBrk="1" hangingPunct="1">
              <a:lnSpc>
                <a:spcPct val="90000"/>
              </a:lnSpc>
            </a:pPr>
            <a:r>
              <a:rPr lang="en-US" smtClean="0">
                <a:latin typeface="Georgia" pitchFamily="18" charset="0"/>
              </a:rPr>
              <a:t>Be aware of agency rules that impact you</a:t>
            </a:r>
          </a:p>
          <a:p>
            <a:pPr eaLnBrk="1" hangingPunct="1">
              <a:lnSpc>
                <a:spcPct val="90000"/>
              </a:lnSpc>
            </a:pPr>
            <a:r>
              <a:rPr lang="en-US" smtClean="0">
                <a:latin typeface="Georgia" pitchFamily="18" charset="0"/>
              </a:rPr>
              <a:t>Monitor agency rulemaking and comment when desirable</a:t>
            </a:r>
          </a:p>
          <a:p>
            <a:pPr eaLnBrk="1" hangingPunct="1">
              <a:lnSpc>
                <a:spcPct val="90000"/>
              </a:lnSpc>
            </a:pPr>
            <a:r>
              <a:rPr lang="en-US" smtClean="0">
                <a:latin typeface="Georgia" pitchFamily="18" charset="0"/>
              </a:rPr>
              <a:t>Take action when necessary</a:t>
            </a:r>
          </a:p>
          <a:p>
            <a:pPr eaLnBrk="1" hangingPunct="1">
              <a:lnSpc>
                <a:spcPct val="90000"/>
              </a:lnSpc>
            </a:pPr>
            <a:r>
              <a:rPr lang="en-US" smtClean="0">
                <a:latin typeface="Georgia" pitchFamily="18" charset="0"/>
              </a:rPr>
              <a:t>Agencies can also be lobbied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idx="4294967295"/>
          </p:nvPr>
        </p:nvSpPr>
        <p:spPr/>
        <p:txBody>
          <a:bodyPr/>
          <a:lstStyle/>
          <a:p>
            <a:pPr eaLnBrk="1" hangingPunct="1"/>
            <a:r>
              <a:rPr lang="en-US" smtClean="0">
                <a:latin typeface="Georgia" pitchFamily="18" charset="0"/>
              </a:rPr>
              <a:t>Professional “Laws”</a:t>
            </a:r>
          </a:p>
        </p:txBody>
      </p:sp>
      <p:sp>
        <p:nvSpPr>
          <p:cNvPr id="4403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Fail to follow professional practices?</a:t>
            </a:r>
          </a:p>
          <a:p>
            <a:pPr lvl="1" eaLnBrk="1" hangingPunct="1">
              <a:lnSpc>
                <a:spcPct val="90000"/>
              </a:lnSpc>
            </a:pPr>
            <a:r>
              <a:rPr lang="en-US" dirty="0" smtClean="0">
                <a:latin typeface="Georgia" pitchFamily="18" charset="0"/>
              </a:rPr>
              <a:t>Lose your License?</a:t>
            </a:r>
          </a:p>
          <a:p>
            <a:pPr eaLnBrk="1" hangingPunct="1">
              <a:lnSpc>
                <a:spcPct val="90000"/>
              </a:lnSpc>
            </a:pPr>
            <a:r>
              <a:rPr lang="en-US" dirty="0" smtClean="0">
                <a:latin typeface="Georgia" pitchFamily="18" charset="0"/>
              </a:rPr>
              <a:t>Fail to follow technical standards?</a:t>
            </a:r>
          </a:p>
          <a:p>
            <a:pPr lvl="1" eaLnBrk="1" hangingPunct="1">
              <a:lnSpc>
                <a:spcPct val="90000"/>
              </a:lnSpc>
            </a:pPr>
            <a:r>
              <a:rPr lang="en-US" dirty="0" smtClean="0">
                <a:latin typeface="Georgia" pitchFamily="18" charset="0"/>
              </a:rPr>
              <a:t>Patent Infringement?</a:t>
            </a:r>
          </a:p>
          <a:p>
            <a:pPr eaLnBrk="1" hangingPunct="1">
              <a:lnSpc>
                <a:spcPct val="90000"/>
              </a:lnSpc>
            </a:pPr>
            <a:r>
              <a:rPr lang="en-US" dirty="0" smtClean="0">
                <a:latin typeface="Georgia" pitchFamily="18" charset="0"/>
              </a:rPr>
              <a:t>Fail to follow company policy?</a:t>
            </a:r>
          </a:p>
          <a:p>
            <a:pPr lvl="1" eaLnBrk="1" hangingPunct="1">
              <a:lnSpc>
                <a:spcPct val="90000"/>
              </a:lnSpc>
            </a:pPr>
            <a:r>
              <a:rPr lang="en-US" dirty="0" smtClean="0">
                <a:latin typeface="Georgia" pitchFamily="18" charset="0"/>
              </a:rPr>
              <a:t>Involuntary </a:t>
            </a:r>
            <a:r>
              <a:rPr lang="en-US" dirty="0" smtClean="0">
                <a:latin typeface="Georgia" pitchFamily="18" charset="0"/>
              </a:rPr>
              <a:t>unpaid vacation</a:t>
            </a:r>
            <a:r>
              <a:rPr lang="en-US" dirty="0" smtClean="0">
                <a:latin typeface="Georgia" pitchFamily="18" charset="0"/>
              </a:rPr>
              <a: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extLst>
      <p:ext uri="{BB962C8B-B14F-4D97-AF65-F5344CB8AC3E}">
        <p14:creationId xmlns:p14="http://schemas.microsoft.com/office/powerpoint/2010/main" val="59340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p:txBody>
          <a:bodyPr/>
          <a:lstStyle/>
          <a:p>
            <a:pPr eaLnBrk="1" hangingPunct="1"/>
            <a:r>
              <a:rPr lang="en-US" smtClean="0">
                <a:latin typeface="Georgia" pitchFamily="18" charset="0"/>
              </a:rPr>
              <a:t>Professional Licensing -1</a:t>
            </a:r>
          </a:p>
        </p:txBody>
      </p:sp>
      <p:sp>
        <p:nvSpPr>
          <p:cNvPr id="4506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Certain professions are subject to licensing</a:t>
            </a:r>
          </a:p>
          <a:p>
            <a:pPr lvl="1" eaLnBrk="1" hangingPunct="1">
              <a:lnSpc>
                <a:spcPct val="90000"/>
              </a:lnSpc>
            </a:pPr>
            <a:r>
              <a:rPr lang="en-US" dirty="0" smtClean="0">
                <a:latin typeface="Georgia" pitchFamily="18" charset="0"/>
              </a:rPr>
              <a:t>Lawyers</a:t>
            </a:r>
          </a:p>
          <a:p>
            <a:pPr lvl="1" eaLnBrk="1" hangingPunct="1">
              <a:lnSpc>
                <a:spcPct val="90000"/>
              </a:lnSpc>
            </a:pPr>
            <a:r>
              <a:rPr lang="en-US" dirty="0" smtClean="0">
                <a:latin typeface="Georgia" pitchFamily="18" charset="0"/>
              </a:rPr>
              <a:t>Doctors</a:t>
            </a:r>
          </a:p>
          <a:p>
            <a:pPr lvl="1" eaLnBrk="1" hangingPunct="1">
              <a:lnSpc>
                <a:spcPct val="90000"/>
              </a:lnSpc>
            </a:pPr>
            <a:r>
              <a:rPr lang="en-US" dirty="0" smtClean="0">
                <a:latin typeface="Georgia" pitchFamily="18" charset="0"/>
              </a:rPr>
              <a:t>Engineers</a:t>
            </a:r>
          </a:p>
          <a:p>
            <a:pPr lvl="1" eaLnBrk="1" hangingPunct="1">
              <a:lnSpc>
                <a:spcPct val="90000"/>
              </a:lnSpc>
            </a:pPr>
            <a:r>
              <a:rPr lang="en-US" dirty="0" smtClean="0">
                <a:latin typeface="Georgia" pitchFamily="18" charset="0"/>
              </a:rPr>
              <a:t>Undertakers, etc.</a:t>
            </a:r>
          </a:p>
          <a:p>
            <a:pPr eaLnBrk="1" hangingPunct="1">
              <a:lnSpc>
                <a:spcPct val="90000"/>
              </a:lnSpc>
            </a:pPr>
            <a:r>
              <a:rPr lang="en-US" sz="2800" dirty="0" smtClean="0">
                <a:latin typeface="Georgia" pitchFamily="18" charset="0"/>
              </a:rPr>
              <a:t>Typically enforced by state statutes and agency</a:t>
            </a:r>
          </a:p>
          <a:p>
            <a:pPr lvl="1" eaLnBrk="1" hangingPunct="1">
              <a:lnSpc>
                <a:spcPct val="90000"/>
              </a:lnSpc>
            </a:pPr>
            <a:r>
              <a:rPr lang="en-US" dirty="0" smtClean="0">
                <a:latin typeface="Georgia" pitchFamily="18" charset="0"/>
              </a:rPr>
              <a:t>Division of Professional Regulation</a:t>
            </a:r>
          </a:p>
          <a:p>
            <a:pPr lvl="1" eaLnBrk="1" hangingPunct="1">
              <a:lnSpc>
                <a:spcPct val="90000"/>
              </a:lnSpc>
            </a:pPr>
            <a:r>
              <a:rPr lang="en-US" dirty="0" smtClean="0">
                <a:latin typeface="Georgia" pitchFamily="18" charset="0"/>
              </a:rPr>
              <a:t>Illinois Attorney Registration and Disciplinary Commission – “The Bar”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p:txBody>
          <a:bodyPr/>
          <a:lstStyle/>
          <a:p>
            <a:pPr eaLnBrk="1" hangingPunct="1"/>
            <a:r>
              <a:rPr lang="en-US" smtClean="0">
                <a:latin typeface="Georgia" pitchFamily="18" charset="0"/>
              </a:rPr>
              <a:t>Professional Licensing - 2</a:t>
            </a:r>
          </a:p>
        </p:txBody>
      </p:sp>
      <p:sp>
        <p:nvSpPr>
          <p:cNvPr id="4608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Licensing body makes and enforces professional standards</a:t>
            </a:r>
          </a:p>
          <a:p>
            <a:pPr lvl="1" eaLnBrk="1" hangingPunct="1">
              <a:lnSpc>
                <a:spcPct val="90000"/>
              </a:lnSpc>
            </a:pPr>
            <a:r>
              <a:rPr lang="en-US" dirty="0" smtClean="0">
                <a:latin typeface="Georgia" pitchFamily="18" charset="0"/>
              </a:rPr>
              <a:t>Inputs from those in practice</a:t>
            </a:r>
          </a:p>
          <a:p>
            <a:pPr lvl="1" eaLnBrk="1" hangingPunct="1">
              <a:lnSpc>
                <a:spcPct val="90000"/>
              </a:lnSpc>
            </a:pPr>
            <a:r>
              <a:rPr lang="en-US" dirty="0" smtClean="0">
                <a:latin typeface="Georgia" pitchFamily="18" charset="0"/>
              </a:rPr>
              <a:t>Continual evolution as to best practice</a:t>
            </a:r>
          </a:p>
          <a:p>
            <a:pPr eaLnBrk="1" hangingPunct="1">
              <a:lnSpc>
                <a:spcPct val="90000"/>
              </a:lnSpc>
            </a:pPr>
            <a:r>
              <a:rPr lang="en-US" dirty="0">
                <a:latin typeface="Georgia" pitchFamily="18" charset="0"/>
              </a:rPr>
              <a:t>Engineering license is required for many projects, especially structural &amp; civil, govt</a:t>
            </a:r>
            <a:r>
              <a:rPr lang="en-US" dirty="0" smtClean="0">
                <a:latin typeface="Georgia" pitchFamily="18" charset="0"/>
              </a:rPr>
              <a:t>.</a:t>
            </a:r>
          </a:p>
          <a:p>
            <a:pPr eaLnBrk="1" hangingPunct="1">
              <a:lnSpc>
                <a:spcPct val="90000"/>
              </a:lnSpc>
            </a:pPr>
            <a:r>
              <a:rPr lang="en-US" dirty="0" smtClean="0">
                <a:latin typeface="Georgia" pitchFamily="18" charset="0"/>
              </a:rPr>
              <a:t>Professional standards are </a:t>
            </a:r>
            <a:r>
              <a:rPr lang="en-US" u="sng" dirty="0" smtClean="0">
                <a:latin typeface="Georgia" pitchFamily="18" charset="0"/>
              </a:rPr>
              <a:t>not</a:t>
            </a:r>
            <a:r>
              <a:rPr lang="en-US" dirty="0" smtClean="0">
                <a:latin typeface="Georgia" pitchFamily="18" charset="0"/>
              </a:rPr>
              <a:t> the same as negligence standards</a:t>
            </a:r>
          </a:p>
          <a:p>
            <a:pPr lvl="1" eaLnBrk="1" hangingPunct="1">
              <a:lnSpc>
                <a:spcPct val="90000"/>
              </a:lnSpc>
            </a:pPr>
            <a:r>
              <a:rPr lang="en-US" dirty="0" smtClean="0">
                <a:latin typeface="Georgia" pitchFamily="18" charset="0"/>
              </a:rPr>
              <a:t>License typically only removable by agency, not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en-US" smtClean="0">
                <a:latin typeface="Georgia" pitchFamily="18" charset="0"/>
              </a:rPr>
              <a:t>Illinois Engineer Licensing - 1</a:t>
            </a:r>
          </a:p>
        </p:txBody>
      </p:sp>
      <p:sp>
        <p:nvSpPr>
          <p:cNvPr id="47108"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Professional Engineering Practice Act of 1989 - 225 ILCS 325 </a:t>
            </a:r>
          </a:p>
          <a:p>
            <a:pPr eaLnBrk="1" hangingPunct="1">
              <a:lnSpc>
                <a:spcPct val="90000"/>
              </a:lnSpc>
            </a:pPr>
            <a:r>
              <a:rPr lang="en-US" smtClean="0">
                <a:latin typeface="Georgia" pitchFamily="18" charset="0"/>
              </a:rPr>
              <a:t>Division of Professional Regulation</a:t>
            </a:r>
          </a:p>
          <a:p>
            <a:pPr eaLnBrk="1" hangingPunct="1">
              <a:lnSpc>
                <a:spcPct val="90000"/>
              </a:lnSpc>
            </a:pPr>
            <a:r>
              <a:rPr lang="en-US" smtClean="0">
                <a:latin typeface="Georgia" pitchFamily="18" charset="0"/>
              </a:rPr>
              <a:t>Illinois Administrative Code</a:t>
            </a:r>
          </a:p>
          <a:p>
            <a:pPr eaLnBrk="1" hangingPunct="1">
              <a:lnSpc>
                <a:spcPct val="90000"/>
              </a:lnSpc>
            </a:pPr>
            <a:r>
              <a:rPr lang="en-US" sz="2000" smtClean="0">
                <a:latin typeface="Georgia" pitchFamily="18" charset="0"/>
              </a:rPr>
              <a:t>TITLE 68: PROFESSIONS AND OCCUPATIONS </a:t>
            </a:r>
            <a:br>
              <a:rPr lang="en-US" sz="2000" smtClean="0">
                <a:latin typeface="Georgia" pitchFamily="18" charset="0"/>
              </a:rPr>
            </a:br>
            <a:r>
              <a:rPr lang="en-US" sz="2000" smtClean="0">
                <a:latin typeface="Georgia" pitchFamily="18" charset="0"/>
              </a:rPr>
              <a:t>CHAPTER VII: DEPARTMENT OF FINANCIAL AND PROFESSIONAL REGULATION</a:t>
            </a:r>
            <a:br>
              <a:rPr lang="en-US" sz="2000" smtClean="0">
                <a:latin typeface="Georgia" pitchFamily="18" charset="0"/>
              </a:rPr>
            </a:br>
            <a:r>
              <a:rPr lang="en-US" sz="2000" smtClean="0">
                <a:latin typeface="Georgia" pitchFamily="18" charset="0"/>
              </a:rPr>
              <a:t>SUBCHAPTER b: PROFESSIONS AND OCCUPATIONS</a:t>
            </a:r>
            <a:br>
              <a:rPr lang="en-US" sz="2000" smtClean="0">
                <a:latin typeface="Georgia" pitchFamily="18" charset="0"/>
              </a:rPr>
            </a:br>
            <a:r>
              <a:rPr lang="en-US" sz="2000" smtClean="0">
                <a:latin typeface="Georgia" pitchFamily="18" charset="0"/>
              </a:rPr>
              <a:t>PART 1380 THE PROFESSIONAL ENGINEERING PRACTICE ACT OF 1989 </a:t>
            </a:r>
          </a:p>
          <a:p>
            <a:pPr eaLnBrk="1" hangingPunct="1">
              <a:lnSpc>
                <a:spcPct val="90000"/>
              </a:lnSpc>
            </a:pPr>
            <a:endParaRPr lang="en-US" sz="200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idx="4294967295"/>
          </p:nvPr>
        </p:nvSpPr>
        <p:spPr/>
        <p:txBody>
          <a:bodyPr/>
          <a:lstStyle/>
          <a:p>
            <a:pPr eaLnBrk="1" hangingPunct="1"/>
            <a:r>
              <a:rPr lang="en-US" smtClean="0">
                <a:latin typeface="Georgia" pitchFamily="18" charset="0"/>
              </a:rPr>
              <a:t>Class 1 Summary -1</a:t>
            </a:r>
          </a:p>
        </p:txBody>
      </p:sp>
      <p:sp>
        <p:nvSpPr>
          <p:cNvPr id="39940"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Constitutional Law</a:t>
            </a:r>
          </a:p>
          <a:p>
            <a:pPr lvl="1" eaLnBrk="1" hangingPunct="1">
              <a:lnSpc>
                <a:spcPct val="90000"/>
              </a:lnSpc>
            </a:pPr>
            <a:r>
              <a:rPr lang="en-US" dirty="0" smtClean="0">
                <a:latin typeface="Georgia" pitchFamily="18" charset="0"/>
              </a:rPr>
              <a:t>The US Constitution is the supreme law</a:t>
            </a:r>
          </a:p>
          <a:p>
            <a:pPr lvl="1" eaLnBrk="1" hangingPunct="1">
              <a:lnSpc>
                <a:spcPct val="90000"/>
              </a:lnSpc>
            </a:pPr>
            <a:r>
              <a:rPr lang="en-US" dirty="0" smtClean="0">
                <a:latin typeface="Georgia" pitchFamily="18" charset="0"/>
              </a:rPr>
              <a:t>Ultimate people-government contract</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18 specific enumerated powers</a:t>
            </a:r>
          </a:p>
          <a:p>
            <a:pPr lvl="1" eaLnBrk="1" hangingPunct="1">
              <a:lnSpc>
                <a:spcPct val="90000"/>
              </a:lnSpc>
            </a:pPr>
            <a:r>
              <a:rPr lang="en-US" dirty="0" smtClean="0">
                <a:latin typeface="Georgia" pitchFamily="18" charset="0"/>
              </a:rPr>
              <a:t>Patents and Copyrights</a:t>
            </a:r>
          </a:p>
          <a:p>
            <a:pPr lvl="1" eaLnBrk="1" hangingPunct="1">
              <a:lnSpc>
                <a:spcPct val="90000"/>
              </a:lnSpc>
            </a:pPr>
            <a:r>
              <a:rPr lang="en-US" dirty="0" smtClean="0">
                <a:latin typeface="Georgia" pitchFamily="18" charset="0"/>
              </a:rPr>
              <a:t>Create federal courts inferior to Supreme</a:t>
            </a:r>
          </a:p>
          <a:p>
            <a:pPr lvl="1" eaLnBrk="1" hangingPunct="1">
              <a:lnSpc>
                <a:spcPct val="90000"/>
              </a:lnSpc>
            </a:pPr>
            <a:r>
              <a:rPr lang="en-US" dirty="0" smtClean="0">
                <a:latin typeface="Georgia" pitchFamily="18" charset="0"/>
              </a:rPr>
              <a:t>Commerce Clause is used to support many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en-US" smtClean="0">
                <a:latin typeface="Georgia" pitchFamily="18" charset="0"/>
              </a:rPr>
              <a:t>Illinois Engineer Licensing - 2</a:t>
            </a:r>
          </a:p>
        </p:txBody>
      </p:sp>
      <p:sp>
        <p:nvSpPr>
          <p:cNvPr id="4813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225 ILCS 325/10 requirements for PE:</a:t>
            </a:r>
          </a:p>
          <a:p>
            <a:pPr lvl="1" eaLnBrk="1" hangingPunct="1">
              <a:lnSpc>
                <a:spcPct val="90000"/>
              </a:lnSpc>
            </a:pPr>
            <a:r>
              <a:rPr lang="en-US" dirty="0" smtClean="0">
                <a:latin typeface="Georgia" pitchFamily="18" charset="0"/>
              </a:rPr>
              <a:t>4 year degree</a:t>
            </a:r>
          </a:p>
          <a:p>
            <a:pPr lvl="1" eaLnBrk="1" hangingPunct="1">
              <a:lnSpc>
                <a:spcPct val="90000"/>
              </a:lnSpc>
            </a:pPr>
            <a:r>
              <a:rPr lang="en-US" dirty="0" smtClean="0">
                <a:latin typeface="Georgia" pitchFamily="18" charset="0"/>
              </a:rPr>
              <a:t>4 years of experience</a:t>
            </a:r>
          </a:p>
          <a:p>
            <a:pPr lvl="1" eaLnBrk="1" hangingPunct="1">
              <a:lnSpc>
                <a:spcPct val="90000"/>
              </a:lnSpc>
            </a:pPr>
            <a:r>
              <a:rPr lang="en-US" dirty="0" smtClean="0">
                <a:latin typeface="Georgia" pitchFamily="18" charset="0"/>
              </a:rPr>
              <a:t>8 hour fundamentals exam (EIT)</a:t>
            </a:r>
          </a:p>
          <a:p>
            <a:pPr lvl="1" eaLnBrk="1" hangingPunct="1">
              <a:lnSpc>
                <a:spcPct val="90000"/>
              </a:lnSpc>
            </a:pPr>
            <a:r>
              <a:rPr lang="en-US" dirty="0" smtClean="0">
                <a:latin typeface="Georgia" pitchFamily="18" charset="0"/>
              </a:rPr>
              <a:t>8 hour practical exam</a:t>
            </a:r>
          </a:p>
          <a:p>
            <a:pPr eaLnBrk="1" hangingPunct="1">
              <a:lnSpc>
                <a:spcPct val="90000"/>
              </a:lnSpc>
            </a:pPr>
            <a:r>
              <a:rPr lang="en-US" dirty="0" smtClean="0">
                <a:latin typeface="Georgia" pitchFamily="18" charset="0"/>
              </a:rPr>
              <a:t>225 ILCS 325/14 your PE seal</a:t>
            </a:r>
          </a:p>
          <a:p>
            <a:pPr lvl="1" eaLnBrk="1" hangingPunct="1">
              <a:lnSpc>
                <a:spcPct val="90000"/>
              </a:lnSpc>
            </a:pPr>
            <a:r>
              <a:rPr lang="en-US" dirty="0" smtClean="0">
                <a:latin typeface="Georgia" pitchFamily="18" charset="0"/>
              </a:rPr>
              <a:t>Must officially stamp plans </a:t>
            </a:r>
          </a:p>
          <a:p>
            <a:pPr lvl="1" eaLnBrk="1" hangingPunct="1">
              <a:lnSpc>
                <a:spcPct val="90000"/>
              </a:lnSpc>
            </a:pPr>
            <a:r>
              <a:rPr lang="en-US" dirty="0" smtClean="0">
                <a:latin typeface="Georgia" pitchFamily="18" charset="0"/>
              </a:rPr>
              <a:t>Penalties if done negligently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smtClean="0">
                <a:latin typeface="Georgia" pitchFamily="18" charset="0"/>
              </a:rPr>
              <a:t>Illinois Engineer Licensing - 3</a:t>
            </a:r>
          </a:p>
        </p:txBody>
      </p:sp>
      <p:sp>
        <p:nvSpPr>
          <p:cNvPr id="49156"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400" dirty="0" smtClean="0">
                <a:latin typeface="Georgia" pitchFamily="18" charset="0"/>
              </a:rPr>
              <a:t>“The use of a professional engineer's seal on technical submissions constitutes a representation by the professional engineer that the work has been prepared by or under the personal supervision of the professional engineer or developed in conjunction with the use of accepted engineering standards. The use of the seal further represents that the work has been prepared and administered in accordance with the standards of reasonable professional skill and diligence.”</a:t>
            </a:r>
          </a:p>
          <a:p>
            <a:pPr eaLnBrk="1" hangingPunct="1">
              <a:lnSpc>
                <a:spcPct val="90000"/>
              </a:lnSpc>
            </a:pPr>
            <a:r>
              <a:rPr lang="en-US" sz="2800" dirty="0" smtClean="0">
                <a:latin typeface="Georgia" pitchFamily="18" charset="0"/>
              </a:rPr>
              <a:t>Better find out the standards and be sure to employ them</a:t>
            </a:r>
          </a:p>
          <a:p>
            <a:pPr eaLnBrk="1" hangingPunct="1">
              <a:lnSpc>
                <a:spcPct val="90000"/>
              </a:lnSpc>
            </a:pPr>
            <a:r>
              <a:rPr lang="en-US" sz="2800" dirty="0">
                <a:latin typeface="Georgia" pitchFamily="18" charset="0"/>
              </a:rPr>
              <a:t>D</a:t>
            </a:r>
            <a:r>
              <a:rPr lang="en-US" sz="2800" dirty="0" smtClean="0">
                <a:latin typeface="Georgia" pitchFamily="18" charset="0"/>
              </a:rPr>
              <a:t>on’t take and use somebody’s </a:t>
            </a:r>
            <a:r>
              <a:rPr lang="en-US" sz="2800" dirty="0" smtClean="0">
                <a:latin typeface="Georgia" pitchFamily="18" charset="0"/>
              </a:rPr>
              <a:t>seal</a:t>
            </a:r>
          </a:p>
          <a:p>
            <a:pPr lvl="1" eaLnBrk="1" hangingPunct="1">
              <a:lnSpc>
                <a:spcPct val="90000"/>
              </a:lnSpc>
            </a:pPr>
            <a:r>
              <a:rPr lang="en-US" sz="2400" dirty="0" smtClean="0">
                <a:latin typeface="Georgia" pitchFamily="18" charset="0"/>
              </a:rPr>
              <a:t>Don’t allow employer to pressure you to sign off on plans you have not personally reviewed</a:t>
            </a:r>
            <a:endParaRPr lang="en-US" sz="2400"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Standards Setting -1</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Why have standards?</a:t>
            </a:r>
          </a:p>
          <a:p>
            <a:pPr lvl="1" eaLnBrk="1" hangingPunct="1">
              <a:lnSpc>
                <a:spcPct val="90000"/>
              </a:lnSpc>
            </a:pPr>
            <a:r>
              <a:rPr lang="en-US" dirty="0" smtClean="0">
                <a:latin typeface="Georgia" pitchFamily="18" charset="0"/>
              </a:rPr>
              <a:t>So that devices can interoperate predictably</a:t>
            </a:r>
          </a:p>
          <a:p>
            <a:pPr lvl="1" eaLnBrk="1" hangingPunct="1">
              <a:lnSpc>
                <a:spcPct val="90000"/>
              </a:lnSpc>
            </a:pPr>
            <a:r>
              <a:rPr lang="en-US" dirty="0" smtClean="0">
                <a:latin typeface="Georgia" pitchFamily="18" charset="0"/>
              </a:rPr>
              <a:t>Large company – want to publish how your devices work so that secondary developers can make add-on products</a:t>
            </a:r>
          </a:p>
          <a:p>
            <a:pPr lvl="1" eaLnBrk="1" hangingPunct="1">
              <a:lnSpc>
                <a:spcPct val="90000"/>
              </a:lnSpc>
            </a:pPr>
            <a:r>
              <a:rPr lang="en-US" dirty="0" smtClean="0">
                <a:latin typeface="Georgia" pitchFamily="18" charset="0"/>
              </a:rPr>
              <a:t>Inter-company – several companies working in same area pool patents on the standard and take licenses</a:t>
            </a:r>
          </a:p>
          <a:p>
            <a:pPr lvl="1" eaLnBrk="1" hangingPunct="1">
              <a:lnSpc>
                <a:spcPct val="90000"/>
              </a:lnSpc>
            </a:pPr>
            <a:r>
              <a:rPr lang="en-US" dirty="0" smtClean="0">
                <a:latin typeface="Georgia" pitchFamily="18" charset="0"/>
              </a:rPr>
              <a:t>Small company – so your device is compatible with as many customers as possible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Standards Setting - 2</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Many standards setting bodies</a:t>
            </a:r>
          </a:p>
          <a:p>
            <a:pPr lvl="1" eaLnBrk="1" hangingPunct="1">
              <a:lnSpc>
                <a:spcPct val="90000"/>
              </a:lnSpc>
            </a:pPr>
            <a:r>
              <a:rPr lang="en-US" dirty="0" smtClean="0">
                <a:latin typeface="Georgia" pitchFamily="18" charset="0"/>
              </a:rPr>
              <a:t>ISO – International Standards Organization</a:t>
            </a:r>
          </a:p>
          <a:p>
            <a:pPr lvl="1" eaLnBrk="1" hangingPunct="1">
              <a:lnSpc>
                <a:spcPct val="90000"/>
              </a:lnSpc>
            </a:pPr>
            <a:r>
              <a:rPr lang="en-US" dirty="0" smtClean="0">
                <a:latin typeface="Georgia" pitchFamily="18" charset="0"/>
              </a:rPr>
              <a:t>IEEE – Institute of Electrical and Electronics Engineers </a:t>
            </a:r>
          </a:p>
          <a:p>
            <a:pPr lvl="1" eaLnBrk="1" hangingPunct="1">
              <a:lnSpc>
                <a:spcPct val="90000"/>
              </a:lnSpc>
            </a:pPr>
            <a:r>
              <a:rPr lang="en-US" dirty="0" smtClean="0">
                <a:latin typeface="Georgia" pitchFamily="18" charset="0"/>
              </a:rPr>
              <a:t>W3C - World Wide Web Consortium</a:t>
            </a:r>
          </a:p>
          <a:p>
            <a:pPr lvl="1" eaLnBrk="1" hangingPunct="1">
              <a:lnSpc>
                <a:spcPct val="90000"/>
              </a:lnSpc>
            </a:pPr>
            <a:r>
              <a:rPr lang="en-US" dirty="0" smtClean="0">
                <a:latin typeface="Georgia" pitchFamily="18" charset="0"/>
              </a:rPr>
              <a:t>MPEG LA – Motion Pictures Expert Group Licensing Authority</a:t>
            </a:r>
          </a:p>
          <a:p>
            <a:pPr lvl="1" eaLnBrk="1" hangingPunct="1">
              <a:lnSpc>
                <a:spcPct val="90000"/>
              </a:lnSpc>
            </a:pPr>
            <a:r>
              <a:rPr lang="en-US" dirty="0" smtClean="0">
                <a:latin typeface="Georgia" pitchFamily="18" charset="0"/>
              </a:rPr>
              <a:t>Bluetooth SIG</a:t>
            </a:r>
          </a:p>
          <a:p>
            <a:pPr lvl="1" eaLnBrk="1" hangingPunct="1">
              <a:lnSpc>
                <a:spcPct val="90000"/>
              </a:lnSpc>
            </a:pPr>
            <a:r>
              <a:rPr lang="en-US" dirty="0" smtClean="0">
                <a:latin typeface="Georgia" pitchFamily="18" charset="0"/>
              </a:rPr>
              <a:t>Blu-Ray Disc Association </a:t>
            </a: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33</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How Are Standards Set? - 1</a:t>
            </a:r>
          </a:p>
        </p:txBody>
      </p:sp>
      <p:sp>
        <p:nvSpPr>
          <p:cNvPr id="52228" name="Content Placeholder 2"/>
          <p:cNvSpPr>
            <a:spLocks noGrp="1"/>
          </p:cNvSpPr>
          <p:nvPr>
            <p:ph idx="4294967295"/>
          </p:nvPr>
        </p:nvSpPr>
        <p:spPr>
          <a:xfrm>
            <a:off x="457200" y="1219200"/>
            <a:ext cx="8229600" cy="4389438"/>
          </a:xfrm>
        </p:spPr>
        <p:txBody>
          <a:bodyPr/>
          <a:lstStyle/>
          <a:p>
            <a:pPr eaLnBrk="1" hangingPunct="1">
              <a:lnSpc>
                <a:spcPct val="80000"/>
              </a:lnSpc>
            </a:pPr>
            <a:r>
              <a:rPr lang="en-US" dirty="0" smtClean="0">
                <a:latin typeface="Georgia" pitchFamily="18" charset="0"/>
              </a:rPr>
              <a:t>“Inclusive” Model (IEEE)</a:t>
            </a:r>
          </a:p>
          <a:p>
            <a:pPr lvl="1" eaLnBrk="1" hangingPunct="1">
              <a:lnSpc>
                <a:spcPct val="80000"/>
              </a:lnSpc>
            </a:pPr>
            <a:r>
              <a:rPr lang="en-US" dirty="0" smtClean="0">
                <a:latin typeface="Georgia" pitchFamily="18" charset="0"/>
              </a:rPr>
              <a:t>Initiate Project </a:t>
            </a:r>
            <a:endParaRPr lang="en-US" dirty="0">
              <a:latin typeface="Georgia" pitchFamily="18" charset="0"/>
            </a:endParaRPr>
          </a:p>
          <a:p>
            <a:pPr lvl="2" eaLnBrk="1" hangingPunct="1">
              <a:lnSpc>
                <a:spcPct val="80000"/>
              </a:lnSpc>
            </a:pPr>
            <a:r>
              <a:rPr lang="en-US" dirty="0" smtClean="0">
                <a:latin typeface="Georgia" pitchFamily="18" charset="0"/>
              </a:rPr>
              <a:t>Can be initiated by anyone, but needs IEEE Standards Board Approval</a:t>
            </a:r>
          </a:p>
          <a:p>
            <a:pPr lvl="1" eaLnBrk="1" hangingPunct="1">
              <a:lnSpc>
                <a:spcPct val="80000"/>
              </a:lnSpc>
            </a:pPr>
            <a:r>
              <a:rPr lang="en-US" dirty="0" smtClean="0">
                <a:latin typeface="Georgia" pitchFamily="18" charset="0"/>
              </a:rPr>
              <a:t>Develop Working Group </a:t>
            </a:r>
          </a:p>
          <a:p>
            <a:pPr lvl="2" eaLnBrk="1" hangingPunct="1">
              <a:lnSpc>
                <a:spcPct val="80000"/>
              </a:lnSpc>
            </a:pPr>
            <a:r>
              <a:rPr lang="en-US" dirty="0" smtClean="0">
                <a:latin typeface="Georgia" pitchFamily="18" charset="0"/>
              </a:rPr>
              <a:t>Primarily individuals, not corporations</a:t>
            </a:r>
          </a:p>
          <a:p>
            <a:pPr lvl="1" eaLnBrk="1" hangingPunct="1">
              <a:lnSpc>
                <a:spcPct val="80000"/>
              </a:lnSpc>
            </a:pPr>
            <a:r>
              <a:rPr lang="en-US" dirty="0" smtClean="0">
                <a:latin typeface="Georgia" pitchFamily="18" charset="0"/>
              </a:rPr>
              <a:t>Write Draft</a:t>
            </a:r>
          </a:p>
          <a:p>
            <a:pPr lvl="1" eaLnBrk="1" hangingPunct="1">
              <a:lnSpc>
                <a:spcPct val="80000"/>
              </a:lnSpc>
            </a:pPr>
            <a:r>
              <a:rPr lang="en-US" dirty="0" smtClean="0">
                <a:latin typeface="Georgia" pitchFamily="18" charset="0"/>
              </a:rPr>
              <a:t>Ballot Draft</a:t>
            </a:r>
          </a:p>
          <a:p>
            <a:pPr lvl="1" eaLnBrk="1" hangingPunct="1">
              <a:lnSpc>
                <a:spcPct val="80000"/>
              </a:lnSpc>
            </a:pPr>
            <a:r>
              <a:rPr lang="en-US" dirty="0" smtClean="0">
                <a:latin typeface="Georgia" pitchFamily="18" charset="0"/>
              </a:rPr>
              <a:t>Final Approval</a:t>
            </a:r>
          </a:p>
          <a:p>
            <a:pPr lvl="2" eaLnBrk="1" hangingPunct="1">
              <a:lnSpc>
                <a:spcPct val="80000"/>
              </a:lnSpc>
            </a:pPr>
            <a:r>
              <a:rPr lang="en-US" dirty="0" smtClean="0">
                <a:latin typeface="Georgia" pitchFamily="18" charset="0"/>
              </a:rPr>
              <a:t>IEEE Standards Board Review Committee</a:t>
            </a:r>
          </a:p>
          <a:p>
            <a:pPr lvl="1"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Reaffirm – 5 year validity period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How Are Standards Set? - 2</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“Proprietary” Model – MPEG LA, Blu-ray</a:t>
            </a:r>
          </a:p>
          <a:p>
            <a:pPr lvl="1" eaLnBrk="1" hangingPunct="1">
              <a:lnSpc>
                <a:spcPct val="80000"/>
              </a:lnSpc>
            </a:pPr>
            <a:r>
              <a:rPr lang="en-US" dirty="0" smtClean="0">
                <a:latin typeface="Georgia" pitchFamily="18" charset="0"/>
              </a:rPr>
              <a:t>Only large companies with needed IP are typically invited to join</a:t>
            </a:r>
          </a:p>
          <a:p>
            <a:pPr lvl="1" eaLnBrk="1" hangingPunct="1">
              <a:lnSpc>
                <a:spcPct val="80000"/>
              </a:lnSpc>
            </a:pPr>
            <a:r>
              <a:rPr lang="en-US" dirty="0" smtClean="0">
                <a:latin typeface="Georgia" pitchFamily="18" charset="0"/>
              </a:rPr>
              <a:t>Procedure is generally similar</a:t>
            </a:r>
          </a:p>
          <a:p>
            <a:pPr lvl="2" eaLnBrk="1" hangingPunct="1">
              <a:lnSpc>
                <a:spcPct val="80000"/>
              </a:lnSpc>
            </a:pPr>
            <a:r>
              <a:rPr lang="en-US" dirty="0" smtClean="0">
                <a:latin typeface="Georgia" pitchFamily="18" charset="0"/>
              </a:rPr>
              <a:t>Initial draft</a:t>
            </a:r>
          </a:p>
          <a:p>
            <a:pPr lvl="2" eaLnBrk="1" hangingPunct="1">
              <a:lnSpc>
                <a:spcPct val="80000"/>
              </a:lnSpc>
            </a:pPr>
            <a:r>
              <a:rPr lang="en-US" dirty="0" smtClean="0">
                <a:latin typeface="Georgia" pitchFamily="18" charset="0"/>
              </a:rPr>
              <a:t>Revisions</a:t>
            </a:r>
          </a:p>
          <a:p>
            <a:pPr lvl="2" eaLnBrk="1" hangingPunct="1">
              <a:lnSpc>
                <a:spcPct val="80000"/>
              </a:lnSpc>
            </a:pPr>
            <a:r>
              <a:rPr lang="en-US" dirty="0" smtClean="0">
                <a:latin typeface="Georgia" pitchFamily="18" charset="0"/>
              </a:rPr>
              <a:t>Approval</a:t>
            </a:r>
          </a:p>
          <a:p>
            <a:pPr lvl="2"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Pool IP and grant license to all</a:t>
            </a:r>
          </a:p>
          <a:p>
            <a:pPr lvl="1" eaLnBrk="1" hangingPunct="1">
              <a:lnSpc>
                <a:spcPct val="80000"/>
              </a:lnSpc>
            </a:pPr>
            <a:r>
              <a:rPr lang="en-US" dirty="0" smtClean="0">
                <a:latin typeface="Georgia" pitchFamily="18" charset="0"/>
              </a:rPr>
              <a:t>Much more control by large players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lstStyle/>
          <a:p>
            <a:pPr eaLnBrk="1" hangingPunct="1"/>
            <a:r>
              <a:rPr lang="en-US" smtClean="0">
                <a:latin typeface="Georgia" pitchFamily="18" charset="0"/>
              </a:rPr>
              <a:t>Standards Setting Concerns</a:t>
            </a:r>
          </a:p>
        </p:txBody>
      </p:sp>
      <p:sp>
        <p:nvSpPr>
          <p:cNvPr id="54276"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3000" dirty="0" smtClean="0">
                <a:latin typeface="Georgia" pitchFamily="18" charset="0"/>
              </a:rPr>
              <a:t>Both “Inclusive” and “Proprietary” may involve patents, but may not</a:t>
            </a:r>
          </a:p>
          <a:p>
            <a:pPr eaLnBrk="1" hangingPunct="1">
              <a:lnSpc>
                <a:spcPct val="80000"/>
              </a:lnSpc>
            </a:pPr>
            <a:r>
              <a:rPr lang="en-US" sz="3000" dirty="0" smtClean="0">
                <a:latin typeface="Georgia" pitchFamily="18" charset="0"/>
              </a:rPr>
              <a:t>Standards setting may involve anti-trust (unlawful anti-competitive/monopoly) activities – Justice Dept., FTC concerns</a:t>
            </a:r>
          </a:p>
          <a:p>
            <a:pPr eaLnBrk="1" hangingPunct="1">
              <a:lnSpc>
                <a:spcPct val="80000"/>
              </a:lnSpc>
            </a:pPr>
            <a:r>
              <a:rPr lang="en-US" sz="3000" dirty="0" smtClean="0">
                <a:latin typeface="Georgia" pitchFamily="18" charset="0"/>
              </a:rPr>
              <a:t>Required disclosure of IP rights that may be infringed – no “hold up”</a:t>
            </a:r>
          </a:p>
          <a:p>
            <a:pPr eaLnBrk="1" hangingPunct="1">
              <a:lnSpc>
                <a:spcPct val="80000"/>
              </a:lnSpc>
            </a:pPr>
            <a:r>
              <a:rPr lang="en-US" sz="3000" dirty="0" smtClean="0">
                <a:latin typeface="Georgia" pitchFamily="18" charset="0"/>
              </a:rPr>
              <a:t>Members agree to license “essential” IP</a:t>
            </a:r>
          </a:p>
          <a:p>
            <a:pPr eaLnBrk="1" hangingPunct="1">
              <a:lnSpc>
                <a:spcPct val="80000"/>
              </a:lnSpc>
            </a:pPr>
            <a:r>
              <a:rPr lang="en-US" sz="3000" dirty="0" smtClean="0">
                <a:latin typeface="Georgia" pitchFamily="18" charset="0"/>
              </a:rPr>
              <a:t>RAND - Reasonable </a:t>
            </a:r>
            <a:r>
              <a:rPr lang="en-US" sz="3000" dirty="0">
                <a:latin typeface="Georgia" pitchFamily="18" charset="0"/>
              </a:rPr>
              <a:t>A</a:t>
            </a:r>
            <a:r>
              <a:rPr lang="en-US" sz="3000" dirty="0" smtClean="0">
                <a:latin typeface="Georgia" pitchFamily="18" charset="0"/>
              </a:rPr>
              <a:t>nd Non-Discriminatory</a:t>
            </a:r>
          </a:p>
          <a:p>
            <a:pPr lvl="1" eaLnBrk="1" hangingPunct="1">
              <a:lnSpc>
                <a:spcPct val="80000"/>
              </a:lnSpc>
            </a:pPr>
            <a:r>
              <a:rPr lang="en-US" sz="2600" dirty="0" smtClean="0">
                <a:latin typeface="Georgia" pitchFamily="18" charset="0"/>
              </a:rPr>
              <a:t>Sometimes FRAND (Fair)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lstStyle/>
          <a:p>
            <a:pPr eaLnBrk="1" hangingPunct="1"/>
            <a:r>
              <a:rPr lang="en-US" smtClean="0">
                <a:latin typeface="Georgia" pitchFamily="18" charset="0"/>
              </a:rPr>
              <a:t>RAND Royalty Licensing</a:t>
            </a:r>
          </a:p>
        </p:txBody>
      </p:sp>
      <p:sp>
        <p:nvSpPr>
          <p:cNvPr id="553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MPEG LA</a:t>
            </a:r>
          </a:p>
          <a:p>
            <a:pPr eaLnBrk="1" hangingPunct="1">
              <a:lnSpc>
                <a:spcPct val="80000"/>
              </a:lnSpc>
            </a:pPr>
            <a:r>
              <a:rPr lang="en-US" sz="2800" dirty="0" smtClean="0">
                <a:latin typeface="Georgia" pitchFamily="18" charset="0"/>
              </a:rPr>
              <a:t>Failure to pay exposes you to potential suit on 39 pages of patents from 20+ companies</a:t>
            </a:r>
          </a:p>
          <a:p>
            <a:pPr eaLnBrk="1" hangingPunct="1">
              <a:lnSpc>
                <a:spcPct val="80000"/>
              </a:lnSpc>
            </a:pPr>
            <a:r>
              <a:rPr lang="en-US" sz="2800" dirty="0" smtClean="0">
                <a:latin typeface="Georgia" pitchFamily="18" charset="0"/>
              </a:rPr>
              <a:t>MPEG-2 encoding or decoding hardware or software (DVD player, iPhone, computer)</a:t>
            </a:r>
          </a:p>
          <a:p>
            <a:pPr lvl="1" eaLnBrk="1" hangingPunct="1">
              <a:lnSpc>
                <a:spcPct val="80000"/>
              </a:lnSpc>
            </a:pPr>
            <a:r>
              <a:rPr lang="en-US" dirty="0" smtClean="0">
                <a:latin typeface="Georgia" pitchFamily="18" charset="0"/>
              </a:rPr>
              <a:t>$2/unit after January 2010 </a:t>
            </a:r>
          </a:p>
          <a:p>
            <a:pPr lvl="1" eaLnBrk="1" hangingPunct="1">
              <a:lnSpc>
                <a:spcPct val="80000"/>
              </a:lnSpc>
            </a:pPr>
            <a:r>
              <a:rPr lang="en-US" dirty="0" smtClean="0">
                <a:latin typeface="Georgia" pitchFamily="18" charset="0"/>
              </a:rPr>
              <a:t>Down from $4/unit before January 2002</a:t>
            </a:r>
          </a:p>
          <a:p>
            <a:pPr eaLnBrk="1" hangingPunct="1">
              <a:lnSpc>
                <a:spcPct val="80000"/>
              </a:lnSpc>
            </a:pPr>
            <a:r>
              <a:rPr lang="en-US" sz="2800" dirty="0" smtClean="0">
                <a:latin typeface="Georgia" pitchFamily="18" charset="0"/>
              </a:rPr>
              <a:t>MPEG-2 packaged media (DVD)</a:t>
            </a:r>
          </a:p>
          <a:p>
            <a:pPr lvl="1" eaLnBrk="1" hangingPunct="1">
              <a:lnSpc>
                <a:spcPct val="80000"/>
              </a:lnSpc>
            </a:pPr>
            <a:r>
              <a:rPr lang="en-US" dirty="0" smtClean="0">
                <a:latin typeface="Georgia" pitchFamily="18" charset="0"/>
              </a:rPr>
              <a:t>$0.016 /unit after January 2010 </a:t>
            </a:r>
          </a:p>
          <a:p>
            <a:pPr lvl="1" eaLnBrk="1" hangingPunct="1">
              <a:lnSpc>
                <a:spcPct val="80000"/>
              </a:lnSpc>
            </a:pPr>
            <a:r>
              <a:rPr lang="en-US" dirty="0" smtClean="0">
                <a:latin typeface="Georgia" pitchFamily="18" charset="0"/>
              </a:rPr>
              <a:t>Down from $0.04 /unit before Sept 2001</a:t>
            </a:r>
          </a:p>
          <a:p>
            <a:pPr lvl="1" eaLnBrk="1" hangingPunct="1">
              <a:lnSpc>
                <a:spcPct val="8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p:txBody>
          <a:bodyPr/>
          <a:lstStyle/>
          <a:p>
            <a:pPr eaLnBrk="1" hangingPunct="1"/>
            <a:r>
              <a:rPr lang="en-US" smtClean="0">
                <a:latin typeface="Georgia" pitchFamily="18" charset="0"/>
              </a:rPr>
              <a:t>Rambus and the JEDEC</a:t>
            </a:r>
          </a:p>
        </p:txBody>
      </p:sp>
      <p:sp>
        <p:nvSpPr>
          <p:cNvPr id="56324"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Rambus joins the Joint Electron Devices Engineering Counsel (JEDEC)</a:t>
            </a:r>
          </a:p>
          <a:p>
            <a:pPr eaLnBrk="1" hangingPunct="1">
              <a:lnSpc>
                <a:spcPct val="80000"/>
              </a:lnSpc>
            </a:pPr>
            <a:r>
              <a:rPr lang="en-US" dirty="0" smtClean="0">
                <a:latin typeface="Georgia" pitchFamily="18" charset="0"/>
              </a:rPr>
              <a:t>Tries to interest them in implementing Rambus patented tech in the standard</a:t>
            </a:r>
          </a:p>
          <a:p>
            <a:pPr eaLnBrk="1" hangingPunct="1">
              <a:lnSpc>
                <a:spcPct val="80000"/>
              </a:lnSpc>
            </a:pPr>
            <a:r>
              <a:rPr lang="en-US" dirty="0" smtClean="0">
                <a:latin typeface="Georgia" pitchFamily="18" charset="0"/>
              </a:rPr>
              <a:t>Later withdraws from JEDEC and refuses RAND licensing</a:t>
            </a:r>
          </a:p>
          <a:p>
            <a:pPr eaLnBrk="1" hangingPunct="1">
              <a:lnSpc>
                <a:spcPct val="80000"/>
              </a:lnSpc>
            </a:pPr>
            <a:r>
              <a:rPr lang="en-US" dirty="0" smtClean="0">
                <a:latin typeface="Georgia" pitchFamily="18" charset="0"/>
              </a:rPr>
              <a:t>Result: Massive litigation</a:t>
            </a:r>
          </a:p>
          <a:p>
            <a:pPr lvl="1" eaLnBrk="1" hangingPunct="1">
              <a:lnSpc>
                <a:spcPct val="80000"/>
              </a:lnSpc>
            </a:pPr>
            <a:r>
              <a:rPr lang="en-US" dirty="0" smtClean="0">
                <a:latin typeface="Georgia" pitchFamily="18" charset="0"/>
              </a:rPr>
              <a:t>District courts, Federal Trade Commission</a:t>
            </a:r>
          </a:p>
          <a:p>
            <a:pPr lvl="1" eaLnBrk="1" hangingPunct="1">
              <a:lnSpc>
                <a:spcPct val="80000"/>
              </a:lnSpc>
            </a:pPr>
            <a:r>
              <a:rPr lang="en-US" dirty="0" smtClean="0">
                <a:latin typeface="Georgia" pitchFamily="18" charset="0"/>
              </a:rPr>
              <a:t>Huge fees</a:t>
            </a:r>
          </a:p>
          <a:p>
            <a:pPr lvl="1" eaLnBrk="1" hangingPunct="1">
              <a:lnSpc>
                <a:spcPct val="80000"/>
              </a:lnSpc>
            </a:pPr>
            <a:r>
              <a:rPr lang="en-US" dirty="0" smtClean="0">
                <a:latin typeface="Georgia" pitchFamily="18" charset="0"/>
              </a:rPr>
              <a:t>Still litigating 20 years later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p:txBody>
          <a:bodyPr/>
          <a:lstStyle/>
          <a:p>
            <a:pPr eaLnBrk="1" hangingPunct="1"/>
            <a:r>
              <a:rPr lang="en-US" smtClean="0">
                <a:latin typeface="Georgia" pitchFamily="18" charset="0"/>
              </a:rPr>
              <a:t>Suggestions</a:t>
            </a:r>
          </a:p>
        </p:txBody>
      </p:sp>
      <p:sp>
        <p:nvSpPr>
          <p:cNvPr id="5734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Insist on RAND licensing and disclosure</a:t>
            </a:r>
          </a:p>
          <a:p>
            <a:pPr eaLnBrk="1" hangingPunct="1">
              <a:lnSpc>
                <a:spcPct val="80000"/>
              </a:lnSpc>
            </a:pPr>
            <a:r>
              <a:rPr lang="en-US" dirty="0" smtClean="0">
                <a:latin typeface="Georgia" pitchFamily="18" charset="0"/>
              </a:rPr>
              <a:t>Watch out for “essential” technology definition – define broadly</a:t>
            </a:r>
          </a:p>
          <a:p>
            <a:pPr eaLnBrk="1" hangingPunct="1">
              <a:lnSpc>
                <a:spcPct val="80000"/>
              </a:lnSpc>
            </a:pPr>
            <a:r>
              <a:rPr lang="en-US" dirty="0" smtClean="0">
                <a:latin typeface="Georgia" pitchFamily="18" charset="0"/>
              </a:rPr>
              <a:t>Advance agreement as to licensing payment can be good</a:t>
            </a:r>
          </a:p>
          <a:p>
            <a:pPr eaLnBrk="1" hangingPunct="1">
              <a:lnSpc>
                <a:spcPct val="80000"/>
              </a:lnSpc>
            </a:pPr>
            <a:r>
              <a:rPr lang="en-US" dirty="0" smtClean="0">
                <a:latin typeface="Georgia" pitchFamily="18" charset="0"/>
              </a:rPr>
              <a:t>Include customers, not just manufacturers in standards body</a:t>
            </a:r>
          </a:p>
          <a:p>
            <a:pPr eaLnBrk="1" hangingPunct="1">
              <a:lnSpc>
                <a:spcPct val="80000"/>
              </a:lnSpc>
            </a:pPr>
            <a:r>
              <a:rPr lang="en-US" dirty="0" smtClean="0">
                <a:latin typeface="Georgia" pitchFamily="18" charset="0"/>
              </a:rPr>
              <a:t>Note: Eventually underlying patents will expire </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p:txBody>
          <a:bodyPr/>
          <a:lstStyle/>
          <a:p>
            <a:pPr eaLnBrk="1" hangingPunct="1"/>
            <a:r>
              <a:rPr lang="en-US" dirty="0" smtClean="0">
                <a:latin typeface="Georgia" pitchFamily="18" charset="0"/>
              </a:rPr>
              <a:t>Summary -2</a:t>
            </a:r>
          </a:p>
        </p:txBody>
      </p:sp>
      <p:sp>
        <p:nvSpPr>
          <p:cNvPr id="40964" name="Content Placeholder 2"/>
          <p:cNvSpPr>
            <a:spLocks noGrp="1"/>
          </p:cNvSpPr>
          <p:nvPr>
            <p:ph idx="4294967295"/>
          </p:nvPr>
        </p:nvSpPr>
        <p:spPr/>
        <p:txBody>
          <a:bodyPr/>
          <a:lstStyle/>
          <a:p>
            <a:pPr eaLnBrk="1" hangingPunct="1"/>
            <a:r>
              <a:rPr lang="en-US" sz="3600" dirty="0" smtClean="0">
                <a:latin typeface="Georgia" pitchFamily="18" charset="0"/>
              </a:rPr>
              <a:t>Limitations on Congressional Power</a:t>
            </a:r>
          </a:p>
          <a:p>
            <a:pPr lvl="1" eaLnBrk="1" hangingPunct="1"/>
            <a:r>
              <a:rPr lang="en-US" sz="3200" dirty="0" smtClean="0">
                <a:latin typeface="Georgia" pitchFamily="18" charset="0"/>
              </a:rPr>
              <a:t>Always have </a:t>
            </a:r>
            <a:r>
              <a:rPr lang="en-US" sz="3200" i="1" dirty="0" smtClean="0">
                <a:latin typeface="Georgia" pitchFamily="18" charset="0"/>
              </a:rPr>
              <a:t>Habeas Corpus</a:t>
            </a:r>
          </a:p>
          <a:p>
            <a:pPr lvl="1" eaLnBrk="1" hangingPunct="1"/>
            <a:r>
              <a:rPr lang="en-US" sz="3200" dirty="0" smtClean="0">
                <a:latin typeface="Georgia" pitchFamily="18" charset="0"/>
              </a:rPr>
              <a:t>No </a:t>
            </a:r>
            <a:r>
              <a:rPr lang="en-US" sz="3200" i="1" dirty="0" smtClean="0">
                <a:latin typeface="Georgia" pitchFamily="18" charset="0"/>
              </a:rPr>
              <a:t>ex post facto </a:t>
            </a:r>
            <a:r>
              <a:rPr lang="en-US" sz="3200" dirty="0" smtClean="0">
                <a:latin typeface="Georgia" pitchFamily="18" charset="0"/>
              </a:rPr>
              <a:t>laws</a:t>
            </a:r>
          </a:p>
          <a:p>
            <a:pPr lvl="1" eaLnBrk="1" hangingPunct="1">
              <a:lnSpc>
                <a:spcPct val="90000"/>
              </a:lnSpc>
            </a:pPr>
            <a:r>
              <a:rPr lang="en-US" sz="3200" dirty="0" smtClean="0">
                <a:latin typeface="Georgia" pitchFamily="18" charset="0"/>
              </a:rPr>
              <a:t>10</a:t>
            </a:r>
            <a:r>
              <a:rPr lang="en-US" sz="3200" baseline="30000" dirty="0" smtClean="0">
                <a:latin typeface="Georgia" pitchFamily="18" charset="0"/>
              </a:rPr>
              <a:t>th</a:t>
            </a:r>
            <a:r>
              <a:rPr lang="en-US" sz="3200" dirty="0" smtClean="0">
                <a:latin typeface="Georgia" pitchFamily="18" charset="0"/>
              </a:rPr>
              <a:t> Amendment</a:t>
            </a:r>
            <a:endParaRPr lang="en-US" sz="3200" i="1" dirty="0" smtClean="0">
              <a:latin typeface="Georgia" pitchFamily="18" charset="0"/>
            </a:endParaRPr>
          </a:p>
          <a:p>
            <a:pPr eaLnBrk="1" hangingPunct="1"/>
            <a:r>
              <a:rPr lang="en-US" sz="3600" dirty="0" smtClean="0">
                <a:latin typeface="Georgia" pitchFamily="18" charset="0"/>
              </a:rPr>
              <a:t>States </a:t>
            </a:r>
          </a:p>
          <a:p>
            <a:pPr lvl="1" eaLnBrk="1" hangingPunct="1"/>
            <a:r>
              <a:rPr lang="en-US" sz="3200" dirty="0" smtClean="0">
                <a:latin typeface="Georgia" pitchFamily="18" charset="0"/>
              </a:rPr>
              <a:t>Full Faith and Credit</a:t>
            </a:r>
          </a:p>
          <a:p>
            <a:pPr lvl="1" eaLnBrk="1" hangingPunct="1"/>
            <a:r>
              <a:rPr lang="en-US" sz="3200" dirty="0" smtClean="0">
                <a:latin typeface="Georgia" pitchFamily="18" charset="0"/>
              </a:rPr>
              <a:t>Extradition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p:txBody>
          <a:bodyPr/>
          <a:lstStyle/>
          <a:p>
            <a:pPr eaLnBrk="1" hangingPunct="1"/>
            <a:r>
              <a:rPr lang="en-US" smtClean="0">
                <a:latin typeface="Georgia" pitchFamily="18" charset="0"/>
              </a:rPr>
              <a:t>Your Company’s “Law” - 1</a:t>
            </a:r>
          </a:p>
        </p:txBody>
      </p:sp>
      <p:sp>
        <p:nvSpPr>
          <p:cNvPr id="5837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Your employment with your company is governed by the Employee Handbook</a:t>
            </a:r>
          </a:p>
          <a:p>
            <a:pPr lvl="1" eaLnBrk="1" hangingPunct="1">
              <a:lnSpc>
                <a:spcPct val="90000"/>
              </a:lnSpc>
            </a:pPr>
            <a:r>
              <a:rPr lang="en-US" dirty="0" smtClean="0">
                <a:latin typeface="Georgia" pitchFamily="18" charset="0"/>
              </a:rPr>
              <a:t>Your “agreement” for employment</a:t>
            </a:r>
          </a:p>
          <a:p>
            <a:pPr lvl="1" eaLnBrk="1" hangingPunct="1">
              <a:lnSpc>
                <a:spcPct val="90000"/>
              </a:lnSpc>
            </a:pPr>
            <a:r>
              <a:rPr lang="en-US" dirty="0" smtClean="0">
                <a:latin typeface="Georgia" pitchFamily="18" charset="0"/>
              </a:rPr>
              <a:t>Sets forth your company’s policies and procedures for dealing with employees</a:t>
            </a:r>
          </a:p>
          <a:p>
            <a:pPr lvl="1" eaLnBrk="1" hangingPunct="1">
              <a:lnSpc>
                <a:spcPct val="90000"/>
              </a:lnSpc>
            </a:pPr>
            <a:r>
              <a:rPr lang="en-US" dirty="0" smtClean="0">
                <a:latin typeface="Georgia" pitchFamily="18" charset="0"/>
              </a:rPr>
              <a:t>Can be published online</a:t>
            </a:r>
          </a:p>
          <a:p>
            <a:pPr lvl="1" eaLnBrk="1" hangingPunct="1">
              <a:lnSpc>
                <a:spcPct val="90000"/>
              </a:lnSpc>
            </a:pPr>
            <a:r>
              <a:rPr lang="en-US" dirty="0" smtClean="0">
                <a:latin typeface="Georgia" pitchFamily="18" charset="0"/>
              </a:rPr>
              <a:t>Ignorance is no legal excuse</a:t>
            </a:r>
          </a:p>
          <a:p>
            <a:pPr lvl="1" eaLnBrk="1" hangingPunct="1">
              <a:lnSpc>
                <a:spcPct val="90000"/>
              </a:lnSpc>
            </a:pPr>
            <a:r>
              <a:rPr lang="en-US" dirty="0" smtClean="0">
                <a:latin typeface="Georgia" pitchFamily="18" charset="0"/>
              </a:rPr>
              <a:t>Binding on you even if you don’t sign it – even if you did not know it existed</a:t>
            </a:r>
          </a:p>
          <a:p>
            <a:pPr lvl="1" eaLnBrk="1" hangingPunct="1">
              <a:lnSpc>
                <a:spcPct val="90000"/>
              </a:lnSpc>
            </a:pPr>
            <a:r>
              <a:rPr lang="en-US" dirty="0" smtClean="0">
                <a:latin typeface="Georgia" pitchFamily="18" charset="0"/>
              </a:rPr>
              <a:t>Also binding on the company!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idx="4294967295"/>
          </p:nvPr>
        </p:nvSpPr>
        <p:spPr/>
        <p:txBody>
          <a:bodyPr/>
          <a:lstStyle/>
          <a:p>
            <a:pPr eaLnBrk="1" hangingPunct="1"/>
            <a:r>
              <a:rPr lang="en-US" smtClean="0">
                <a:latin typeface="Georgia" pitchFamily="18" charset="0"/>
              </a:rPr>
              <a:t>Your Company’s “Law” - 2</a:t>
            </a:r>
          </a:p>
        </p:txBody>
      </p:sp>
      <p:sp>
        <p:nvSpPr>
          <p:cNvPr id="5939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Several sections required by law</a:t>
            </a:r>
          </a:p>
          <a:p>
            <a:pPr lvl="1" eaLnBrk="1" hangingPunct="1">
              <a:lnSpc>
                <a:spcPct val="90000"/>
              </a:lnSpc>
            </a:pPr>
            <a:r>
              <a:rPr lang="en-US" dirty="0" smtClean="0">
                <a:latin typeface="Georgia" pitchFamily="18" charset="0"/>
              </a:rPr>
              <a:t>Family Medical Leave Act (FMLA)</a:t>
            </a:r>
          </a:p>
          <a:p>
            <a:pPr eaLnBrk="1" hangingPunct="1">
              <a:lnSpc>
                <a:spcPct val="90000"/>
              </a:lnSpc>
            </a:pPr>
            <a:r>
              <a:rPr lang="en-US" dirty="0" smtClean="0">
                <a:latin typeface="Georgia" pitchFamily="18" charset="0"/>
              </a:rPr>
              <a:t>Additional various state requirements</a:t>
            </a:r>
          </a:p>
          <a:p>
            <a:pPr eaLnBrk="1" hangingPunct="1">
              <a:lnSpc>
                <a:spcPct val="90000"/>
              </a:lnSpc>
            </a:pPr>
            <a:r>
              <a:rPr lang="en-US" dirty="0" smtClean="0">
                <a:latin typeface="Georgia" pitchFamily="18" charset="0"/>
              </a:rPr>
              <a:t>Company must follow its own procedures</a:t>
            </a:r>
          </a:p>
          <a:p>
            <a:pPr lvl="1" eaLnBrk="1" hangingPunct="1">
              <a:lnSpc>
                <a:spcPct val="90000"/>
              </a:lnSpc>
            </a:pPr>
            <a:r>
              <a:rPr lang="en-US" dirty="0" smtClean="0">
                <a:latin typeface="Georgia" pitchFamily="18" charset="0"/>
              </a:rPr>
              <a:t>Failure may be discrimination or unlawful</a:t>
            </a:r>
          </a:p>
          <a:p>
            <a:pPr lvl="1" eaLnBrk="1" hangingPunct="1">
              <a:lnSpc>
                <a:spcPct val="90000"/>
              </a:lnSpc>
            </a:pPr>
            <a:r>
              <a:rPr lang="en-US" dirty="0" smtClean="0">
                <a:latin typeface="Georgia" pitchFamily="18" charset="0"/>
              </a:rPr>
              <a:t>Example: Can sue company for wrongful termination if they did not follow termination procedure in the handbook</a:t>
            </a:r>
          </a:p>
          <a:p>
            <a:pPr lvl="1" eaLnBrk="1" hangingPunct="1">
              <a:lnSpc>
                <a:spcPct val="90000"/>
              </a:lnSpc>
            </a:pPr>
            <a:r>
              <a:rPr lang="en-US" dirty="0" smtClean="0">
                <a:latin typeface="Georgia" pitchFamily="18" charset="0"/>
              </a:rPr>
              <a:t>Why important?  Use it to defend yourself</a:t>
            </a: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marL="0" indent="0" algn="ctr" eaLnBrk="1" hangingPunct="1">
              <a:buNone/>
            </a:pPr>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4400" dirty="0" smtClean="0">
                <a:latin typeface="Georgia" pitchFamily="18" charset="0"/>
              </a:rPr>
              <a:t>See you next class!</a:t>
            </a:r>
          </a:p>
          <a:p>
            <a:pPr marL="0" indent="0" eaLnBrk="1" hangingPunct="1">
              <a:buNone/>
            </a:pPr>
            <a:r>
              <a:rPr lang="en-US" sz="4400" dirty="0" smtClean="0">
                <a:latin typeface="Georgia" pitchFamily="18" charset="0"/>
              </a:rPr>
              <a:t>Next Time: Courts and Lawsuits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41988" name="Content Placeholder 2"/>
          <p:cNvSpPr>
            <a:spLocks noGrp="1"/>
          </p:cNvSpPr>
          <p:nvPr>
            <p:ph idx="4294967295"/>
          </p:nvPr>
        </p:nvSpPr>
        <p:spPr/>
        <p:txBody>
          <a:bodyPr/>
          <a:lstStyle/>
          <a:p>
            <a:pPr eaLnBrk="1" hangingPunct="1"/>
            <a:r>
              <a:rPr lang="en-US" smtClean="0">
                <a:latin typeface="Georgia" pitchFamily="18" charset="0"/>
              </a:rPr>
              <a:t>Supreme Court</a:t>
            </a:r>
          </a:p>
          <a:p>
            <a:pPr lvl="1" eaLnBrk="1" hangingPunct="1"/>
            <a:r>
              <a:rPr lang="en-US" smtClean="0">
                <a:latin typeface="Georgia" pitchFamily="18" charset="0"/>
              </a:rPr>
              <a:t>Seized for itself the power to declare laws “unconstitutional”</a:t>
            </a:r>
          </a:p>
          <a:p>
            <a:pPr lvl="1" eaLnBrk="1" hangingPunct="1"/>
            <a:r>
              <a:rPr lang="en-US" smtClean="0">
                <a:latin typeface="Georgia" pitchFamily="18" charset="0"/>
              </a:rPr>
              <a:t>Gets to review for constitutional compliance:</a:t>
            </a:r>
          </a:p>
          <a:p>
            <a:pPr lvl="2" eaLnBrk="1" hangingPunct="1"/>
            <a:r>
              <a:rPr lang="en-US" smtClean="0">
                <a:latin typeface="Georgia" pitchFamily="18" charset="0"/>
              </a:rPr>
              <a:t>State Laws</a:t>
            </a:r>
          </a:p>
          <a:p>
            <a:pPr lvl="2" eaLnBrk="1" hangingPunct="1"/>
            <a:r>
              <a:rPr lang="en-US" smtClean="0">
                <a:latin typeface="Georgia" pitchFamily="18" charset="0"/>
              </a:rPr>
              <a:t>State Court Decisions</a:t>
            </a:r>
          </a:p>
          <a:p>
            <a:pPr lvl="2" eaLnBrk="1" hangingPunct="1"/>
            <a:r>
              <a:rPr lang="en-US" smtClean="0">
                <a:latin typeface="Georgia" pitchFamily="18" charset="0"/>
              </a:rPr>
              <a:t>State Executive Actions</a:t>
            </a:r>
          </a:p>
          <a:p>
            <a:pPr lvl="2" eaLnBrk="1" hangingPunct="1"/>
            <a:r>
              <a:rPr lang="en-US" smtClean="0">
                <a:latin typeface="Georgia" pitchFamily="18" charset="0"/>
              </a:rPr>
              <a:t>As well as Federal Laws, Decisions and Actions</a:t>
            </a:r>
          </a:p>
          <a:p>
            <a:pPr lvl="2" eaLnBrk="1" hangingPunct="1"/>
            <a:endParaRPr lang="en-US"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43012" name="Content Placeholder 2"/>
          <p:cNvSpPr>
            <a:spLocks noGrp="1"/>
          </p:cNvSpPr>
          <p:nvPr>
            <p:ph idx="4294967295"/>
          </p:nvPr>
        </p:nvSpPr>
        <p:spPr>
          <a:xfrm>
            <a:off x="457200" y="1219200"/>
            <a:ext cx="8229600" cy="4191000"/>
          </a:xfrm>
        </p:spPr>
        <p:txBody>
          <a:bodyPr/>
          <a:lstStyle/>
          <a:p>
            <a:pPr eaLnBrk="1" hangingPunct="1"/>
            <a:r>
              <a:rPr lang="en-US" dirty="0" smtClean="0">
                <a:latin typeface="Georgia" pitchFamily="18" charset="0"/>
              </a:rPr>
              <a:t>The Commerce Clause </a:t>
            </a:r>
          </a:p>
          <a:p>
            <a:pPr lvl="1" eaLnBrk="1" hangingPunct="1"/>
            <a:r>
              <a:rPr lang="en-US" dirty="0" smtClean="0">
                <a:latin typeface="Georgia" pitchFamily="18" charset="0"/>
              </a:rPr>
              <a:t>Used as a basis for many laws since the 1930s that are outside the 18 enumerated powers</a:t>
            </a:r>
          </a:p>
          <a:p>
            <a:pPr lvl="1" eaLnBrk="1" hangingPunct="1"/>
            <a:r>
              <a:rPr lang="en-US" dirty="0" smtClean="0">
                <a:latin typeface="Georgia" pitchFamily="18" charset="0"/>
              </a:rPr>
              <a:t>A few recent laws have been declared unconstitutional</a:t>
            </a:r>
          </a:p>
          <a:p>
            <a:pPr eaLnBrk="1" hangingPunct="1"/>
            <a:r>
              <a:rPr lang="en-US" dirty="0" smtClean="0">
                <a:latin typeface="Georgia" pitchFamily="18" charset="0"/>
              </a:rPr>
              <a:t>Engineers are called on to protect our constitutional freedoms </a:t>
            </a:r>
          </a:p>
          <a:p>
            <a:pPr lvl="1" eaLnBrk="1" hangingPunct="1"/>
            <a:r>
              <a:rPr lang="en-US" dirty="0" smtClean="0">
                <a:latin typeface="Georgia" pitchFamily="18" charset="0"/>
              </a:rPr>
              <a:t>Few members of our society have the technological expertise to know when their rights are being trampled 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17411"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Congress</a:t>
            </a:r>
          </a:p>
          <a:p>
            <a:pPr lvl="1" eaLnBrk="1" hangingPunct="1">
              <a:lnSpc>
                <a:spcPct val="90000"/>
              </a:lnSpc>
            </a:pPr>
            <a:r>
              <a:rPr lang="en-US" dirty="0" smtClean="0">
                <a:latin typeface="Georgia" pitchFamily="18" charset="0"/>
              </a:rPr>
              <a:t>100 Senators</a:t>
            </a:r>
          </a:p>
          <a:p>
            <a:pPr lvl="1" eaLnBrk="1" hangingPunct="1">
              <a:lnSpc>
                <a:spcPct val="90000"/>
              </a:lnSpc>
            </a:pPr>
            <a:r>
              <a:rPr lang="en-US" dirty="0" smtClean="0">
                <a:latin typeface="Georgia" pitchFamily="18" charset="0"/>
              </a:rPr>
              <a:t>435 representatives</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Each Chamber has its own special powers</a:t>
            </a:r>
          </a:p>
          <a:p>
            <a:pPr lvl="2" eaLnBrk="1" hangingPunct="1">
              <a:lnSpc>
                <a:spcPct val="90000"/>
              </a:lnSpc>
            </a:pPr>
            <a:r>
              <a:rPr lang="en-US" dirty="0" smtClean="0">
                <a:latin typeface="Georgia" pitchFamily="18" charset="0"/>
              </a:rPr>
              <a:t>Senate - treaties, appointments, impeach trial</a:t>
            </a:r>
          </a:p>
          <a:p>
            <a:pPr lvl="2" eaLnBrk="1" hangingPunct="1">
              <a:lnSpc>
                <a:spcPct val="90000"/>
              </a:lnSpc>
            </a:pPr>
            <a:r>
              <a:rPr lang="en-US" dirty="0" smtClean="0">
                <a:latin typeface="Georgia" pitchFamily="18" charset="0"/>
              </a:rPr>
              <a:t>House – tax bills, impeachment articles</a:t>
            </a:r>
          </a:p>
          <a:p>
            <a:pPr lvl="1" eaLnBrk="1" hangingPunct="1">
              <a:lnSpc>
                <a:spcPct val="90000"/>
              </a:lnSpc>
            </a:pPr>
            <a:r>
              <a:rPr lang="en-US" dirty="0" smtClean="0">
                <a:latin typeface="Georgia" pitchFamily="18" charset="0"/>
              </a:rPr>
              <a:t>18 specific enumerated powers in constitution, but commerce clause expansion</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Summary - 6</a:t>
            </a:r>
          </a:p>
        </p:txBody>
      </p:sp>
      <p:sp>
        <p:nvSpPr>
          <p:cNvPr id="18435"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To become a law</a:t>
            </a:r>
          </a:p>
          <a:p>
            <a:pPr lvl="1" eaLnBrk="1" hangingPunct="1">
              <a:lnSpc>
                <a:spcPct val="90000"/>
              </a:lnSpc>
            </a:pPr>
            <a:r>
              <a:rPr lang="en-US" dirty="0" smtClean="0">
                <a:latin typeface="Georgia" pitchFamily="18" charset="0"/>
              </a:rPr>
              <a:t>Bill is introduced (any member)</a:t>
            </a:r>
          </a:p>
          <a:p>
            <a:pPr lvl="1" eaLnBrk="1" hangingPunct="1">
              <a:lnSpc>
                <a:spcPct val="90000"/>
              </a:lnSpc>
            </a:pPr>
            <a:r>
              <a:rPr lang="en-US" dirty="0" smtClean="0">
                <a:latin typeface="Georgia" pitchFamily="18" charset="0"/>
              </a:rPr>
              <a:t>Referred to committee</a:t>
            </a:r>
          </a:p>
          <a:p>
            <a:pPr lvl="1" eaLnBrk="1" hangingPunct="1">
              <a:lnSpc>
                <a:spcPct val="90000"/>
              </a:lnSpc>
            </a:pPr>
            <a:r>
              <a:rPr lang="en-US" dirty="0" smtClean="0">
                <a:latin typeface="Georgia" pitchFamily="18" charset="0"/>
              </a:rPr>
              <a:t>Committee - hearing, amendment, action</a:t>
            </a:r>
          </a:p>
          <a:p>
            <a:pPr lvl="1" eaLnBrk="1" hangingPunct="1">
              <a:lnSpc>
                <a:spcPct val="90000"/>
              </a:lnSpc>
            </a:pPr>
            <a:r>
              <a:rPr lang="en-US" dirty="0" smtClean="0">
                <a:latin typeface="Georgia" pitchFamily="18" charset="0"/>
              </a:rPr>
              <a:t>Chamber - debate amendment, action</a:t>
            </a:r>
          </a:p>
          <a:p>
            <a:pPr lvl="1" eaLnBrk="1" hangingPunct="1">
              <a:lnSpc>
                <a:spcPct val="90000"/>
              </a:lnSpc>
            </a:pPr>
            <a:r>
              <a:rPr lang="en-US" dirty="0" smtClean="0">
                <a:latin typeface="Georgia" pitchFamily="18" charset="0"/>
              </a:rPr>
              <a:t>Concordance with other chamber</a:t>
            </a:r>
          </a:p>
          <a:p>
            <a:pPr lvl="1" eaLnBrk="1" hangingPunct="1">
              <a:lnSpc>
                <a:spcPct val="90000"/>
              </a:lnSpc>
            </a:pPr>
            <a:r>
              <a:rPr lang="en-US" dirty="0" smtClean="0">
                <a:latin typeface="Georgia" pitchFamily="18" charset="0"/>
              </a:rPr>
              <a:t>President – veto, sign, “delay 10 and it’s in”, “delay 10 and pocket veto”</a:t>
            </a:r>
          </a:p>
          <a:p>
            <a:pPr lvl="1" eaLnBrk="1" hangingPunct="1">
              <a:lnSpc>
                <a:spcPct val="90000"/>
              </a:lnSpc>
            </a:pPr>
            <a:endParaRPr lang="en-US" dirty="0" smtClean="0">
              <a:latin typeface="Georgia" pitchFamily="18" charset="0"/>
            </a:endParaRPr>
          </a:p>
          <a:p>
            <a:pPr marL="457200" lvl="1" indent="0" eaLnBrk="1" hangingPunct="1">
              <a:lnSpc>
                <a:spcPct val="90000"/>
              </a:lnSpc>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dirty="0" smtClean="0">
                <a:latin typeface="Georgia" pitchFamily="18" charset="0"/>
              </a:rPr>
              <a:t>Summary - 7</a:t>
            </a:r>
          </a:p>
        </p:txBody>
      </p:sp>
      <p:sp>
        <p:nvSpPr>
          <p:cNvPr id="19459"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Learn to work with Lobbyists</a:t>
            </a:r>
          </a:p>
          <a:p>
            <a:pPr lvl="1" eaLnBrk="1" hangingPunct="1">
              <a:lnSpc>
                <a:spcPct val="90000"/>
              </a:lnSpc>
            </a:pPr>
            <a:r>
              <a:rPr lang="en-US" dirty="0" smtClean="0">
                <a:latin typeface="Georgia" pitchFamily="18" charset="0"/>
              </a:rPr>
              <a:t>Regardless of industry, they are useful for aligning interests of government with your company (e.g., get money)</a:t>
            </a:r>
          </a:p>
          <a:p>
            <a:pPr lvl="1" eaLnBrk="1" hangingPunct="1">
              <a:lnSpc>
                <a:spcPct val="90000"/>
              </a:lnSpc>
            </a:pPr>
            <a:r>
              <a:rPr lang="en-US" dirty="0" smtClean="0">
                <a:latin typeface="Georgia" pitchFamily="18" charset="0"/>
              </a:rPr>
              <a:t>Many government programs</a:t>
            </a:r>
          </a:p>
          <a:p>
            <a:pPr eaLnBrk="1" hangingPunct="1">
              <a:lnSpc>
                <a:spcPct val="90000"/>
              </a:lnSpc>
            </a:pPr>
            <a:r>
              <a:rPr lang="en-US" dirty="0" smtClean="0">
                <a:latin typeface="Georgia" pitchFamily="18" charset="0"/>
              </a:rPr>
              <a:t>Presidential “laws” </a:t>
            </a:r>
          </a:p>
          <a:p>
            <a:pPr lvl="1" eaLnBrk="1" hangingPunct="1">
              <a:lnSpc>
                <a:spcPct val="90000"/>
              </a:lnSpc>
            </a:pPr>
            <a:r>
              <a:rPr lang="en-US" dirty="0" smtClean="0">
                <a:latin typeface="Georgia" pitchFamily="18" charset="0"/>
              </a:rPr>
              <a:t>Executive orders</a:t>
            </a:r>
          </a:p>
          <a:p>
            <a:pPr lvl="1" eaLnBrk="1" hangingPunct="1">
              <a:lnSpc>
                <a:spcPct val="90000"/>
              </a:lnSpc>
            </a:pPr>
            <a:r>
              <a:rPr lang="en-US" dirty="0" smtClean="0">
                <a:latin typeface="Georgia" pitchFamily="18" charset="0"/>
              </a:rPr>
              <a:t>Signing statements</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8355</TotalTime>
  <Words>2529</Words>
  <Application>Microsoft Office PowerPoint</Application>
  <PresentationFormat>On-screen Show (4:3)</PresentationFormat>
  <Paragraphs>399</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Engineering Law</vt:lpstr>
      <vt:lpstr>Reminders</vt:lpstr>
      <vt:lpstr>Class 1 Summary -1</vt:lpstr>
      <vt:lpstr>Summary -2</vt:lpstr>
      <vt:lpstr>Summary -3</vt:lpstr>
      <vt:lpstr>Summary -4</vt:lpstr>
      <vt:lpstr>Summary - 5</vt:lpstr>
      <vt:lpstr>Summary - 6</vt:lpstr>
      <vt:lpstr>Summary - 7</vt:lpstr>
      <vt:lpstr>Summary - 8</vt:lpstr>
      <vt:lpstr>Federal Agencies - 1</vt:lpstr>
      <vt:lpstr>Federal Agencies - 2</vt:lpstr>
      <vt:lpstr>Federal Agencies - 3</vt:lpstr>
      <vt:lpstr>Agency Rulemaking</vt:lpstr>
      <vt:lpstr>How Agencies Make Rules -1</vt:lpstr>
      <vt:lpstr>The Federal Register</vt:lpstr>
      <vt:lpstr>Agencies</vt:lpstr>
      <vt:lpstr>How Agencies Make Rules -2</vt:lpstr>
      <vt:lpstr>Example – Proposed PTO Rules</vt:lpstr>
      <vt:lpstr>Proposed PTO Rules - 2</vt:lpstr>
      <vt:lpstr>Proposed PTO Rules - 3</vt:lpstr>
      <vt:lpstr>Agency Judicial Power</vt:lpstr>
      <vt:lpstr>Agencies Can Sue You</vt:lpstr>
      <vt:lpstr>Engineers and Agencies - 1</vt:lpstr>
      <vt:lpstr>Engineers and Agencies - 2</vt:lpstr>
      <vt:lpstr>Professional “Laws”</vt:lpstr>
      <vt:lpstr>Professional Licensing -1</vt:lpstr>
      <vt:lpstr>Professional Licensing - 2</vt:lpstr>
      <vt:lpstr>Illinois Engineer Licensing - 1</vt:lpstr>
      <vt:lpstr>Illinois Engineer Licensing - 2</vt:lpstr>
      <vt:lpstr>Illinois Engineer Licensing - 3</vt:lpstr>
      <vt:lpstr>Standards Setting -1</vt:lpstr>
      <vt:lpstr>Standards Setting - 2</vt:lpstr>
      <vt:lpstr>How Are Standards Set? - 1</vt:lpstr>
      <vt:lpstr>How Are Standards Set? - 2</vt:lpstr>
      <vt:lpstr>Standards Setting Concerns</vt:lpstr>
      <vt:lpstr>RAND Royalty Licensing</vt:lpstr>
      <vt:lpstr>Rambus and the JEDEC</vt:lpstr>
      <vt:lpstr>Suggestions</vt:lpstr>
      <vt:lpstr>Your Company’s “Law” - 1</vt:lpstr>
      <vt:lpstr>Your Company’s “Law” - 2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61</cp:revision>
  <cp:lastPrinted>2013-09-03T05:11:52Z</cp:lastPrinted>
  <dcterms:created xsi:type="dcterms:W3CDTF">2009-09-14T01:06:34Z</dcterms:created>
  <dcterms:modified xsi:type="dcterms:W3CDTF">2021-08-30T01:28:29Z</dcterms:modified>
</cp:coreProperties>
</file>