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576" r:id="rId3"/>
    <p:sldId id="605" r:id="rId4"/>
    <p:sldId id="606" r:id="rId5"/>
    <p:sldId id="607" r:id="rId6"/>
    <p:sldId id="608" r:id="rId7"/>
    <p:sldId id="609" r:id="rId8"/>
    <p:sldId id="610" r:id="rId9"/>
    <p:sldId id="612" r:id="rId10"/>
    <p:sldId id="614" r:id="rId11"/>
    <p:sldId id="618" r:id="rId12"/>
    <p:sldId id="613" r:id="rId13"/>
    <p:sldId id="611" r:id="rId14"/>
    <p:sldId id="615" r:id="rId15"/>
    <p:sldId id="616" r:id="rId16"/>
    <p:sldId id="617" r:id="rId17"/>
    <p:sldId id="261" r:id="rId1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6">
              <a:defRPr sz="1200"/>
            </a:lvl1pPr>
          </a:lstStyle>
          <a:p>
            <a:pPr>
              <a:defRPr/>
            </a:pPr>
            <a:endParaRPr lang="en-US"/>
          </a:p>
        </p:txBody>
      </p:sp>
      <p:sp>
        <p:nvSpPr>
          <p:cNvPr id="38915" name="Rectangle 3"/>
          <p:cNvSpPr>
            <a:spLocks noGrp="1" noChangeArrowheads="1"/>
          </p:cNvSpPr>
          <p:nvPr>
            <p:ph type="dt" sz="quarter" idx="1"/>
          </p:nvPr>
        </p:nvSpPr>
        <p:spPr bwMode="auto">
          <a:xfrm>
            <a:off x="4142964" y="1"/>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6">
              <a:defRPr sz="1200"/>
            </a:lvl1pPr>
          </a:lstStyle>
          <a:p>
            <a:pPr>
              <a:defRPr/>
            </a:pPr>
            <a:fld id="{DDF2A9BC-CD54-445D-A3AA-3EE2FCBC480C}" type="datetimeFigureOut">
              <a:rPr lang="en-US"/>
              <a:pPr>
                <a:defRPr/>
              </a:pPr>
              <a:t>4/17/2022</a:t>
            </a:fld>
            <a:endParaRPr lang="en-US"/>
          </a:p>
        </p:txBody>
      </p:sp>
      <p:sp>
        <p:nvSpPr>
          <p:cNvPr id="38916" name="Rectangle 4"/>
          <p:cNvSpPr>
            <a:spLocks noGrp="1" noChangeArrowheads="1"/>
          </p:cNvSpPr>
          <p:nvPr>
            <p:ph type="ftr" sz="quarter" idx="2"/>
          </p:nvPr>
        </p:nvSpPr>
        <p:spPr bwMode="auto">
          <a:xfrm>
            <a:off x="2" y="9119173"/>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6">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3"/>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6">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1"/>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6">
              <a:defRPr sz="1200"/>
            </a:lvl1pPr>
          </a:lstStyle>
          <a:p>
            <a:pPr>
              <a:defRPr/>
            </a:pPr>
            <a:endParaRPr lang="en-US"/>
          </a:p>
        </p:txBody>
      </p:sp>
      <p:sp>
        <p:nvSpPr>
          <p:cNvPr id="51203" name="Rectangle 3"/>
          <p:cNvSpPr>
            <a:spLocks noGrp="1" noChangeArrowheads="1"/>
          </p:cNvSpPr>
          <p:nvPr>
            <p:ph type="dt" idx="1"/>
          </p:nvPr>
        </p:nvSpPr>
        <p:spPr bwMode="auto">
          <a:xfrm>
            <a:off x="4142964" y="1"/>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6">
              <a:defRPr sz="1200"/>
            </a:lvl1pPr>
          </a:lstStyle>
          <a:p>
            <a:pPr>
              <a:defRPr/>
            </a:pPr>
            <a:fld id="{476227FE-5312-4576-83DA-8BCDDF496947}" type="datetimeFigureOut">
              <a:rPr lang="en-US"/>
              <a:pPr>
                <a:defRPr/>
              </a:pPr>
              <a:t>4/17/2022</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6">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3"/>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6">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45039AA-366C-4740-B0FA-CFFC0DCE8273}" type="datetime1">
              <a:rPr lang="en-US" smtClean="0"/>
              <a:t>4/17/2022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DECC8E-EF54-417D-92AF-DC2795F8D019}" type="datetime1">
              <a:rPr lang="en-US" smtClean="0"/>
              <a:t>4/17/2022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4F124-3CFA-414B-88C5-8977098E5B4A}" type="datetime1">
              <a:rPr lang="en-US" smtClean="0"/>
              <a:t>4/17/2022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DAD4AEAF-6A4F-46E5-8E5D-4BDD3172FB00}" type="datetime1">
              <a:rPr lang="en-US" smtClean="0"/>
              <a:t>4/17/2022</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95097-F31D-4833-B5BF-074ACA3F8E8E}" type="datetime1">
              <a:rPr lang="en-US" smtClean="0"/>
              <a:t>4/17/2022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3848CC-7825-464B-9D37-9BF6EAE77322}" type="datetime1">
              <a:rPr lang="en-US" smtClean="0"/>
              <a:t>4/17/2022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4A04C8-6D10-4A4C-BB48-D39497DC31D4}" type="datetime1">
              <a:rPr lang="en-US" smtClean="0"/>
              <a:t>4/17/2022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152C2F-EC8D-4FD3-909B-7F6FC10D1D69}" type="datetime1">
              <a:rPr lang="en-US" smtClean="0"/>
              <a:t>4/17/2022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7F9597-ECAE-4B0F-BBAD-F763314E8159}" type="datetime1">
              <a:rPr lang="en-US" smtClean="0"/>
              <a:t>4/17/2022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857E28-FFDA-4E7A-B55D-EC2D2645F68B}" type="datetime1">
              <a:rPr lang="en-US" smtClean="0"/>
              <a:t>4/17/2022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616F16-525F-495A-98B9-3F208F87E3B5}" type="datetime1">
              <a:rPr lang="en-US" smtClean="0"/>
              <a:t>4/17/2022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EBEA02-7558-49C8-A2EC-6979F0AF272A}" type="datetime1">
              <a:rPr lang="en-US" smtClean="0"/>
              <a:t>4/17/2022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13</a:t>
            </a:r>
          </a:p>
          <a:p>
            <a:pPr eaLnBrk="1" hangingPunct="1">
              <a:lnSpc>
                <a:spcPct val="80000"/>
              </a:lnSpc>
            </a:pPr>
            <a:endParaRPr lang="en-US" sz="3600"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smtClean="0">
                <a:latin typeface="Georgia" pitchFamily="18" charset="0"/>
              </a:rPr>
              <a:t>Can’t Register</a:t>
            </a:r>
          </a:p>
        </p:txBody>
      </p:sp>
      <p:sp>
        <p:nvSpPr>
          <p:cNvPr id="32772" name="Content Placeholder 2"/>
          <p:cNvSpPr>
            <a:spLocks noGrp="1"/>
          </p:cNvSpPr>
          <p:nvPr>
            <p:ph idx="4294967295"/>
          </p:nvPr>
        </p:nvSpPr>
        <p:spPr>
          <a:xfrm>
            <a:off x="535296" y="881086"/>
            <a:ext cx="8229600" cy="5355941"/>
          </a:xfrm>
        </p:spPr>
        <p:txBody>
          <a:bodyPr/>
          <a:lstStyle/>
          <a:p>
            <a:pPr>
              <a:lnSpc>
                <a:spcPct val="90000"/>
              </a:lnSpc>
            </a:pPr>
            <a:r>
              <a:rPr lang="en-US" sz="2800" dirty="0" smtClean="0">
                <a:latin typeface="Georgia" pitchFamily="18" charset="0"/>
              </a:rPr>
              <a:t>15 USC 1052</a:t>
            </a:r>
          </a:p>
          <a:p>
            <a:pPr lvl="1">
              <a:lnSpc>
                <a:spcPct val="90000"/>
              </a:lnSpc>
            </a:pPr>
            <a:r>
              <a:rPr lang="en-US" dirty="0" smtClean="0">
                <a:latin typeface="Georgia" pitchFamily="18" charset="0"/>
              </a:rPr>
              <a:t>Flag or insignia of US, state, city</a:t>
            </a:r>
          </a:p>
          <a:p>
            <a:pPr lvl="1">
              <a:lnSpc>
                <a:spcPct val="90000"/>
              </a:lnSpc>
            </a:pPr>
            <a:r>
              <a:rPr lang="en-US" dirty="0" smtClean="0">
                <a:latin typeface="Georgia" pitchFamily="18" charset="0"/>
              </a:rPr>
              <a:t>Name/identity of living person without their consent</a:t>
            </a:r>
          </a:p>
          <a:p>
            <a:pPr lvl="1">
              <a:lnSpc>
                <a:spcPct val="90000"/>
              </a:lnSpc>
            </a:pPr>
            <a:r>
              <a:rPr lang="en-US" dirty="0" smtClean="0">
                <a:latin typeface="Georgia" pitchFamily="18" charset="0"/>
              </a:rPr>
              <a:t>Non-distinctive marks or generic marks</a:t>
            </a:r>
          </a:p>
          <a:p>
            <a:pPr lvl="2">
              <a:lnSpc>
                <a:spcPct val="90000"/>
              </a:lnSpc>
            </a:pPr>
            <a:r>
              <a:rPr lang="en-US" dirty="0" smtClean="0">
                <a:latin typeface="Georgia" pitchFamily="18" charset="0"/>
              </a:rPr>
              <a:t>“Meat</a:t>
            </a:r>
            <a:r>
              <a:rPr lang="en-US" baseline="30000" dirty="0" smtClean="0">
                <a:latin typeface="Georgia" pitchFamily="18" charset="0"/>
              </a:rPr>
              <a:t>®</a:t>
            </a:r>
            <a:r>
              <a:rPr lang="en-US" dirty="0" smtClean="0">
                <a:latin typeface="Georgia" pitchFamily="18" charset="0"/>
              </a:rPr>
              <a:t>” for use with steak</a:t>
            </a:r>
          </a:p>
          <a:p>
            <a:pPr lvl="2">
              <a:lnSpc>
                <a:spcPct val="90000"/>
              </a:lnSpc>
            </a:pPr>
            <a:r>
              <a:rPr lang="en-US" dirty="0" smtClean="0">
                <a:latin typeface="Georgia" pitchFamily="18" charset="0"/>
              </a:rPr>
              <a:t>But!  Could </a:t>
            </a:r>
            <a:r>
              <a:rPr lang="en-US" dirty="0">
                <a:latin typeface="Georgia" pitchFamily="18" charset="0"/>
              </a:rPr>
              <a:t>register “Meat</a:t>
            </a:r>
            <a:r>
              <a:rPr lang="en-US" baseline="30000" dirty="0" smtClean="0">
                <a:latin typeface="Georgia" pitchFamily="18" charset="0"/>
              </a:rPr>
              <a:t>®</a:t>
            </a:r>
            <a:r>
              <a:rPr lang="en-US" dirty="0" smtClean="0">
                <a:latin typeface="Georgia" pitchFamily="18" charset="0"/>
              </a:rPr>
              <a:t>” for phones</a:t>
            </a:r>
          </a:p>
          <a:p>
            <a:pPr lvl="1">
              <a:lnSpc>
                <a:spcPct val="90000"/>
              </a:lnSpc>
            </a:pPr>
            <a:r>
              <a:rPr lang="en-US" dirty="0" smtClean="0">
                <a:latin typeface="Georgia" pitchFamily="18" charset="0"/>
              </a:rPr>
              <a:t>Mark causing confusion with another mark</a:t>
            </a:r>
          </a:p>
          <a:p>
            <a:pPr lvl="2">
              <a:lnSpc>
                <a:spcPct val="90000"/>
              </a:lnSpc>
            </a:pPr>
            <a:r>
              <a:rPr lang="en-US" dirty="0" smtClean="0">
                <a:latin typeface="Georgia" pitchFamily="18" charset="0"/>
              </a:rPr>
              <a:t>Most common rejection by Examiner</a:t>
            </a:r>
          </a:p>
          <a:p>
            <a:pPr lvl="2">
              <a:lnSpc>
                <a:spcPct val="90000"/>
              </a:lnSpc>
            </a:pPr>
            <a:r>
              <a:rPr lang="en-US" dirty="0" smtClean="0">
                <a:latin typeface="Georgia" pitchFamily="18" charset="0"/>
              </a:rPr>
              <a:t>May adjust mark or class of goods so as to eliminate confusion</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31800" y="0"/>
            <a:ext cx="8229600" cy="1143000"/>
          </a:xfrm>
        </p:spPr>
        <p:txBody>
          <a:bodyPr/>
          <a:lstStyle/>
          <a:p>
            <a:pPr eaLnBrk="1" hangingPunct="1"/>
            <a:r>
              <a:rPr lang="en-US" dirty="0" smtClean="0">
                <a:latin typeface="Georgia" pitchFamily="18" charset="0"/>
              </a:rPr>
              <a:t>The Slants Case</a:t>
            </a:r>
          </a:p>
        </p:txBody>
      </p:sp>
      <p:sp>
        <p:nvSpPr>
          <p:cNvPr id="32772" name="Content Placeholder 2"/>
          <p:cNvSpPr>
            <a:spLocks noGrp="1"/>
          </p:cNvSpPr>
          <p:nvPr>
            <p:ph idx="4294967295"/>
          </p:nvPr>
        </p:nvSpPr>
        <p:spPr>
          <a:xfrm>
            <a:off x="535296" y="881086"/>
            <a:ext cx="8229600" cy="5355941"/>
          </a:xfrm>
        </p:spPr>
        <p:txBody>
          <a:bodyPr/>
          <a:lstStyle/>
          <a:p>
            <a:pPr>
              <a:lnSpc>
                <a:spcPct val="90000"/>
              </a:lnSpc>
            </a:pPr>
            <a:r>
              <a:rPr lang="en-US" sz="2800" dirty="0" smtClean="0">
                <a:latin typeface="Georgia" pitchFamily="18" charset="0"/>
              </a:rPr>
              <a:t>Previously could not register</a:t>
            </a:r>
          </a:p>
          <a:p>
            <a:pPr lvl="1">
              <a:lnSpc>
                <a:spcPct val="90000"/>
              </a:lnSpc>
            </a:pPr>
            <a:r>
              <a:rPr lang="en-US" sz="2400" dirty="0" smtClean="0">
                <a:latin typeface="Georgia" pitchFamily="18" charset="0"/>
              </a:rPr>
              <a:t>Immoral</a:t>
            </a:r>
            <a:r>
              <a:rPr lang="en-US" sz="2400" dirty="0">
                <a:latin typeface="Georgia" pitchFamily="18" charset="0"/>
              </a:rPr>
              <a:t>, deceptive, </a:t>
            </a:r>
            <a:r>
              <a:rPr lang="en-US" sz="2400" dirty="0" smtClean="0">
                <a:latin typeface="Georgia" pitchFamily="18" charset="0"/>
              </a:rPr>
              <a:t>disparaging, scandalous matter </a:t>
            </a:r>
          </a:p>
          <a:p>
            <a:pPr>
              <a:lnSpc>
                <a:spcPct val="90000"/>
              </a:lnSpc>
            </a:pPr>
            <a:r>
              <a:rPr lang="en-US" sz="2800" dirty="0" smtClean="0">
                <a:latin typeface="Georgia" pitchFamily="18" charset="0"/>
              </a:rPr>
              <a:t>“The Slants” – Asian rock band, attempts to register name to “reclaim” the term</a:t>
            </a:r>
          </a:p>
          <a:p>
            <a:pPr lvl="1">
              <a:lnSpc>
                <a:spcPct val="90000"/>
              </a:lnSpc>
            </a:pPr>
            <a:r>
              <a:rPr lang="en-US" sz="2400" dirty="0" smtClean="0">
                <a:latin typeface="Georgia" pitchFamily="18" charset="0"/>
              </a:rPr>
              <a:t>Examiner </a:t>
            </a:r>
            <a:r>
              <a:rPr lang="en-US" sz="2400" dirty="0" smtClean="0">
                <a:latin typeface="Georgia" pitchFamily="18" charset="0"/>
              </a:rPr>
              <a:t>denied mark, </a:t>
            </a:r>
            <a:r>
              <a:rPr lang="en-US" sz="2400" dirty="0" smtClean="0">
                <a:latin typeface="Georgia" pitchFamily="18" charset="0"/>
              </a:rPr>
              <a:t>PTO Appeal </a:t>
            </a:r>
            <a:r>
              <a:rPr lang="en-US" sz="2400" dirty="0" smtClean="0">
                <a:latin typeface="Georgia" pitchFamily="18" charset="0"/>
              </a:rPr>
              <a:t>denied mark</a:t>
            </a:r>
            <a:endParaRPr lang="en-US" sz="2400" dirty="0" smtClean="0">
              <a:latin typeface="Georgia" pitchFamily="18" charset="0"/>
            </a:endParaRPr>
          </a:p>
          <a:p>
            <a:pPr lvl="1">
              <a:lnSpc>
                <a:spcPct val="90000"/>
              </a:lnSpc>
            </a:pPr>
            <a:r>
              <a:rPr lang="en-US" sz="2400" dirty="0" smtClean="0">
                <a:latin typeface="Georgia" pitchFamily="18" charset="0"/>
              </a:rPr>
              <a:t>Appeal to Fed Circuit – PTO decision found to be unconstitutional, violation of 1</a:t>
            </a:r>
            <a:r>
              <a:rPr lang="en-US" sz="2400" baseline="30000" dirty="0" smtClean="0">
                <a:latin typeface="Georgia" pitchFamily="18" charset="0"/>
              </a:rPr>
              <a:t>st</a:t>
            </a:r>
            <a:r>
              <a:rPr lang="en-US" sz="2400" dirty="0" smtClean="0">
                <a:latin typeface="Georgia" pitchFamily="18" charset="0"/>
              </a:rPr>
              <a:t> Amendment</a:t>
            </a:r>
          </a:p>
          <a:p>
            <a:pPr lvl="1">
              <a:lnSpc>
                <a:spcPct val="90000"/>
              </a:lnSpc>
            </a:pPr>
            <a:r>
              <a:rPr lang="en-US" sz="2400" dirty="0">
                <a:latin typeface="Georgia" pitchFamily="18" charset="0"/>
              </a:rPr>
              <a:t>C</a:t>
            </a:r>
            <a:r>
              <a:rPr lang="en-US" sz="2400" dirty="0" smtClean="0">
                <a:latin typeface="Georgia" pitchFamily="18" charset="0"/>
              </a:rPr>
              <a:t>onfirmed by Supreme Court – June 2017</a:t>
            </a:r>
          </a:p>
          <a:p>
            <a:pPr lvl="1">
              <a:lnSpc>
                <a:spcPct val="90000"/>
              </a:lnSpc>
            </a:pPr>
            <a:r>
              <a:rPr lang="en-US" sz="2400" dirty="0" smtClean="0">
                <a:latin typeface="Georgia" pitchFamily="18" charset="0"/>
              </a:rPr>
              <a:t>PTO informs examiners they can no longer reject on these grounds under the 1</a:t>
            </a:r>
            <a:r>
              <a:rPr lang="en-US" sz="2400" baseline="30000" dirty="0" smtClean="0">
                <a:latin typeface="Georgia" pitchFamily="18" charset="0"/>
              </a:rPr>
              <a:t>st</a:t>
            </a:r>
            <a:r>
              <a:rPr lang="en-US" sz="2400" dirty="0" smtClean="0">
                <a:latin typeface="Georgia" pitchFamily="18" charset="0"/>
              </a:rPr>
              <a:t> Amendment</a:t>
            </a:r>
          </a:p>
          <a:p>
            <a:pPr>
              <a:lnSpc>
                <a:spcPct val="90000"/>
              </a:lnSpc>
            </a:pPr>
            <a:r>
              <a:rPr lang="en-US" sz="2800" dirty="0" smtClean="0">
                <a:latin typeface="Georgia" pitchFamily="18" charset="0"/>
              </a:rPr>
              <a:t>Additional </a:t>
            </a:r>
            <a:r>
              <a:rPr lang="en-US" sz="2800" dirty="0" smtClean="0">
                <a:latin typeface="Georgia" pitchFamily="18" charset="0"/>
              </a:rPr>
              <a:t>impact: Case against the Washington Redskins trademark is dropped</a:t>
            </a:r>
          </a:p>
          <a:p>
            <a:pPr marL="457200" lvl="1" indent="0">
              <a:lnSpc>
                <a:spcPct val="90000"/>
              </a:lnSpc>
              <a:buNone/>
            </a:pPr>
            <a:endParaRPr lang="en-US" dirty="0" smtClean="0">
              <a:latin typeface="Georgia" pitchFamily="18" charset="0"/>
            </a:endParaRPr>
          </a:p>
          <a:p>
            <a:pPr lvl="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36274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Supplemental Register</a:t>
            </a:r>
          </a:p>
        </p:txBody>
      </p:sp>
      <p:sp>
        <p:nvSpPr>
          <p:cNvPr id="34820" name="Content Placeholder 2"/>
          <p:cNvSpPr>
            <a:spLocks noGrp="1"/>
          </p:cNvSpPr>
          <p:nvPr>
            <p:ph idx="4294967295"/>
          </p:nvPr>
        </p:nvSpPr>
        <p:spPr>
          <a:xfrm>
            <a:off x="563870" y="1164324"/>
            <a:ext cx="8229600" cy="4540250"/>
          </a:xfrm>
        </p:spPr>
        <p:txBody>
          <a:bodyPr/>
          <a:lstStyle/>
          <a:p>
            <a:pPr>
              <a:spcBef>
                <a:spcPts val="600"/>
              </a:spcBef>
            </a:pPr>
            <a:r>
              <a:rPr lang="en-US" sz="2800" dirty="0">
                <a:latin typeface="Georgia" pitchFamily="18" charset="0"/>
              </a:rPr>
              <a:t>Non-distinctive marks can be placed on the Supplemental </a:t>
            </a:r>
            <a:r>
              <a:rPr lang="en-US" sz="2800" dirty="0" smtClean="0">
                <a:latin typeface="Georgia" pitchFamily="18" charset="0"/>
              </a:rPr>
              <a:t>Register</a:t>
            </a:r>
          </a:p>
          <a:p>
            <a:pPr>
              <a:spcBef>
                <a:spcPts val="600"/>
              </a:spcBef>
            </a:pPr>
            <a:r>
              <a:rPr lang="en-US" sz="2800" dirty="0">
                <a:latin typeface="Georgia" pitchFamily="18" charset="0"/>
              </a:rPr>
              <a:t>Non-distinctive marks may include:</a:t>
            </a:r>
          </a:p>
          <a:p>
            <a:pPr lvl="1">
              <a:spcBef>
                <a:spcPts val="600"/>
              </a:spcBef>
            </a:pPr>
            <a:r>
              <a:rPr lang="en-US" sz="2400" dirty="0">
                <a:latin typeface="Georgia" pitchFamily="18" charset="0"/>
              </a:rPr>
              <a:t>Geographic </a:t>
            </a:r>
            <a:r>
              <a:rPr lang="en-US" sz="2400" dirty="0" smtClean="0">
                <a:latin typeface="Georgia" pitchFamily="18" charset="0"/>
              </a:rPr>
              <a:t>description, Surname </a:t>
            </a:r>
            <a:endParaRPr lang="en-US" sz="2400" dirty="0">
              <a:latin typeface="Georgia" pitchFamily="18" charset="0"/>
            </a:endParaRPr>
          </a:p>
          <a:p>
            <a:pPr>
              <a:spcBef>
                <a:spcPts val="600"/>
              </a:spcBef>
            </a:pPr>
            <a:r>
              <a:rPr lang="en-US" sz="2400" dirty="0" smtClean="0">
                <a:latin typeface="Georgia" pitchFamily="18" charset="0"/>
              </a:rPr>
              <a:t>Good -  Can still use ®; can still sue in federal court; can be cited by PTO to reject later–filed TM application</a:t>
            </a:r>
          </a:p>
          <a:p>
            <a:pPr>
              <a:spcBef>
                <a:spcPts val="600"/>
              </a:spcBef>
            </a:pPr>
            <a:r>
              <a:rPr lang="en-US" sz="2400" dirty="0" smtClean="0">
                <a:latin typeface="Georgia" pitchFamily="18" charset="0"/>
              </a:rPr>
              <a:t>Bad – No presumption of ownership/existence/validity of mark, must prove it in court – like common law TM</a:t>
            </a:r>
          </a:p>
          <a:p>
            <a:pPr lvl="1">
              <a:spcBef>
                <a:spcPts val="600"/>
              </a:spcBef>
            </a:pPr>
            <a:r>
              <a:rPr lang="en-US" sz="2400" dirty="0" smtClean="0">
                <a:latin typeface="Georgia" pitchFamily="18" charset="0"/>
              </a:rPr>
              <a:t>Can’t use to seize goods at customs</a:t>
            </a:r>
            <a:endParaRPr lang="en-US" sz="2400" dirty="0">
              <a:latin typeface="Georgia" pitchFamily="18" charset="0"/>
            </a:endParaRPr>
          </a:p>
          <a:p>
            <a:pPr>
              <a:spcBef>
                <a:spcPts val="600"/>
              </a:spcBef>
            </a:pPr>
            <a:r>
              <a:rPr lang="en-US" sz="2400" dirty="0" smtClean="0">
                <a:latin typeface="Georgia" pitchFamily="18" charset="0"/>
              </a:rPr>
              <a:t>But! Non-distinctive marks can be added to the Principal register after 5 years of use in commerce</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idx="4294967295"/>
          </p:nvPr>
        </p:nvSpPr>
        <p:spPr>
          <a:xfrm>
            <a:off x="444500" y="255588"/>
            <a:ext cx="8229600" cy="808937"/>
          </a:xfrm>
        </p:spPr>
        <p:txBody>
          <a:bodyPr/>
          <a:lstStyle/>
          <a:p>
            <a:pPr eaLnBrk="1" hangingPunct="1"/>
            <a:r>
              <a:rPr lang="en-US" dirty="0" smtClean="0">
                <a:latin typeface="Georgia" pitchFamily="18" charset="0"/>
              </a:rPr>
              <a:t>Mark Your Goods</a:t>
            </a:r>
          </a:p>
        </p:txBody>
      </p:sp>
      <p:sp>
        <p:nvSpPr>
          <p:cNvPr id="36868" name="Content Placeholder 2"/>
          <p:cNvSpPr>
            <a:spLocks noGrp="1"/>
          </p:cNvSpPr>
          <p:nvPr>
            <p:ph idx="4294967295"/>
          </p:nvPr>
        </p:nvSpPr>
        <p:spPr>
          <a:xfrm>
            <a:off x="522288" y="913972"/>
            <a:ext cx="8229600" cy="5343609"/>
          </a:xfrm>
        </p:spPr>
        <p:txBody>
          <a:bodyPr/>
          <a:lstStyle/>
          <a:p>
            <a:pPr>
              <a:lnSpc>
                <a:spcPct val="90000"/>
              </a:lnSpc>
            </a:pPr>
            <a:r>
              <a:rPr lang="en-US" sz="2400" dirty="0" smtClean="0">
                <a:latin typeface="Georgia" pitchFamily="18" charset="0"/>
              </a:rPr>
              <a:t>Must mark your product ® or give actual notice</a:t>
            </a:r>
          </a:p>
          <a:p>
            <a:pPr>
              <a:lnSpc>
                <a:spcPct val="90000"/>
              </a:lnSpc>
            </a:pPr>
            <a:r>
              <a:rPr lang="en-US" sz="2400" dirty="0" smtClean="0">
                <a:latin typeface="Georgia" pitchFamily="18" charset="0"/>
              </a:rPr>
              <a:t>15 USC 1111</a:t>
            </a:r>
          </a:p>
          <a:p>
            <a:pPr lvl="1">
              <a:lnSpc>
                <a:spcPct val="90000"/>
              </a:lnSpc>
            </a:pPr>
            <a:r>
              <a:rPr lang="en-US" sz="2000" dirty="0" smtClean="0">
                <a:latin typeface="Georgia" pitchFamily="18" charset="0"/>
              </a:rPr>
              <a:t>[I]n any suit for infringement under this chapter by such a registrant failing to give such notice of registration, </a:t>
            </a:r>
            <a:r>
              <a:rPr lang="en-US" sz="2000" u="sng" dirty="0" smtClean="0">
                <a:latin typeface="Georgia" pitchFamily="18" charset="0"/>
              </a:rPr>
              <a:t>no profits and no damages shall be recovered under the provisions of this chapter unless the defendant had actual notice of the registration. </a:t>
            </a:r>
          </a:p>
          <a:p>
            <a:pPr>
              <a:lnSpc>
                <a:spcPct val="90000"/>
              </a:lnSpc>
            </a:pPr>
            <a:r>
              <a:rPr lang="en-US" sz="2400" dirty="0" smtClean="0">
                <a:latin typeface="Georgia" pitchFamily="18" charset="0"/>
              </a:rPr>
              <a:t>In short, unless you mark your product, no damages are accruing until you actually inform them of your mark</a:t>
            </a:r>
          </a:p>
          <a:p>
            <a:pPr lvl="1">
              <a:lnSpc>
                <a:spcPct val="90000"/>
              </a:lnSpc>
            </a:pPr>
            <a:r>
              <a:rPr lang="en-US" sz="2400" dirty="0" smtClean="0">
                <a:latin typeface="Georgia" pitchFamily="18" charset="0"/>
              </a:rPr>
              <a:t>Contrast with common law mark – can get damages in some cases even if not marked</a:t>
            </a:r>
          </a:p>
          <a:p>
            <a:pPr lvl="1">
              <a:lnSpc>
                <a:spcPct val="90000"/>
              </a:lnSpc>
            </a:pPr>
            <a:r>
              <a:rPr lang="en-US" sz="2400" dirty="0" smtClean="0">
                <a:latin typeface="Georgia" pitchFamily="18" charset="0"/>
              </a:rPr>
              <a:t>Note: Just because mark is federally registered does not mean you </a:t>
            </a:r>
            <a:r>
              <a:rPr lang="en-US" sz="2400" u="sng" dirty="0" smtClean="0">
                <a:latin typeface="Georgia" pitchFamily="18" charset="0"/>
              </a:rPr>
              <a:t>are or are not</a:t>
            </a:r>
            <a:r>
              <a:rPr lang="en-US" sz="2400" dirty="0" smtClean="0">
                <a:latin typeface="Georgia" pitchFamily="18" charset="0"/>
              </a:rPr>
              <a:t> entitled to common law rights</a:t>
            </a:r>
          </a:p>
          <a:p>
            <a:pPr lvl="1">
              <a:lnSpc>
                <a:spcPct val="90000"/>
              </a:lnSpc>
            </a:pPr>
            <a:r>
              <a:rPr lang="en-US" sz="2400" dirty="0" smtClean="0">
                <a:latin typeface="Georgia" pitchFamily="18" charset="0"/>
              </a:rPr>
              <a:t>Common law TM rights may still be enforceable</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Statutory Damages</a:t>
            </a:r>
          </a:p>
        </p:txBody>
      </p:sp>
      <p:sp>
        <p:nvSpPr>
          <p:cNvPr id="38916" name="Content Placeholder 2"/>
          <p:cNvSpPr>
            <a:spLocks noGrp="1"/>
          </p:cNvSpPr>
          <p:nvPr>
            <p:ph idx="4294967295"/>
          </p:nvPr>
        </p:nvSpPr>
        <p:spPr>
          <a:xfrm>
            <a:off x="441325" y="1244600"/>
            <a:ext cx="8229600" cy="4540250"/>
          </a:xfrm>
        </p:spPr>
        <p:txBody>
          <a:bodyPr/>
          <a:lstStyle/>
          <a:p>
            <a:r>
              <a:rPr lang="en-US" sz="2800" dirty="0" smtClean="0">
                <a:latin typeface="Georgia" pitchFamily="18" charset="0"/>
              </a:rPr>
              <a:t>15 USC (c) 1117 - Statutory damages for use of counterfeit marks</a:t>
            </a:r>
          </a:p>
          <a:p>
            <a:r>
              <a:rPr lang="en-US" sz="2400" dirty="0" smtClean="0">
                <a:latin typeface="Georgia" pitchFamily="18" charset="0"/>
              </a:rPr>
              <a:t>(1) not less than $1,000 or more than $200,000 per counterfeit mark per type of goods or services sold, offered for sale, or distributed, </a:t>
            </a:r>
          </a:p>
          <a:p>
            <a:r>
              <a:rPr lang="en-US" sz="2400" dirty="0" smtClean="0">
                <a:latin typeface="Georgia" pitchFamily="18" charset="0"/>
              </a:rPr>
              <a:t>(2) if the court finds that the use of the counterfeit mark was willful, not more than $2,000,000 per counterfeit mark per type of goods or services sold, offered for sale, or distributed</a:t>
            </a:r>
            <a:r>
              <a:rPr lang="en-US" dirty="0" smtClean="0">
                <a:latin typeface="Georgia" pitchFamily="18" charset="0"/>
              </a:rPr>
              <a:t> </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444500" y="255588"/>
            <a:ext cx="8229600" cy="849881"/>
          </a:xfrm>
        </p:spPr>
        <p:txBody>
          <a:bodyPr/>
          <a:lstStyle/>
          <a:p>
            <a:pPr eaLnBrk="1" hangingPunct="1"/>
            <a:r>
              <a:rPr lang="en-US" dirty="0" smtClean="0">
                <a:latin typeface="Georgia" pitchFamily="18" charset="0"/>
              </a:rPr>
              <a:t>Limitations on TM Rights</a:t>
            </a:r>
          </a:p>
        </p:txBody>
      </p:sp>
      <p:sp>
        <p:nvSpPr>
          <p:cNvPr id="40964" name="Content Placeholder 2"/>
          <p:cNvSpPr>
            <a:spLocks noGrp="1"/>
          </p:cNvSpPr>
          <p:nvPr>
            <p:ph idx="4294967295"/>
          </p:nvPr>
        </p:nvSpPr>
        <p:spPr>
          <a:xfrm>
            <a:off x="441325" y="1012587"/>
            <a:ext cx="8229600" cy="5197143"/>
          </a:xfrm>
        </p:spPr>
        <p:txBody>
          <a:bodyPr/>
          <a:lstStyle/>
          <a:p>
            <a:r>
              <a:rPr lang="en-US" sz="2800" dirty="0" smtClean="0">
                <a:latin typeface="Georgia" pitchFamily="18" charset="0"/>
              </a:rPr>
              <a:t>Fair Use - “Nominative” uses that refer to the actual product or its source</a:t>
            </a:r>
          </a:p>
          <a:p>
            <a:pPr lvl="1"/>
            <a:r>
              <a:rPr lang="en-US" sz="2400" dirty="0" smtClean="0">
                <a:latin typeface="Georgia" pitchFamily="18" charset="0"/>
              </a:rPr>
              <a:t>Includes product criticism and analysis </a:t>
            </a:r>
          </a:p>
          <a:p>
            <a:pPr lvl="2"/>
            <a:r>
              <a:rPr lang="en-US" sz="2000" dirty="0" smtClean="0">
                <a:latin typeface="Georgia" pitchFamily="18" charset="0"/>
              </a:rPr>
              <a:t>Ex: Article - “Apple’s iPhone® has several useful features …”</a:t>
            </a:r>
          </a:p>
          <a:p>
            <a:pPr lvl="1"/>
            <a:r>
              <a:rPr lang="en-US" sz="2400" dirty="0" smtClean="0">
                <a:latin typeface="Georgia" pitchFamily="18" charset="0"/>
              </a:rPr>
              <a:t>No consumer confusion as to source</a:t>
            </a:r>
          </a:p>
          <a:p>
            <a:r>
              <a:rPr lang="en-US" sz="2800" dirty="0" smtClean="0">
                <a:latin typeface="Georgia" pitchFamily="18" charset="0"/>
              </a:rPr>
              <a:t>Mark becomes generic description for entire class of goods or products</a:t>
            </a:r>
          </a:p>
          <a:p>
            <a:pPr lvl="1"/>
            <a:r>
              <a:rPr lang="en-US" sz="2400" dirty="0">
                <a:latin typeface="Georgia" pitchFamily="18" charset="0"/>
              </a:rPr>
              <a:t>L</a:t>
            </a:r>
            <a:r>
              <a:rPr lang="en-US" sz="2400" dirty="0" smtClean="0">
                <a:latin typeface="Georgia" pitchFamily="18" charset="0"/>
              </a:rPr>
              <a:t>ose exclusive rights and others can use mark</a:t>
            </a:r>
          </a:p>
          <a:p>
            <a:pPr lvl="1"/>
            <a:r>
              <a:rPr lang="en-US" sz="2400" dirty="0" smtClean="0">
                <a:latin typeface="Georgia" pitchFamily="18" charset="0"/>
              </a:rPr>
              <a:t>Fight it! - “Kleenex-brand facial tissues”</a:t>
            </a:r>
          </a:p>
          <a:p>
            <a:pPr lvl="2"/>
            <a:r>
              <a:rPr lang="en-US" sz="2000" dirty="0" smtClean="0">
                <a:latin typeface="Georgia" pitchFamily="18" charset="0"/>
              </a:rPr>
              <a:t>Xerox “photocopy”</a:t>
            </a:r>
          </a:p>
          <a:p>
            <a:pPr lvl="1"/>
            <a:r>
              <a:rPr lang="en-US" sz="2400" dirty="0" smtClean="0">
                <a:latin typeface="Georgia" pitchFamily="18" charset="0"/>
              </a:rPr>
              <a:t>Compare with “Fax”, “Instant Message”</a:t>
            </a:r>
          </a:p>
          <a:p>
            <a:pPr lvl="2"/>
            <a:r>
              <a:rPr lang="en-US" sz="2000" dirty="0" err="1" smtClean="0">
                <a:latin typeface="Georgia" pitchFamily="18" charset="0"/>
              </a:rPr>
              <a:t>Skee</a:t>
            </a:r>
            <a:r>
              <a:rPr lang="en-US" sz="2000" dirty="0" smtClean="0">
                <a:latin typeface="Georgia" pitchFamily="18" charset="0"/>
              </a:rPr>
              <a:t>-ball?  “Google it”?</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1143000"/>
          </a:xfrm>
        </p:spPr>
        <p:txBody>
          <a:bodyPr/>
          <a:lstStyle/>
          <a:p>
            <a:pPr eaLnBrk="1" hangingPunct="1"/>
            <a:r>
              <a:rPr lang="en-US" smtClean="0">
                <a:latin typeface="Georgia" pitchFamily="18" charset="0"/>
              </a:rPr>
              <a:t>Other TM Aspects</a:t>
            </a:r>
          </a:p>
        </p:txBody>
      </p:sp>
      <p:sp>
        <p:nvSpPr>
          <p:cNvPr id="43012" name="Content Placeholder 2"/>
          <p:cNvSpPr>
            <a:spLocks noGrp="1"/>
          </p:cNvSpPr>
          <p:nvPr>
            <p:ph idx="4294967295"/>
          </p:nvPr>
        </p:nvSpPr>
        <p:spPr>
          <a:xfrm>
            <a:off x="441325" y="1244600"/>
            <a:ext cx="8229600" cy="4540250"/>
          </a:xfrm>
        </p:spPr>
        <p:txBody>
          <a:bodyPr/>
          <a:lstStyle/>
          <a:p>
            <a:r>
              <a:rPr lang="en-US" sz="2800" dirty="0" smtClean="0">
                <a:latin typeface="Georgia" pitchFamily="18" charset="0"/>
              </a:rPr>
              <a:t>Abandonment</a:t>
            </a:r>
          </a:p>
          <a:p>
            <a:pPr lvl="1"/>
            <a:r>
              <a:rPr lang="en-US" sz="2400" dirty="0" smtClean="0">
                <a:latin typeface="Georgia" pitchFamily="18" charset="0"/>
              </a:rPr>
              <a:t>TM rights cease if not used for 5 consecutive years</a:t>
            </a:r>
          </a:p>
          <a:p>
            <a:r>
              <a:rPr lang="en-US" sz="2800" dirty="0" smtClean="0">
                <a:latin typeface="Georgia" pitchFamily="18" charset="0"/>
              </a:rPr>
              <a:t>“Intent-To-Use” Application</a:t>
            </a:r>
          </a:p>
          <a:p>
            <a:pPr lvl="1"/>
            <a:r>
              <a:rPr lang="en-US" sz="2400" dirty="0" smtClean="0">
                <a:latin typeface="Georgia" pitchFamily="18" charset="0"/>
              </a:rPr>
              <a:t>Can file a TM application before you begin use of TM, must later establish use</a:t>
            </a:r>
          </a:p>
          <a:p>
            <a:r>
              <a:rPr lang="en-US" dirty="0" smtClean="0">
                <a:latin typeface="Georgia" pitchFamily="18" charset="0"/>
              </a:rPr>
              <a:t>Can search TMs at PTO </a:t>
            </a:r>
          </a:p>
          <a:p>
            <a:pPr lvl="1"/>
            <a:r>
              <a:rPr lang="en-US" dirty="0" smtClean="0">
                <a:latin typeface="Georgia" pitchFamily="18" charset="0"/>
              </a:rPr>
              <a:t>Trademark Electronic Search System (TESS)</a:t>
            </a:r>
          </a:p>
          <a:p>
            <a:pPr lvl="1"/>
            <a:r>
              <a:rPr lang="en-US" u="sng" dirty="0" smtClean="0">
                <a:latin typeface="Georgia" pitchFamily="18" charset="0"/>
              </a:rPr>
              <a:t>tess2.uspto.gov</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200" y="1023582"/>
            <a:ext cx="8229600" cy="5112813"/>
          </a:xfrm>
        </p:spPr>
        <p:txBody>
          <a:bodyPr/>
          <a:lstStyle/>
          <a:p>
            <a:pPr eaLnBrk="1" hangingPunct="1">
              <a:lnSpc>
                <a:spcPct val="90000"/>
              </a:lnSpc>
            </a:pPr>
            <a:r>
              <a:rPr lang="en-US" sz="2400" dirty="0" smtClean="0">
                <a:latin typeface="Georgia" pitchFamily="18" charset="0"/>
              </a:rPr>
              <a:t>Today (Class 13)</a:t>
            </a:r>
          </a:p>
          <a:p>
            <a:pPr lvl="1" eaLnBrk="1" hangingPunct="1">
              <a:lnSpc>
                <a:spcPct val="90000"/>
              </a:lnSpc>
            </a:pPr>
            <a:r>
              <a:rPr lang="en-US" sz="2000" dirty="0" smtClean="0">
                <a:latin typeface="Georgia" pitchFamily="18" charset="0"/>
              </a:rPr>
              <a:t>Review Quiz #4</a:t>
            </a:r>
          </a:p>
          <a:p>
            <a:pPr lvl="1" eaLnBrk="1" hangingPunct="1">
              <a:lnSpc>
                <a:spcPct val="90000"/>
              </a:lnSpc>
            </a:pPr>
            <a:r>
              <a:rPr lang="en-US" sz="2000" dirty="0" smtClean="0">
                <a:latin typeface="Georgia" pitchFamily="18" charset="0"/>
              </a:rPr>
              <a:t>Finish Class 12 and Class </a:t>
            </a:r>
            <a:r>
              <a:rPr lang="en-US" sz="2000" dirty="0">
                <a:latin typeface="Georgia" pitchFamily="18" charset="0"/>
              </a:rPr>
              <a:t>13 </a:t>
            </a:r>
            <a:r>
              <a:rPr lang="en-US" sz="2000" dirty="0" smtClean="0">
                <a:latin typeface="Georgia" pitchFamily="18" charset="0"/>
              </a:rPr>
              <a:t>Lecture</a:t>
            </a:r>
          </a:p>
          <a:p>
            <a:pPr lvl="1" eaLnBrk="1" hangingPunct="1">
              <a:lnSpc>
                <a:spcPct val="90000"/>
              </a:lnSpc>
            </a:pPr>
            <a:r>
              <a:rPr lang="en-US" sz="2000" dirty="0" smtClean="0">
                <a:latin typeface="Georgia" pitchFamily="18" charset="0"/>
              </a:rPr>
              <a:t>Quiz #5 (Review Quiz #5 </a:t>
            </a:r>
            <a:r>
              <a:rPr lang="en-US" sz="2000" dirty="0">
                <a:latin typeface="Georgia" pitchFamily="18" charset="0"/>
              </a:rPr>
              <a:t>as time permits or after class</a:t>
            </a:r>
            <a:r>
              <a:rPr lang="en-US" sz="2000" dirty="0" smtClean="0">
                <a:latin typeface="Georgia" pitchFamily="18" charset="0"/>
              </a:rPr>
              <a:t>)</a:t>
            </a:r>
          </a:p>
          <a:p>
            <a:pPr eaLnBrk="1" hangingPunct="1">
              <a:lnSpc>
                <a:spcPct val="90000"/>
              </a:lnSpc>
            </a:pPr>
            <a:r>
              <a:rPr lang="en-US" sz="2400" dirty="0" smtClean="0">
                <a:latin typeface="Georgia" pitchFamily="18" charset="0"/>
              </a:rPr>
              <a:t>Last Class </a:t>
            </a:r>
            <a:r>
              <a:rPr lang="en-US" sz="2400" dirty="0" smtClean="0">
                <a:latin typeface="Georgia" pitchFamily="18" charset="0"/>
              </a:rPr>
              <a:t>(April 28</a:t>
            </a:r>
            <a:r>
              <a:rPr lang="en-US" sz="2400" baseline="30000" dirty="0" smtClean="0">
                <a:latin typeface="Georgia" pitchFamily="18" charset="0"/>
              </a:rPr>
              <a:t>th</a:t>
            </a:r>
            <a:r>
              <a:rPr lang="en-US" sz="2400" dirty="0" smtClean="0">
                <a:latin typeface="Georgia" pitchFamily="18" charset="0"/>
              </a:rPr>
              <a:t> - </a:t>
            </a:r>
            <a:r>
              <a:rPr lang="en-US" sz="2400" dirty="0" smtClean="0">
                <a:latin typeface="Georgia" pitchFamily="18" charset="0"/>
              </a:rPr>
              <a:t>Class 14)</a:t>
            </a:r>
          </a:p>
          <a:p>
            <a:pPr lvl="1" eaLnBrk="1" hangingPunct="1">
              <a:lnSpc>
                <a:spcPct val="90000"/>
              </a:lnSpc>
            </a:pPr>
            <a:r>
              <a:rPr lang="en-US" sz="2000" dirty="0" smtClean="0">
                <a:latin typeface="Georgia" pitchFamily="18" charset="0"/>
              </a:rPr>
              <a:t>Law in an Engineering Career, 1</a:t>
            </a:r>
            <a:r>
              <a:rPr lang="en-US" sz="2000" baseline="30000" dirty="0" smtClean="0">
                <a:latin typeface="Georgia" pitchFamily="18" charset="0"/>
              </a:rPr>
              <a:t>st</a:t>
            </a:r>
            <a:r>
              <a:rPr lang="en-US" sz="2000" dirty="0" smtClean="0">
                <a:latin typeface="Georgia" pitchFamily="18" charset="0"/>
              </a:rPr>
              <a:t> half of class </a:t>
            </a:r>
          </a:p>
          <a:p>
            <a:pPr lvl="1" eaLnBrk="1" hangingPunct="1">
              <a:lnSpc>
                <a:spcPct val="90000"/>
              </a:lnSpc>
            </a:pPr>
            <a:r>
              <a:rPr lang="en-US" sz="2000" dirty="0" smtClean="0">
                <a:latin typeface="Georgia" pitchFamily="18" charset="0"/>
              </a:rPr>
              <a:t>Class </a:t>
            </a:r>
            <a:r>
              <a:rPr lang="en-US" sz="2000" dirty="0" smtClean="0">
                <a:latin typeface="Georgia" pitchFamily="18" charset="0"/>
              </a:rPr>
              <a:t>Evaluations – Please fill out online</a:t>
            </a:r>
            <a:endParaRPr lang="en-US" sz="2000" dirty="0" smtClean="0">
              <a:latin typeface="Georgia" pitchFamily="18" charset="0"/>
            </a:endParaRPr>
          </a:p>
          <a:p>
            <a:pPr lvl="1" eaLnBrk="1" hangingPunct="1">
              <a:lnSpc>
                <a:spcPct val="90000"/>
              </a:lnSpc>
            </a:pPr>
            <a:r>
              <a:rPr lang="en-US" sz="2000" dirty="0">
                <a:latin typeface="Georgia" pitchFamily="18" charset="0"/>
              </a:rPr>
              <a:t>Exam #3 </a:t>
            </a:r>
            <a:r>
              <a:rPr lang="en-US" sz="2000" dirty="0" smtClean="0">
                <a:latin typeface="Georgia" pitchFamily="18" charset="0"/>
              </a:rPr>
              <a:t>– 2</a:t>
            </a:r>
            <a:r>
              <a:rPr lang="en-US" sz="2000" baseline="30000" dirty="0" smtClean="0">
                <a:latin typeface="Georgia" pitchFamily="18" charset="0"/>
              </a:rPr>
              <a:t>nd</a:t>
            </a:r>
            <a:r>
              <a:rPr lang="en-US" sz="2000" dirty="0" smtClean="0">
                <a:latin typeface="Georgia" pitchFamily="18" charset="0"/>
              </a:rPr>
              <a:t> half of class</a:t>
            </a:r>
          </a:p>
          <a:p>
            <a:pPr lvl="1" eaLnBrk="1" hangingPunct="1">
              <a:lnSpc>
                <a:spcPct val="90000"/>
              </a:lnSpc>
            </a:pPr>
            <a:r>
              <a:rPr lang="en-US" sz="2000" dirty="0" smtClean="0">
                <a:latin typeface="Georgia" pitchFamily="18" charset="0"/>
              </a:rPr>
              <a:t>NO FINAL!</a:t>
            </a:r>
          </a:p>
          <a:p>
            <a:pPr eaLnBrk="1" hangingPunct="1">
              <a:lnSpc>
                <a:spcPct val="80000"/>
              </a:lnSpc>
            </a:pPr>
            <a:r>
              <a:rPr lang="en-US" sz="2400" dirty="0">
                <a:latin typeface="Georgia" pitchFamily="18" charset="0"/>
              </a:rPr>
              <a:t>Grad Students - Reminder</a:t>
            </a:r>
          </a:p>
          <a:p>
            <a:pPr lvl="1" eaLnBrk="1" hangingPunct="1">
              <a:lnSpc>
                <a:spcPct val="80000"/>
              </a:lnSpc>
            </a:pPr>
            <a:r>
              <a:rPr lang="en-US" sz="2000" dirty="0" smtClean="0">
                <a:latin typeface="Georgia" pitchFamily="18" charset="0"/>
              </a:rPr>
              <a:t>Paper </a:t>
            </a:r>
            <a:r>
              <a:rPr lang="en-US" sz="2000" dirty="0">
                <a:latin typeface="Georgia" pitchFamily="18" charset="0"/>
              </a:rPr>
              <a:t>due </a:t>
            </a:r>
            <a:r>
              <a:rPr lang="en-US" sz="2000" dirty="0" smtClean="0">
                <a:latin typeface="Georgia" pitchFamily="18" charset="0"/>
              </a:rPr>
              <a:t>Friday April 29</a:t>
            </a:r>
            <a:r>
              <a:rPr lang="en-US" sz="2000" baseline="30000" dirty="0" smtClean="0">
                <a:latin typeface="Georgia" pitchFamily="18" charset="0"/>
              </a:rPr>
              <a:t>th</a:t>
            </a:r>
            <a:r>
              <a:rPr lang="en-US" sz="2000" dirty="0" smtClean="0">
                <a:latin typeface="Georgia" pitchFamily="18" charset="0"/>
              </a:rPr>
              <a:t> </a:t>
            </a:r>
            <a:r>
              <a:rPr lang="en-US" sz="2000" dirty="0" smtClean="0">
                <a:latin typeface="Georgia" pitchFamily="18" charset="0"/>
              </a:rPr>
              <a:t>at </a:t>
            </a:r>
            <a:r>
              <a:rPr lang="en-US" sz="2000" dirty="0" smtClean="0">
                <a:latin typeface="Georgia" pitchFamily="18" charset="0"/>
              </a:rPr>
              <a:t>noon</a:t>
            </a:r>
          </a:p>
          <a:p>
            <a:pPr eaLnBrk="1" hangingPunct="1">
              <a:lnSpc>
                <a:spcPct val="90000"/>
              </a:lnSpc>
            </a:pPr>
            <a:r>
              <a:rPr lang="en-US" sz="2400" dirty="0" smtClean="0">
                <a:latin typeface="Georgia" pitchFamily="18" charset="0"/>
              </a:rPr>
              <a:t>Fall</a:t>
            </a:r>
            <a:r>
              <a:rPr lang="en-US" sz="2400" dirty="0" smtClean="0">
                <a:latin typeface="Georgia" pitchFamily="18" charset="0"/>
              </a:rPr>
              <a:t> </a:t>
            </a:r>
            <a:r>
              <a:rPr lang="en-US" sz="2400" dirty="0" smtClean="0">
                <a:latin typeface="Georgia" pitchFamily="18" charset="0"/>
              </a:rPr>
              <a:t>2022 - TE450 Incorporation, Funding, Contracts, and Intellectual Property</a:t>
            </a:r>
          </a:p>
          <a:p>
            <a:pPr lvl="1" eaLnBrk="1" hangingPunct="1">
              <a:lnSpc>
                <a:spcPct val="90000"/>
              </a:lnSpc>
            </a:pPr>
            <a:r>
              <a:rPr lang="en-US" sz="2000" dirty="0" smtClean="0">
                <a:latin typeface="Georgia" pitchFamily="18" charset="0"/>
              </a:rPr>
              <a:t>Thursdays 1-3:20 </a:t>
            </a:r>
            <a:r>
              <a:rPr lang="en-US" sz="2000" dirty="0" smtClean="0">
                <a:latin typeface="Georgia" pitchFamily="18" charset="0"/>
              </a:rPr>
              <a:t>pm</a:t>
            </a:r>
            <a:r>
              <a:rPr lang="en-US" sz="2000" dirty="0" smtClean="0">
                <a:latin typeface="Georgia" pitchFamily="18" charset="0"/>
              </a:rPr>
              <a:t>, </a:t>
            </a:r>
            <a:r>
              <a:rPr lang="en-US" sz="2000" dirty="0">
                <a:latin typeface="Georgia" pitchFamily="18" charset="0"/>
              </a:rPr>
              <a:t>106B1 Engineering Hall</a:t>
            </a:r>
            <a:endParaRPr lang="en-US" sz="2000"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dirty="0" smtClean="0"/>
              <a:t>© Joe Barich, 2022.</a:t>
            </a:r>
            <a:endParaRPr lang="en-US" dirty="0"/>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44500" y="207963"/>
            <a:ext cx="8229600" cy="937791"/>
          </a:xfrm>
        </p:spPr>
        <p:txBody>
          <a:bodyPr/>
          <a:lstStyle/>
          <a:p>
            <a:pPr eaLnBrk="1" hangingPunct="1"/>
            <a:r>
              <a:rPr lang="en-US" dirty="0" smtClean="0">
                <a:latin typeface="Georgia" pitchFamily="18" charset="0"/>
              </a:rPr>
              <a:t> What Is A Trademark?</a:t>
            </a:r>
          </a:p>
        </p:txBody>
      </p:sp>
      <p:sp>
        <p:nvSpPr>
          <p:cNvPr id="18436" name="Content Placeholder 2"/>
          <p:cNvSpPr>
            <a:spLocks noGrp="1"/>
          </p:cNvSpPr>
          <p:nvPr>
            <p:ph idx="4294967295"/>
          </p:nvPr>
        </p:nvSpPr>
        <p:spPr>
          <a:xfrm>
            <a:off x="524919" y="994258"/>
            <a:ext cx="8229600" cy="5131119"/>
          </a:xfrm>
        </p:spPr>
        <p:txBody>
          <a:bodyPr/>
          <a:lstStyle/>
          <a:p>
            <a:pPr>
              <a:spcBef>
                <a:spcPts val="0"/>
              </a:spcBef>
            </a:pPr>
            <a:r>
              <a:rPr lang="en-US" sz="2400" dirty="0">
                <a:latin typeface="Georgia" pitchFamily="18" charset="0"/>
              </a:rPr>
              <a:t>Identifies the origin of goods or services</a:t>
            </a:r>
          </a:p>
          <a:p>
            <a:pPr>
              <a:spcBef>
                <a:spcPts val="0"/>
              </a:spcBef>
            </a:pPr>
            <a:r>
              <a:rPr lang="en-US" sz="2400" dirty="0">
                <a:latin typeface="Georgia" pitchFamily="18" charset="0"/>
              </a:rPr>
              <a:t>Typically a word or symbol</a:t>
            </a:r>
          </a:p>
          <a:p>
            <a:pPr>
              <a:spcBef>
                <a:spcPts val="0"/>
              </a:spcBef>
            </a:pPr>
            <a:r>
              <a:rPr lang="en-US" sz="2400" dirty="0">
                <a:latin typeface="Georgia" pitchFamily="18" charset="0"/>
              </a:rPr>
              <a:t>Can have non-typical trademarks like color or sound, but they are difficult to obtain</a:t>
            </a:r>
          </a:p>
          <a:p>
            <a:pPr lvl="1">
              <a:spcBef>
                <a:spcPts val="0"/>
              </a:spcBef>
            </a:pPr>
            <a:r>
              <a:rPr lang="en-US" sz="2600" dirty="0">
                <a:latin typeface="Georgia" pitchFamily="18" charset="0"/>
              </a:rPr>
              <a:t>Must establish consumer recognition</a:t>
            </a:r>
          </a:p>
          <a:p>
            <a:pPr lvl="2">
              <a:spcBef>
                <a:spcPts val="0"/>
              </a:spcBef>
            </a:pPr>
            <a:r>
              <a:rPr lang="en-US" sz="2000" dirty="0">
                <a:latin typeface="Georgia" pitchFamily="18" charset="0"/>
              </a:rPr>
              <a:t>Sound:"</a:t>
            </a:r>
            <a:r>
              <a:rPr lang="en-US" sz="2000" dirty="0" err="1">
                <a:latin typeface="Georgia" pitchFamily="18" charset="0"/>
              </a:rPr>
              <a:t>D'oh</a:t>
            </a:r>
            <a:r>
              <a:rPr lang="en-US" sz="2000" dirty="0">
                <a:latin typeface="Georgia" pitchFamily="18" charset="0"/>
              </a:rPr>
              <a:t>!" of Homer Simpson </a:t>
            </a:r>
          </a:p>
          <a:p>
            <a:pPr lvl="2">
              <a:spcBef>
                <a:spcPts val="0"/>
              </a:spcBef>
            </a:pPr>
            <a:r>
              <a:rPr lang="en-US" sz="2000" dirty="0">
                <a:latin typeface="Georgia" pitchFamily="18" charset="0"/>
              </a:rPr>
              <a:t>Color: The canary yellow of 3M’s Post-It® notes </a:t>
            </a:r>
          </a:p>
          <a:p>
            <a:pPr lvl="2">
              <a:spcBef>
                <a:spcPts val="0"/>
              </a:spcBef>
            </a:pPr>
            <a:r>
              <a:rPr lang="en-US" sz="2000" dirty="0">
                <a:latin typeface="Georgia" pitchFamily="18" charset="0"/>
              </a:rPr>
              <a:t>Scent: </a:t>
            </a:r>
            <a:r>
              <a:rPr lang="en-US" sz="2000" dirty="0" err="1">
                <a:latin typeface="Georgia" pitchFamily="18" charset="0"/>
              </a:rPr>
              <a:t>Plumeria</a:t>
            </a:r>
            <a:r>
              <a:rPr lang="en-US" sz="2000" dirty="0">
                <a:latin typeface="Georgia" pitchFamily="18" charset="0"/>
              </a:rPr>
              <a:t> scented sewing thread</a:t>
            </a:r>
          </a:p>
          <a:p>
            <a:pPr lvl="2">
              <a:spcBef>
                <a:spcPts val="0"/>
              </a:spcBef>
            </a:pPr>
            <a:r>
              <a:rPr lang="en-US" sz="2000" dirty="0">
                <a:latin typeface="Georgia" pitchFamily="18" charset="0"/>
              </a:rPr>
              <a:t>Touch: Velvet material covering the surface of a wine bottle </a:t>
            </a:r>
          </a:p>
          <a:p>
            <a:pPr>
              <a:spcBef>
                <a:spcPts val="0"/>
              </a:spcBef>
            </a:pPr>
            <a:r>
              <a:rPr lang="en-US" sz="2400" dirty="0">
                <a:latin typeface="Georgia" pitchFamily="18" charset="0"/>
              </a:rPr>
              <a:t>Trademark lasts for as long as it is used</a:t>
            </a:r>
          </a:p>
          <a:p>
            <a:pPr lvl="1">
              <a:spcBef>
                <a:spcPts val="0"/>
              </a:spcBef>
            </a:pPr>
            <a:r>
              <a:rPr lang="en-US" sz="2400" dirty="0">
                <a:latin typeface="Georgia" pitchFamily="18" charset="0"/>
              </a:rPr>
              <a:t>Can last forever</a:t>
            </a:r>
          </a:p>
          <a:p>
            <a:pPr>
              <a:spcBef>
                <a:spcPts val="0"/>
              </a:spcBef>
            </a:pPr>
            <a:r>
              <a:rPr lang="en-US" sz="2400" dirty="0">
                <a:latin typeface="Georgia" pitchFamily="18" charset="0"/>
              </a:rPr>
              <a:t>Two Types of Trademarks – Parallel US Systems</a:t>
            </a:r>
          </a:p>
          <a:p>
            <a:pPr lvl="1">
              <a:spcBef>
                <a:spcPts val="0"/>
              </a:spcBef>
            </a:pPr>
            <a:r>
              <a:rPr lang="en-US" sz="2400" dirty="0">
                <a:latin typeface="Georgia" pitchFamily="18" charset="0"/>
              </a:rPr>
              <a:t>Unregistered, common-law trademarks</a:t>
            </a:r>
          </a:p>
          <a:p>
            <a:pPr lvl="1">
              <a:spcBef>
                <a:spcPts val="0"/>
              </a:spcBef>
            </a:pPr>
            <a:r>
              <a:rPr lang="en-US" sz="2400" dirty="0">
                <a:latin typeface="Georgia" pitchFamily="18" charset="0"/>
              </a:rPr>
              <a:t>Federally registered trademarks</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- 1</a:t>
            </a:r>
          </a:p>
        </p:txBody>
      </p:sp>
      <p:sp>
        <p:nvSpPr>
          <p:cNvPr id="20484" name="Content Placeholder 2"/>
          <p:cNvSpPr>
            <a:spLocks noGrp="1"/>
          </p:cNvSpPr>
          <p:nvPr>
            <p:ph idx="4294967295"/>
          </p:nvPr>
        </p:nvSpPr>
        <p:spPr>
          <a:xfrm>
            <a:off x="522288" y="1296537"/>
            <a:ext cx="8229600" cy="4954138"/>
          </a:xfrm>
        </p:spPr>
        <p:txBody>
          <a:bodyPr/>
          <a:lstStyle/>
          <a:p>
            <a:pPr>
              <a:lnSpc>
                <a:spcPct val="90000"/>
              </a:lnSpc>
            </a:pPr>
            <a:r>
              <a:rPr lang="en-US" sz="2800" dirty="0" smtClean="0">
                <a:latin typeface="Georgia" pitchFamily="18" charset="0"/>
              </a:rPr>
              <a:t>Think pre-1900 – If you are selling “Bongo” bread, then we don’t want to let someone else sell into the same market with the same mark</a:t>
            </a:r>
          </a:p>
          <a:p>
            <a:pPr lvl="1">
              <a:lnSpc>
                <a:spcPct val="90000"/>
              </a:lnSpc>
            </a:pPr>
            <a:r>
              <a:rPr lang="en-US" sz="2400" dirty="0" smtClean="0">
                <a:latin typeface="Georgia" pitchFamily="18" charset="0"/>
              </a:rPr>
              <a:t>State law – not federal</a:t>
            </a:r>
          </a:p>
          <a:p>
            <a:pPr lvl="1">
              <a:lnSpc>
                <a:spcPct val="90000"/>
              </a:lnSpc>
            </a:pPr>
            <a:r>
              <a:rPr lang="en-US" sz="2400" dirty="0" smtClean="0">
                <a:latin typeface="Georgia" pitchFamily="18" charset="0"/>
              </a:rPr>
              <a:t>Prevent consumer confusion</a:t>
            </a:r>
          </a:p>
          <a:p>
            <a:pPr lvl="1">
              <a:lnSpc>
                <a:spcPct val="90000"/>
              </a:lnSpc>
            </a:pPr>
            <a:r>
              <a:rPr lang="en-US" sz="2400" dirty="0" smtClean="0">
                <a:latin typeface="Georgia" pitchFamily="18" charset="0"/>
              </a:rPr>
              <a:t>Don’t let later entrant unfairly benefit from earlier entrant’s hard work and good will</a:t>
            </a:r>
          </a:p>
          <a:p>
            <a:pPr>
              <a:lnSpc>
                <a:spcPct val="90000"/>
              </a:lnSpc>
            </a:pPr>
            <a:r>
              <a:rPr lang="en-US" sz="2800" dirty="0" smtClean="0">
                <a:latin typeface="Georgia" pitchFamily="18" charset="0"/>
              </a:rPr>
              <a:t>How do I get a common-law trademark?</a:t>
            </a:r>
          </a:p>
          <a:p>
            <a:pPr lvl="1">
              <a:lnSpc>
                <a:spcPct val="90000"/>
              </a:lnSpc>
            </a:pPr>
            <a:r>
              <a:rPr lang="en-US" sz="2400" dirty="0">
                <a:latin typeface="Georgia" pitchFamily="18" charset="0"/>
              </a:rPr>
              <a:t>Just start selling goods with a mark – rights begin to arise as soon as you sell your first product and are enforceable once consumers associate the mark with you</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Common Law Trademark - 2</a:t>
            </a:r>
          </a:p>
        </p:txBody>
      </p:sp>
      <p:sp>
        <p:nvSpPr>
          <p:cNvPr id="22532" name="Content Placeholder 2"/>
          <p:cNvSpPr>
            <a:spLocks noGrp="1"/>
          </p:cNvSpPr>
          <p:nvPr>
            <p:ph idx="4294967295"/>
          </p:nvPr>
        </p:nvSpPr>
        <p:spPr>
          <a:xfrm>
            <a:off x="522288" y="1044575"/>
            <a:ext cx="8229600" cy="5397168"/>
          </a:xfrm>
        </p:spPr>
        <p:txBody>
          <a:bodyPr/>
          <a:lstStyle/>
          <a:p>
            <a:pPr>
              <a:spcBef>
                <a:spcPts val="0"/>
              </a:spcBef>
            </a:pPr>
            <a:r>
              <a:rPr lang="en-US" dirty="0" smtClean="0">
                <a:latin typeface="Georgia" pitchFamily="18" charset="0"/>
              </a:rPr>
              <a:t>Limitations on common law trademarks</a:t>
            </a:r>
          </a:p>
          <a:p>
            <a:pPr lvl="1">
              <a:spcBef>
                <a:spcPts val="0"/>
              </a:spcBef>
            </a:pPr>
            <a:r>
              <a:rPr lang="en-US" dirty="0" smtClean="0">
                <a:latin typeface="Georgia" pitchFamily="18" charset="0"/>
              </a:rPr>
              <a:t>Limited geographic scope </a:t>
            </a:r>
          </a:p>
          <a:p>
            <a:pPr lvl="2">
              <a:spcBef>
                <a:spcPts val="0"/>
              </a:spcBef>
            </a:pPr>
            <a:r>
              <a:rPr lang="en-US" dirty="0" smtClean="0">
                <a:latin typeface="Georgia" pitchFamily="18" charset="0"/>
              </a:rPr>
              <a:t>Only have rights with regard to your current market</a:t>
            </a:r>
          </a:p>
          <a:p>
            <a:pPr lvl="1">
              <a:spcBef>
                <a:spcPts val="0"/>
              </a:spcBef>
            </a:pPr>
            <a:r>
              <a:rPr lang="en-US" dirty="0" smtClean="0">
                <a:latin typeface="Georgia" pitchFamily="18" charset="0"/>
              </a:rPr>
              <a:t>May not be able to expand </a:t>
            </a:r>
          </a:p>
          <a:p>
            <a:pPr lvl="2">
              <a:spcBef>
                <a:spcPts val="0"/>
              </a:spcBef>
            </a:pPr>
            <a:r>
              <a:rPr lang="en-US" dirty="0" smtClean="0">
                <a:latin typeface="Georgia" pitchFamily="18" charset="0"/>
              </a:rPr>
              <a:t>Ex – if you want to open a store in Milwaukee and someone is already selling “Bongo” bread, you may be out of luck</a:t>
            </a:r>
          </a:p>
          <a:p>
            <a:pPr lvl="1">
              <a:spcBef>
                <a:spcPts val="0"/>
              </a:spcBef>
            </a:pPr>
            <a:r>
              <a:rPr lang="en-US" dirty="0" smtClean="0">
                <a:latin typeface="Georgia" pitchFamily="18" charset="0"/>
              </a:rPr>
              <a:t>Must prove damages – only actual damages</a:t>
            </a:r>
          </a:p>
          <a:p>
            <a:pPr lvl="1">
              <a:spcBef>
                <a:spcPts val="0"/>
              </a:spcBef>
            </a:pPr>
            <a:r>
              <a:rPr lang="en-US" dirty="0" smtClean="0">
                <a:latin typeface="Georgia" pitchFamily="18" charset="0"/>
              </a:rPr>
              <a:t>No pre-examination of TM rights</a:t>
            </a:r>
          </a:p>
          <a:p>
            <a:pPr lvl="2">
              <a:spcBef>
                <a:spcPts val="0"/>
              </a:spcBef>
            </a:pPr>
            <a:r>
              <a:rPr lang="en-US" dirty="0" smtClean="0">
                <a:latin typeface="Georgia" pitchFamily="18" charset="0"/>
              </a:rPr>
              <a:t>You go to court to enforce, but the court could determine that you are not entitled to TM rights</a:t>
            </a:r>
          </a:p>
          <a:p>
            <a:pPr lvl="2">
              <a:spcBef>
                <a:spcPts val="0"/>
              </a:spcBef>
            </a:pPr>
            <a:r>
              <a:rPr lang="en-US" dirty="0" smtClean="0">
                <a:latin typeface="Georgia" pitchFamily="18" charset="0"/>
              </a:rPr>
              <a:t>Lots of BS-</a:t>
            </a:r>
            <a:r>
              <a:rPr lang="en-US" dirty="0" err="1" smtClean="0">
                <a:latin typeface="Georgia" pitchFamily="18" charset="0"/>
              </a:rPr>
              <a:t>ing</a:t>
            </a:r>
            <a:r>
              <a:rPr lang="en-US" dirty="0" smtClean="0">
                <a:latin typeface="Georgia" pitchFamily="18" charset="0"/>
              </a:rPr>
              <a:t> in this area</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- 3</a:t>
            </a:r>
          </a:p>
        </p:txBody>
      </p:sp>
      <p:sp>
        <p:nvSpPr>
          <p:cNvPr id="24580" name="Content Placeholder 2"/>
          <p:cNvSpPr>
            <a:spLocks noGrp="1"/>
          </p:cNvSpPr>
          <p:nvPr>
            <p:ph idx="4294967295"/>
          </p:nvPr>
        </p:nvSpPr>
        <p:spPr>
          <a:xfrm>
            <a:off x="549275" y="903383"/>
            <a:ext cx="8229600" cy="5221995"/>
          </a:xfrm>
        </p:spPr>
        <p:txBody>
          <a:bodyPr/>
          <a:lstStyle/>
          <a:p>
            <a:pPr>
              <a:spcBef>
                <a:spcPts val="0"/>
              </a:spcBef>
            </a:pPr>
            <a:r>
              <a:rPr lang="en-US" sz="2400" dirty="0">
                <a:latin typeface="Georgia" pitchFamily="18" charset="0"/>
              </a:rPr>
              <a:t>What is “TM”?</a:t>
            </a:r>
          </a:p>
          <a:p>
            <a:pPr lvl="1">
              <a:spcBef>
                <a:spcPts val="0"/>
              </a:spcBef>
            </a:pPr>
            <a:r>
              <a:rPr lang="en-US" sz="2000" dirty="0">
                <a:latin typeface="Georgia" pitchFamily="18" charset="0"/>
              </a:rPr>
              <a:t>You advertising to consumers that they should regard what is marked as your trademark and associate it with you</a:t>
            </a:r>
          </a:p>
          <a:p>
            <a:pPr lvl="1">
              <a:spcBef>
                <a:spcPts val="0"/>
              </a:spcBef>
            </a:pPr>
            <a:r>
              <a:rPr lang="en-US" sz="2000" dirty="0">
                <a:latin typeface="Georgia" pitchFamily="18" charset="0"/>
              </a:rPr>
              <a:t>Just marking with TM does not give you any rights in itself</a:t>
            </a:r>
          </a:p>
          <a:p>
            <a:pPr>
              <a:spcBef>
                <a:spcPts val="0"/>
              </a:spcBef>
            </a:pPr>
            <a:r>
              <a:rPr lang="en-US" sz="2400" dirty="0" smtClean="0">
                <a:latin typeface="Georgia" pitchFamily="18" charset="0"/>
              </a:rPr>
              <a:t>Do you have to mark with “TM”?</a:t>
            </a:r>
          </a:p>
          <a:p>
            <a:pPr lvl="1">
              <a:spcBef>
                <a:spcPts val="0"/>
              </a:spcBef>
            </a:pPr>
            <a:r>
              <a:rPr lang="en-US" sz="2000" dirty="0" smtClean="0">
                <a:latin typeface="Georgia" pitchFamily="18" charset="0"/>
              </a:rPr>
              <a:t>No, typically marking is not required, but it does strengthen your case that you are entitled to TM rights because you are advertising to the market that you regard the term as a TM</a:t>
            </a:r>
          </a:p>
          <a:p>
            <a:pPr lvl="1">
              <a:spcBef>
                <a:spcPts val="0"/>
              </a:spcBef>
            </a:pPr>
            <a:r>
              <a:rPr lang="en-US" sz="2000" dirty="0" smtClean="0">
                <a:latin typeface="Georgia" pitchFamily="18" charset="0"/>
              </a:rPr>
              <a:t>At root, if the market now associates that mark with you, then we give you an exclusive right in it</a:t>
            </a:r>
          </a:p>
          <a:p>
            <a:pPr>
              <a:spcBef>
                <a:spcPts val="0"/>
              </a:spcBef>
            </a:pPr>
            <a:r>
              <a:rPr lang="en-US" sz="2400" dirty="0" smtClean="0">
                <a:latin typeface="Georgia" pitchFamily="18" charset="0"/>
              </a:rPr>
              <a:t>What can you mark with “TM”?</a:t>
            </a:r>
          </a:p>
          <a:p>
            <a:pPr lvl="1">
              <a:spcBef>
                <a:spcPts val="0"/>
              </a:spcBef>
            </a:pPr>
            <a:r>
              <a:rPr lang="en-US" sz="2000" dirty="0" smtClean="0">
                <a:latin typeface="Georgia" pitchFamily="18" charset="0"/>
              </a:rPr>
              <a:t>Anything you want the public to regard as your TM</a:t>
            </a:r>
          </a:p>
          <a:p>
            <a:pPr lvl="1">
              <a:spcBef>
                <a:spcPts val="0"/>
              </a:spcBef>
            </a:pPr>
            <a:r>
              <a:rPr lang="en-US" sz="2000" dirty="0" smtClean="0">
                <a:latin typeface="Georgia" pitchFamily="18" charset="0"/>
              </a:rPr>
              <a:t>Ex - Use of “</a:t>
            </a:r>
            <a:r>
              <a:rPr lang="en-US" sz="2000" dirty="0" err="1" smtClean="0">
                <a:latin typeface="Georgia" pitchFamily="18" charset="0"/>
              </a:rPr>
              <a:t>Happytime</a:t>
            </a:r>
            <a:r>
              <a:rPr lang="en-US" sz="2000" baseline="30000" dirty="0" err="1" smtClean="0">
                <a:latin typeface="Georgia" pitchFamily="18" charset="0"/>
              </a:rPr>
              <a:t>TM</a:t>
            </a:r>
            <a:r>
              <a:rPr lang="en-US" sz="2000" dirty="0" smtClean="0">
                <a:latin typeface="Georgia" pitchFamily="18" charset="0"/>
              </a:rPr>
              <a:t>” on goods provides notice that you are claiming “</a:t>
            </a:r>
            <a:r>
              <a:rPr lang="en-US" sz="2000" dirty="0" err="1" smtClean="0">
                <a:latin typeface="Georgia" pitchFamily="18" charset="0"/>
              </a:rPr>
              <a:t>Happytime</a:t>
            </a:r>
            <a:r>
              <a:rPr lang="en-US" sz="2000" dirty="0" smtClean="0">
                <a:latin typeface="Georgia" pitchFamily="18" charset="0"/>
              </a:rPr>
              <a:t>” as a trademark for those goods, but you may not be legally entitled to exclusivity</a:t>
            </a:r>
          </a:p>
          <a:p>
            <a:pPr lvl="1">
              <a:spcBef>
                <a:spcPts val="0"/>
              </a:spcBef>
            </a:pPr>
            <a:r>
              <a:rPr lang="en-US" sz="2000" dirty="0" smtClean="0">
                <a:latin typeface="Georgia" pitchFamily="18" charset="0"/>
              </a:rPr>
              <a:t>No examination process, so you will have to sue an alleged infringer to test your right</a:t>
            </a:r>
          </a:p>
          <a:p>
            <a:pPr>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Common Law Trademark - 4</a:t>
            </a:r>
          </a:p>
        </p:txBody>
      </p:sp>
      <p:sp>
        <p:nvSpPr>
          <p:cNvPr id="26628" name="Content Placeholder 2"/>
          <p:cNvSpPr>
            <a:spLocks noGrp="1"/>
          </p:cNvSpPr>
          <p:nvPr>
            <p:ph idx="4294967295"/>
          </p:nvPr>
        </p:nvSpPr>
        <p:spPr>
          <a:xfrm>
            <a:off x="549275" y="990599"/>
            <a:ext cx="7999814" cy="5498335"/>
          </a:xfrm>
        </p:spPr>
        <p:txBody>
          <a:bodyPr/>
          <a:lstStyle/>
          <a:p>
            <a:pPr>
              <a:lnSpc>
                <a:spcPct val="80000"/>
              </a:lnSpc>
            </a:pPr>
            <a:r>
              <a:rPr lang="en-US" sz="2800" dirty="0" smtClean="0">
                <a:latin typeface="Georgia" pitchFamily="18" charset="0"/>
              </a:rPr>
              <a:t>Infringement Standard – Consumer confusion</a:t>
            </a:r>
          </a:p>
          <a:p>
            <a:pPr lvl="1"/>
            <a:r>
              <a:rPr lang="en-US" sz="2400" dirty="0" smtClean="0">
                <a:latin typeface="Georgia" pitchFamily="18" charset="0"/>
              </a:rPr>
              <a:t>If a consumer would think that goods from a second company actually originated from the company owning the trademark, then there may be infringement</a:t>
            </a:r>
          </a:p>
          <a:p>
            <a:r>
              <a:rPr lang="en-US" sz="2800" dirty="0" smtClean="0">
                <a:latin typeface="Georgia" pitchFamily="18" charset="0"/>
              </a:rPr>
              <a:t>But!</a:t>
            </a:r>
          </a:p>
          <a:p>
            <a:pPr lvl="1"/>
            <a:r>
              <a:rPr lang="en-US" sz="2400" dirty="0" smtClean="0">
                <a:latin typeface="Georgia" pitchFamily="18" charset="0"/>
              </a:rPr>
              <a:t>Same mark may be used in different fields of goods  without confusion</a:t>
            </a:r>
          </a:p>
          <a:p>
            <a:pPr lvl="2"/>
            <a:r>
              <a:rPr lang="en-US" dirty="0" smtClean="0">
                <a:latin typeface="Georgia" pitchFamily="18" charset="0"/>
              </a:rPr>
              <a:t>Ex – “Bongo” for bread vs. “Bongo” for phones</a:t>
            </a:r>
          </a:p>
          <a:p>
            <a:pPr lvl="1"/>
            <a:r>
              <a:rPr lang="en-US" sz="2400" dirty="0" smtClean="0">
                <a:latin typeface="Georgia" pitchFamily="18" charset="0"/>
              </a:rPr>
              <a:t>Common law only – same mark may be used in different geographic areas without confusion</a:t>
            </a:r>
          </a:p>
          <a:p>
            <a:pPr lvl="2"/>
            <a:r>
              <a:rPr lang="en-US" sz="2000" dirty="0" smtClean="0">
                <a:latin typeface="Georgia" pitchFamily="18" charset="0"/>
              </a:rPr>
              <a:t>Reason - consumer would not think “Bongo” bread in Chicago is made by the same company as “Bongo” bread in L.A.</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Registered Trademarks</a:t>
            </a:r>
          </a:p>
        </p:txBody>
      </p:sp>
      <p:sp>
        <p:nvSpPr>
          <p:cNvPr id="28676" name="Content Placeholder 2"/>
          <p:cNvSpPr>
            <a:spLocks noGrp="1"/>
          </p:cNvSpPr>
          <p:nvPr>
            <p:ph idx="4294967295"/>
          </p:nvPr>
        </p:nvSpPr>
        <p:spPr>
          <a:xfrm>
            <a:off x="549275" y="990600"/>
            <a:ext cx="8229600" cy="5311048"/>
          </a:xfrm>
        </p:spPr>
        <p:txBody>
          <a:bodyPr/>
          <a:lstStyle/>
          <a:p>
            <a:pPr>
              <a:lnSpc>
                <a:spcPct val="80000"/>
              </a:lnSpc>
            </a:pPr>
            <a:r>
              <a:rPr lang="en-US" sz="2800" dirty="0" smtClean="0">
                <a:latin typeface="Georgia" pitchFamily="18" charset="0"/>
              </a:rPr>
              <a:t>Must be registered with the Patent and Trademark Office (PTO)</a:t>
            </a:r>
          </a:p>
          <a:p>
            <a:pPr lvl="1">
              <a:lnSpc>
                <a:spcPct val="80000"/>
              </a:lnSpc>
            </a:pPr>
            <a:r>
              <a:rPr lang="en-US" sz="2400" dirty="0" smtClean="0">
                <a:latin typeface="Georgia" pitchFamily="18" charset="0"/>
              </a:rPr>
              <a:t>Provides registration so you can be reasonably sure of your mark’s enforceability before suing</a:t>
            </a:r>
          </a:p>
          <a:p>
            <a:pPr lvl="1">
              <a:lnSpc>
                <a:spcPct val="80000"/>
              </a:lnSpc>
            </a:pPr>
            <a:r>
              <a:rPr lang="en-US" sz="2400" dirty="0" smtClean="0">
                <a:latin typeface="Georgia" pitchFamily="18" charset="0"/>
              </a:rPr>
              <a:t>Federal law, not state law</a:t>
            </a:r>
          </a:p>
          <a:p>
            <a:pPr lvl="1">
              <a:lnSpc>
                <a:spcPct val="80000"/>
              </a:lnSpc>
            </a:pPr>
            <a:r>
              <a:rPr lang="en-US" sz="2400" dirty="0" smtClean="0">
                <a:latin typeface="Georgia" pitchFamily="18" charset="0"/>
              </a:rPr>
              <a:t>Only mark that can use ® -and only once registered</a:t>
            </a:r>
          </a:p>
          <a:p>
            <a:pPr>
              <a:lnSpc>
                <a:spcPct val="80000"/>
              </a:lnSpc>
            </a:pPr>
            <a:r>
              <a:rPr lang="en-US" sz="2800" dirty="0" smtClean="0">
                <a:latin typeface="Georgia" pitchFamily="18" charset="0"/>
              </a:rPr>
              <a:t>Geographic extent is the entire US</a:t>
            </a:r>
          </a:p>
          <a:p>
            <a:pPr lvl="1">
              <a:lnSpc>
                <a:spcPct val="80000"/>
              </a:lnSpc>
            </a:pPr>
            <a:r>
              <a:rPr lang="en-US" sz="2400" dirty="0" smtClean="0">
                <a:latin typeface="Georgia" pitchFamily="18" charset="0"/>
              </a:rPr>
              <a:t>No more “Bongo” bread in Milwaukee or L.A.</a:t>
            </a:r>
          </a:p>
          <a:p>
            <a:pPr>
              <a:lnSpc>
                <a:spcPct val="80000"/>
              </a:lnSpc>
            </a:pPr>
            <a:r>
              <a:rPr lang="en-US" sz="2800" dirty="0" smtClean="0">
                <a:latin typeface="Georgia" pitchFamily="18" charset="0"/>
              </a:rPr>
              <a:t>Can still use the same mark in different fields of goods without confusion </a:t>
            </a:r>
          </a:p>
          <a:p>
            <a:pPr>
              <a:lnSpc>
                <a:spcPct val="80000"/>
              </a:lnSpc>
            </a:pPr>
            <a:r>
              <a:rPr lang="en-US" sz="2800" dirty="0" smtClean="0">
                <a:latin typeface="Georgia" pitchFamily="18" charset="0"/>
              </a:rPr>
              <a:t>Can still last forever if used </a:t>
            </a:r>
          </a:p>
          <a:p>
            <a:pPr>
              <a:lnSpc>
                <a:spcPct val="80000"/>
              </a:lnSpc>
            </a:pPr>
            <a:r>
              <a:rPr lang="en-US" sz="2400" dirty="0" smtClean="0">
                <a:latin typeface="Georgia" pitchFamily="18" charset="0"/>
              </a:rPr>
              <a:t>Same standard for infringement – consumer confusion</a:t>
            </a:r>
          </a:p>
          <a:p>
            <a:pPr>
              <a:lnSpc>
                <a:spcPct val="80000"/>
              </a:lnSpc>
            </a:pPr>
            <a:r>
              <a:rPr lang="en-US" sz="2800" dirty="0" smtClean="0">
                <a:latin typeface="Georgia" pitchFamily="18" charset="0"/>
              </a:rPr>
              <a:t>Can get statutory damages – like registered ©</a:t>
            </a:r>
          </a:p>
          <a:p>
            <a:pPr lvl="1">
              <a:lnSpc>
                <a:spcPct val="80000"/>
              </a:lnSpc>
            </a:pPr>
            <a:r>
              <a:rPr lang="en-US" sz="2400" dirty="0" smtClean="0">
                <a:latin typeface="Georgia" pitchFamily="18" charset="0"/>
              </a:rPr>
              <a:t>No longer need to prove actual damages</a:t>
            </a:r>
          </a:p>
          <a:p>
            <a:pPr lvl="1">
              <a:lnSpc>
                <a:spcPct val="8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idx="4294967295"/>
          </p:nvPr>
        </p:nvSpPr>
        <p:spPr>
          <a:xfrm>
            <a:off x="444500" y="0"/>
            <a:ext cx="8229600" cy="1143000"/>
          </a:xfrm>
        </p:spPr>
        <p:txBody>
          <a:bodyPr/>
          <a:lstStyle/>
          <a:p>
            <a:pPr eaLnBrk="1" hangingPunct="1"/>
            <a:r>
              <a:rPr lang="en-US" smtClean="0">
                <a:latin typeface="Georgia" pitchFamily="18" charset="0"/>
              </a:rPr>
              <a:t>Registering A Trademark</a:t>
            </a:r>
          </a:p>
        </p:txBody>
      </p:sp>
      <p:sp>
        <p:nvSpPr>
          <p:cNvPr id="30724" name="Content Placeholder 2"/>
          <p:cNvSpPr>
            <a:spLocks noGrp="1"/>
          </p:cNvSpPr>
          <p:nvPr>
            <p:ph idx="4294967295"/>
          </p:nvPr>
        </p:nvSpPr>
        <p:spPr>
          <a:xfrm>
            <a:off x="549275" y="990599"/>
            <a:ext cx="8229600" cy="5255965"/>
          </a:xfrm>
        </p:spPr>
        <p:txBody>
          <a:bodyPr/>
          <a:lstStyle/>
          <a:p>
            <a:pPr>
              <a:spcBef>
                <a:spcPts val="0"/>
              </a:spcBef>
            </a:pPr>
            <a:r>
              <a:rPr lang="en-US" sz="2400" dirty="0">
                <a:latin typeface="Georgia" pitchFamily="18" charset="0"/>
              </a:rPr>
              <a:t>Trademark Search </a:t>
            </a:r>
          </a:p>
          <a:p>
            <a:pPr lvl="1">
              <a:spcBef>
                <a:spcPts val="0"/>
              </a:spcBef>
            </a:pPr>
            <a:r>
              <a:rPr lang="en-US" sz="2000" dirty="0">
                <a:latin typeface="Georgia" pitchFamily="18" charset="0"/>
              </a:rPr>
              <a:t>Not just term itself, but consumer confusion – use lawyer</a:t>
            </a:r>
          </a:p>
          <a:p>
            <a:pPr>
              <a:lnSpc>
                <a:spcPct val="80000"/>
              </a:lnSpc>
            </a:pPr>
            <a:r>
              <a:rPr lang="en-US" sz="2400" dirty="0" smtClean="0">
                <a:latin typeface="Georgia" pitchFamily="18" charset="0"/>
              </a:rPr>
              <a:t>File TM application with PTO </a:t>
            </a:r>
          </a:p>
          <a:p>
            <a:pPr lvl="1">
              <a:lnSpc>
                <a:spcPct val="80000"/>
              </a:lnSpc>
            </a:pPr>
            <a:r>
              <a:rPr lang="en-US" sz="2000" dirty="0" smtClean="0">
                <a:latin typeface="Georgia" pitchFamily="18" charset="0"/>
              </a:rPr>
              <a:t>Word(text) or Logo(graphical/special form) Mark</a:t>
            </a:r>
          </a:p>
          <a:p>
            <a:pPr lvl="1">
              <a:lnSpc>
                <a:spcPct val="80000"/>
              </a:lnSpc>
            </a:pPr>
            <a:r>
              <a:rPr lang="en-US" sz="2000" dirty="0" smtClean="0">
                <a:latin typeface="Georgia" pitchFamily="18" charset="0"/>
              </a:rPr>
              <a:t>One or more classes of goods – pay per class</a:t>
            </a:r>
          </a:p>
          <a:p>
            <a:pPr>
              <a:lnSpc>
                <a:spcPct val="80000"/>
              </a:lnSpc>
            </a:pPr>
            <a:r>
              <a:rPr lang="en-US" sz="2400" dirty="0" smtClean="0">
                <a:latin typeface="Georgia" pitchFamily="18" charset="0"/>
              </a:rPr>
              <a:t>Application goes to Examiner</a:t>
            </a:r>
          </a:p>
          <a:p>
            <a:pPr lvl="1">
              <a:lnSpc>
                <a:spcPct val="80000"/>
              </a:lnSpc>
            </a:pPr>
            <a:r>
              <a:rPr lang="en-US" sz="2000" dirty="0" smtClean="0">
                <a:latin typeface="Georgia" pitchFamily="18" charset="0"/>
              </a:rPr>
              <a:t>Examiner searches mark – about 50-75% rejection rate</a:t>
            </a:r>
          </a:p>
          <a:p>
            <a:pPr lvl="1">
              <a:lnSpc>
                <a:spcPct val="80000"/>
              </a:lnSpc>
            </a:pPr>
            <a:r>
              <a:rPr lang="en-US" sz="2000" dirty="0" smtClean="0">
                <a:latin typeface="Georgia" pitchFamily="18" charset="0"/>
              </a:rPr>
              <a:t>Office Action if rejected – typically due to potential consumer confusion with other registered marks</a:t>
            </a:r>
          </a:p>
          <a:p>
            <a:pPr lvl="1">
              <a:lnSpc>
                <a:spcPct val="80000"/>
              </a:lnSpc>
            </a:pPr>
            <a:r>
              <a:rPr lang="en-US" sz="2000" dirty="0" smtClean="0">
                <a:latin typeface="Georgia" pitchFamily="18" charset="0"/>
              </a:rPr>
              <a:t>Otherwise, mark is allowed</a:t>
            </a:r>
          </a:p>
          <a:p>
            <a:pPr>
              <a:lnSpc>
                <a:spcPct val="80000"/>
              </a:lnSpc>
            </a:pPr>
            <a:r>
              <a:rPr lang="en-US" sz="2400" dirty="0" smtClean="0">
                <a:latin typeface="Georgia" pitchFamily="18" charset="0"/>
              </a:rPr>
              <a:t>Mark is published for opposition</a:t>
            </a:r>
          </a:p>
          <a:p>
            <a:pPr lvl="1">
              <a:lnSpc>
                <a:spcPct val="80000"/>
              </a:lnSpc>
            </a:pPr>
            <a:r>
              <a:rPr lang="en-US" sz="2000" dirty="0" smtClean="0">
                <a:latin typeface="Georgia" pitchFamily="18" charset="0"/>
              </a:rPr>
              <a:t>Companies monitor new marks and file oppositions if they regard the new mark as too close to their own</a:t>
            </a:r>
          </a:p>
          <a:p>
            <a:pPr lvl="1">
              <a:lnSpc>
                <a:spcPct val="80000"/>
              </a:lnSpc>
            </a:pPr>
            <a:r>
              <a:rPr lang="en-US" sz="2000" dirty="0" smtClean="0">
                <a:latin typeface="Georgia" pitchFamily="18" charset="0"/>
              </a:rPr>
              <a:t>If opposition, then lawsuit or abandon</a:t>
            </a:r>
          </a:p>
          <a:p>
            <a:pPr>
              <a:lnSpc>
                <a:spcPct val="80000"/>
              </a:lnSpc>
            </a:pPr>
            <a:r>
              <a:rPr lang="en-US" sz="2400" dirty="0" smtClean="0">
                <a:latin typeface="Georgia" pitchFamily="18" charset="0"/>
              </a:rPr>
              <a:t>Mark is registered on Principal Register</a:t>
            </a:r>
          </a:p>
          <a:p>
            <a:pPr lvl="1">
              <a:lnSpc>
                <a:spcPct val="80000"/>
              </a:lnSpc>
            </a:pPr>
            <a:r>
              <a:rPr lang="en-US" sz="2400" dirty="0" smtClean="0">
                <a:latin typeface="Georgia" pitchFamily="18" charset="0"/>
              </a:rPr>
              <a:t>Mark can now be enforced </a:t>
            </a:r>
          </a:p>
          <a:p>
            <a:pPr>
              <a:lnSpc>
                <a:spcPct val="80000"/>
              </a:lnSpc>
              <a:buFont typeface="Arial" charse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2" name="Slide Number Placeholder 1"/>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22840</TotalTime>
  <Words>1595</Words>
  <Application>Microsoft Office PowerPoint</Application>
  <PresentationFormat>On-screen Show (4:3)</PresentationFormat>
  <Paragraphs>186</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Engineering Law</vt:lpstr>
      <vt:lpstr>Reminders</vt:lpstr>
      <vt:lpstr> What Is A Trademark?</vt:lpstr>
      <vt:lpstr>Common Law Trademark - 1</vt:lpstr>
      <vt:lpstr>Common Law Trademark - 2</vt:lpstr>
      <vt:lpstr>Common Law Trademark - 3</vt:lpstr>
      <vt:lpstr>Common Law Trademark - 4</vt:lpstr>
      <vt:lpstr>Registered Trademarks</vt:lpstr>
      <vt:lpstr>Registering A Trademark</vt:lpstr>
      <vt:lpstr>Can’t Register</vt:lpstr>
      <vt:lpstr>The Slants Case</vt:lpstr>
      <vt:lpstr>Supplemental Register</vt:lpstr>
      <vt:lpstr>Mark Your Goods</vt:lpstr>
      <vt:lpstr>Statutory Damages</vt:lpstr>
      <vt:lpstr>Limitations on TM Rights</vt:lpstr>
      <vt:lpstr>Other TM Aspects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132</cp:revision>
  <cp:lastPrinted>2018-04-16T07:26:16Z</cp:lastPrinted>
  <dcterms:created xsi:type="dcterms:W3CDTF">2009-09-14T01:06:34Z</dcterms:created>
  <dcterms:modified xsi:type="dcterms:W3CDTF">2022-04-18T04:31:59Z</dcterms:modified>
</cp:coreProperties>
</file>