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91" r:id="rId3"/>
    <p:sldId id="570" r:id="rId4"/>
    <p:sldId id="571" r:id="rId5"/>
    <p:sldId id="572" r:id="rId6"/>
    <p:sldId id="573" r:id="rId7"/>
    <p:sldId id="574" r:id="rId8"/>
    <p:sldId id="575" r:id="rId9"/>
    <p:sldId id="550" r:id="rId10"/>
    <p:sldId id="551" r:id="rId11"/>
    <p:sldId id="567" r:id="rId12"/>
    <p:sldId id="552" r:id="rId13"/>
    <p:sldId id="592" r:id="rId14"/>
    <p:sldId id="593" r:id="rId15"/>
    <p:sldId id="569" r:id="rId16"/>
    <p:sldId id="553" r:id="rId17"/>
    <p:sldId id="576" r:id="rId18"/>
    <p:sldId id="577" r:id="rId19"/>
    <p:sldId id="578" r:id="rId20"/>
    <p:sldId id="579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261" r:id="rId3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84E7319E-2A27-439F-8F7C-3516DE0AD93F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7ABEE8A3-B510-4B2D-B6BA-4F3887DBE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3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51F0B1E3-790F-443D-81D9-306C0118621F}" type="datetimeFigureOut">
              <a:rPr lang="en-US"/>
              <a:pPr>
                <a:defRPr/>
              </a:pPr>
              <a:t>3/6/2022</a:t>
            </a:fld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>
                <a:cs typeface="+mn-cs"/>
              </a:defRPr>
            </a:lvl1pPr>
          </a:lstStyle>
          <a:p>
            <a:pPr>
              <a:defRPr/>
            </a:pPr>
            <a:fld id="{E6128722-8C5D-460C-AC73-A88D1BFE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D3E31-ADCD-4BC3-8431-4C20D4B62E40}" type="datetime1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4E9A-D392-4802-B651-271625DE6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9014-7A63-4D87-AF88-A481C65748FC}" type="datetime1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FC5A-3B2D-44DF-8E1B-C913E09D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5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BF5-C038-4F25-9638-685EC733C3AD}" type="datetime1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D9A0-4069-4766-95ED-368305C3D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448CAE-493F-43D9-B03D-4218D518591A}" type="datetime1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44780-1023-4263-B9EB-02B9BC4F4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4FE9-A923-4001-AB5C-9BA0EF672F42}" type="datetime1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0AAEB-CCCB-4652-8688-2C31A19F1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3BF8-3DFD-4F38-B7B6-58C2ECDB497A}" type="datetime1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133E-969A-46F1-978F-6779196F6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4D2C-FAB1-43D1-8C75-44EDDD169406}" type="datetime1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4267-E357-4B53-BDEE-6B15E0D83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6D4B-3B64-4E9E-A056-EE26E1AF1C79}" type="datetime1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EEF5-DDC7-472D-8F03-E3739854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FDC5D-C034-410B-A74E-681045B9B0DE}" type="datetime1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36425-2298-4615-824D-9E13F254B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BC09-43C5-498E-880B-C309244BE550}" type="datetime1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872E-175B-4CD9-AF82-EA77177F7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13DB-74A5-4617-8501-46B73FD1E402}" type="datetime1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9F02-D605-469C-B5C6-2BCCE7428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0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D053C-6222-43E8-8912-27D0DEB4D52C}" type="datetime1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08F9F-8F75-48FA-9371-9F7099198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Georgia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Georgia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Georgia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smtClean="0">
                <a:latin typeface="Georgia" pitchFamily="18" charset="0"/>
                <a:cs typeface="Georgia" pitchFamily="18" charset="0"/>
              </a:rPr>
              <a:t>Engineering Law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smtClean="0">
                <a:latin typeface="Georgia" pitchFamily="18" charset="0"/>
                <a:cs typeface="Georgia" pitchFamily="18" charset="0"/>
              </a:rPr>
              <a:t>Class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Intentional Torts - 1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73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Torts vs. Crimes -  Historically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Crimes were offenses against the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Best interest of society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Don’t necessarily care about the individual victim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On the other hand, Torts were designed to compensate the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victim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for the bad acts of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Today, often have both the criminal trial for the crime and a civil trial for a tort related to the crime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Example – OJ was found </a:t>
            </a:r>
            <a:r>
              <a:rPr lang="en-US" altLang="en-US" sz="2800" u="sng" dirty="0" smtClean="0">
                <a:latin typeface="Georgia" pitchFamily="18" charset="0"/>
                <a:cs typeface="Georgia" pitchFamily="18" charset="0"/>
              </a:rPr>
              <a:t>not guilty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of the crime of murder, but found </a:t>
            </a:r>
            <a:r>
              <a:rPr lang="en-US" altLang="en-US" sz="2800" u="sng" dirty="0" smtClean="0">
                <a:latin typeface="Georgia" pitchFamily="18" charset="0"/>
                <a:cs typeface="Georgia" pitchFamily="18" charset="0"/>
              </a:rPr>
              <a:t>liable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for the tort of wrongful death</a:t>
            </a:r>
          </a:p>
        </p:txBody>
      </p:sp>
      <p:sp>
        <p:nvSpPr>
          <p:cNvPr id="1331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5091D-B465-49C8-9449-4A8962562B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Intentional Torts - 2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973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Torts vs. Crimes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 and related crime may have different elements and different standards of proof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 = civil = preponderance of the evidence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More likely than not = 50%+ </a:t>
            </a:r>
            <a:endParaRPr lang="en-US" altLang="en-US" dirty="0">
              <a:latin typeface="Georgia" pitchFamily="18" charset="0"/>
              <a:cs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Georgia" pitchFamily="18" charset="0"/>
                <a:cs typeface="Georgia" pitchFamily="18" charset="0"/>
              </a:rPr>
              <a:t>C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riminal = beyond a reasonable doubt = 90%-</a:t>
            </a:r>
            <a:r>
              <a:rPr lang="en-US" altLang="en-US" dirty="0" err="1" smtClean="0">
                <a:latin typeface="Georgia" pitchFamily="18" charset="0"/>
                <a:cs typeface="Georgia" pitchFamily="18" charset="0"/>
              </a:rPr>
              <a:t>ish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Damages/Remedies are a lot more flexible with torts – but are often limited with crimes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Example – OJ is liable for $30M for the tort of wrongful death, but would not have been liable for such a sum based on a criminal conviction for murder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63562-DD5F-4DB4-89C6-3852389270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Intentional Torts - 3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Liability arises from an intentional act by a tortfeasor – one who commits the tort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Damages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Compensatory – medical, pain and suffering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Punitive – punish the tortfeasor for bad 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Damages can range from symbolic ($1) to extremely high values for tortfeasors the jury wants to punish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Judges can throw out unreasonable verdicts, but rarely do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But! Damages may be dischargeable in bankruptcy or non-collectable due to homestead, pension, or trust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536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908B-E6FC-432B-A878-15A81EABC8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Assault and Battery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Assault – reasonable apprehension of immediate unwanted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Battery – unwanted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Can you have a battery without assault?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Doctor operating on unconscious patient beyond permission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Adding offensive substance to food that is then eaten</a:t>
            </a:r>
          </a:p>
        </p:txBody>
      </p:sp>
      <p:sp>
        <p:nvSpPr>
          <p:cNvPr id="1638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A2081-542B-48B3-9528-3DBBD263E7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Intent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5151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What if you threw a rock to scare someone (you meant to miss), but ended up hitting them?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70C0"/>
                </a:solidFill>
                <a:latin typeface="Georgia" pitchFamily="18" charset="0"/>
                <a:ea typeface="+mn-ea"/>
              </a:rPr>
              <a:t>S</a:t>
            </a:r>
            <a:r>
              <a:rPr lang="en-US" sz="2400" dirty="0" smtClean="0">
                <a:solidFill>
                  <a:srgbClr val="0070C0"/>
                </a:solidFill>
                <a:latin typeface="Georgia" pitchFamily="18" charset="0"/>
                <a:ea typeface="+mn-ea"/>
              </a:rPr>
              <a:t>till liable for tort of battery (plus assault if they saw it coming)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a typeface="+mn-ea"/>
              </a:rPr>
              <a:t>Just need intention to do act that results in contact for the tort of battery, although intention to inflict an injury may be required for crime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+mn-ea"/>
              </a:rPr>
              <a:t>What if you hit the wrong person with a rock?</a:t>
            </a:r>
          </a:p>
          <a:p>
            <a:pPr marL="742950" lvl="2" indent="-34290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70C0"/>
                </a:solidFill>
                <a:latin typeface="Georgia" pitchFamily="18" charset="0"/>
                <a:ea typeface="+mn-ea"/>
              </a:rPr>
              <a:t>Still liable for tort of battery </a:t>
            </a:r>
            <a:r>
              <a:rPr lang="en-US" dirty="0" smtClean="0">
                <a:solidFill>
                  <a:srgbClr val="0070C0"/>
                </a:solidFill>
                <a:latin typeface="Georgia" pitchFamily="18" charset="0"/>
                <a:ea typeface="+mn-ea"/>
              </a:rPr>
              <a:t>(plus assault </a:t>
            </a:r>
            <a:r>
              <a:rPr lang="en-US" dirty="0">
                <a:solidFill>
                  <a:srgbClr val="0070C0"/>
                </a:solidFill>
                <a:latin typeface="Georgia" pitchFamily="18" charset="0"/>
                <a:ea typeface="+mn-ea"/>
              </a:rPr>
              <a:t>if they saw it coming</a:t>
            </a:r>
            <a:r>
              <a:rPr lang="en-US" dirty="0" smtClean="0">
                <a:solidFill>
                  <a:srgbClr val="0070C0"/>
                </a:solidFill>
                <a:latin typeface="Georgia" pitchFamily="18" charset="0"/>
                <a:ea typeface="+mn-ea"/>
              </a:rPr>
              <a:t>)</a:t>
            </a:r>
          </a:p>
          <a:p>
            <a:pPr marL="0" indent="-400050"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Bottom Line: Your intent typically does not 	matter – if it happens, you are typically liable</a:t>
            </a:r>
            <a:endParaRPr lang="en-US" sz="2800" dirty="0">
              <a:latin typeface="Georgia" pitchFamily="18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800" dirty="0" smtClean="0">
              <a:ea typeface="+mn-ea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latin typeface="Georgia" pitchFamily="18" charset="0"/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latin typeface="Georgia" pitchFamily="18" charset="0"/>
              <a:ea typeface="+mn-ea"/>
            </a:endParaRPr>
          </a:p>
        </p:txBody>
      </p:sp>
      <p:sp>
        <p:nvSpPr>
          <p:cNvPr id="1741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B4A54-FD17-42FB-BB6C-95DF457DB4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Imprisonment and Distress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False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Restraint of a person in a bounded area without justification or consent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Any bounded area – including car, room,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No time limitation – still a tort if very short, but damages may be minimal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Intentional Infliction of Emotional Distress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Severe emotional distress - need big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Extreme and outrageous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Often abused and viewed skeptically by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Ex – Neighbor impersonates teen boy on Facebook to mess with teen girl, tells girl to kill herself - she does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C07A6-5D12-44A8-8E5F-B0CC5A030AA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Variations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7"/>
            <a:ext cx="8229600" cy="51943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Intentional torts are creations of the common law, but have been codified in most states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Assault, Battery, False Imprisonment, and IIED are the classic intentional torts, but the state can codify other actions as torts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Including OJ’s “wrongful death”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Torts and names vary from state-to-state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Intentional torts are typically uninsurable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Negligence is typically insurable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Run over someone on purpose? Car insurance won’t pay.  Accident?  OK.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If you are not sure if something is a tort in your state, consult a lawyer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946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77C83-9876-45A0-971C-6569172E92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Negligence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Negligence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Conduct that is culpable because it falls short of what a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reasonable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person would do to protect others from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foreseeable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risks of harm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Underlying principle is still reasonableness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Factors for negligence: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A Duty of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Breach of the Duty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Proximate Cause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Damages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Typically tried to jury – wide variance in verdicts</a:t>
            </a:r>
          </a:p>
        </p:txBody>
      </p:sp>
      <p:sp>
        <p:nvSpPr>
          <p:cNvPr id="2048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935F4-B1C1-4E13-9B82-5B65E45581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Duty of Care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8749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Liability should not be imposed unless injury was reasonably foreseeable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Reasonable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What would a reasonable person do?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Foreseeability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Would a reasonable person have foreseen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</a:t>
            </a:r>
            <a:r>
              <a:rPr lang="en-US" altLang="en-US" sz="2800" dirty="0">
                <a:latin typeface="Georgia" pitchFamily="18" charset="0"/>
                <a:cs typeface="Georgia" pitchFamily="18" charset="0"/>
              </a:rPr>
              <a:t>A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falls and is injured at </a:t>
            </a:r>
            <a:r>
              <a:rPr lang="en-US" altLang="en-US" sz="2800" dirty="0">
                <a:latin typeface="Georgia" pitchFamily="18" charset="0"/>
                <a:cs typeface="Georgia" pitchFamily="18" charset="0"/>
              </a:rPr>
              <a:t>B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’s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Opt 1 – Fell in pit - A asserts that B should have marked pit with “Danger” sign before having a party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Opt 2 – Slipped on grass - A asserts that B should have made sure his grass was not slippery so that A would not fall</a:t>
            </a:r>
          </a:p>
        </p:txBody>
      </p:sp>
      <p:sp>
        <p:nvSpPr>
          <p:cNvPr id="2150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2B44F-DDBB-4083-8488-2433A98CF8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Duty of Care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Great variance in duty of care from state to state – and even from jury to jury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“Duty creep” – All kids must now wear a helmet?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No more “accidents?”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“Someone has been hurt, they need money”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As a large company, you are an unsympathetic and easy target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Duty is not applied uniformly from person to person – some are more sympathetic (both Ps and 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Ex – little old grandmother falls as opposed to man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Ex – Local store accused of negligence due to slip and fall vs. Walmart</a:t>
            </a:r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9C0E-AD93-430E-AF9C-809F0BD05A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Today</a:t>
            </a: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Review Quiz 2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Georgia" pitchFamily="18" charset="0"/>
                <a:ea typeface="+mn-ea"/>
              </a:rPr>
              <a:t>Verify Grades on </a:t>
            </a:r>
            <a:r>
              <a:rPr lang="en-US" sz="2400" dirty="0" smtClean="0">
                <a:latin typeface="Georgia" pitchFamily="18" charset="0"/>
                <a:ea typeface="+mn-ea"/>
              </a:rPr>
              <a:t>Compass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Complete Class 8 notes</a:t>
            </a:r>
          </a:p>
          <a:p>
            <a:pPr eaLnBrk="1" hangingPunct="1">
              <a:defRPr/>
            </a:pPr>
            <a:r>
              <a:rPr lang="en-US" sz="2800" dirty="0" smtClean="0">
                <a:latin typeface="Georgia" pitchFamily="18" charset="0"/>
                <a:ea typeface="+mn-ea"/>
              </a:rPr>
              <a:t>Reminder: Pop Quiz at any time</a:t>
            </a:r>
            <a:endParaRPr lang="en-US" sz="2800" dirty="0" smtClean="0">
              <a:latin typeface="Georgia" pitchFamily="18" charset="0"/>
              <a:ea typeface="+mn-ea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latin typeface="Georgia" pitchFamily="18" charset="0"/>
              <a:ea typeface="+mn-ea"/>
            </a:endParaRPr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6B8A1-C8FE-4331-918C-76EB03D40D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Breach of Standard Of Care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95300" y="1457325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Breach of Standard Of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Once we determine what the standard of care should be, did the D abide by it?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Proximate Cause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Did the failure to follow the standard of care cause the injury?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Was the injury </a:t>
            </a:r>
            <a:r>
              <a:rPr lang="en-US" altLang="en-US" dirty="0" err="1" smtClean="0">
                <a:latin typeface="Georgia" pitchFamily="18" charset="0"/>
                <a:cs typeface="Georgia" pitchFamily="18" charset="0"/>
              </a:rPr>
              <a:t>forseeable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?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“But for” – the injury would not have occurred “but for” the action (minimal standard)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Standards can vary</a:t>
            </a:r>
          </a:p>
        </p:txBody>
      </p:sp>
      <p:sp>
        <p:nvSpPr>
          <p:cNvPr id="2355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260BF-40DD-4D52-B2D6-FB756F19E4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Proximate Cause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895350"/>
            <a:ext cx="8229600" cy="542833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Ex: A is working on a ceiling electrical box on a ladder and B is standing below holding the ladder.  They previously turned off the power and left a sign.  C doesn’t care and turns on the power shocking A and causing him to fall on B, injuring him.  Are C’s actions the proximate cause of A’s injury?  B’s injury?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Probably 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When A is shocked and falls he knocks over a gas can, the gas ignites and the building catches on fire which causes the building to collapse destroying D’s car.  Is C the proximate cause of D’s car destruction?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Probably not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But! Was there a duty to secure the gasoline?  Was there a duty to provide sprinklers?  What if there were multiple failing parties?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58101-E4E0-45D1-9BED-15C05FB11D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Joint Liability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If multiple parties have failed in their duty, then they may be held jointly liable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Court/Jury may apportion damages (70-30)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If no apportionment, then P can recover full amount from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Compare with Comparative and Contributory Negligence later</a:t>
            </a: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24216-D3D2-4E82-B11D-7F4A3641D8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Res Ipsa Loquitur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“It speaks for itself”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“I don’t know exactly who did it, but somebody on your end screwed up.”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 - Goes in for surgery and a sponge is left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Injury would not have occurred unless someone was negligent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D had control of instrument causing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 was not responsible for their own injury and there is no other reasonable explanation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2662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87E30-1EAD-4509-8781-CBE1F868C7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806986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Defenses To Negligence - 1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82600" y="925417"/>
            <a:ext cx="8229600" cy="44609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Assumption of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You knew the risks and decided to engage in the activity anyway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“Signing a waiver” - #1 Negligence 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But! Only the risks normally associated with the activity and with full disclosure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Only defense to negligence, not intentional torts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Contributory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The P’s own negligence contributed to their injury (maybe only 1% of total negligence)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(Some states) </a:t>
            </a:r>
            <a:r>
              <a:rPr lang="en-US" altLang="en-US" sz="2400" u="sng" dirty="0" smtClean="0">
                <a:latin typeface="Georgia" pitchFamily="18" charset="0"/>
                <a:cs typeface="Georgia" pitchFamily="18" charset="0"/>
              </a:rPr>
              <a:t>No recovery</a:t>
            </a: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 – Ps must not act negligently in any way if they want money from the courts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orgia" pitchFamily="18" charset="0"/>
                <a:cs typeface="Georgia" pitchFamily="18" charset="0"/>
              </a:rPr>
              <a:t>Alabama, DC, Maryland, North Carolina, Virginia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2765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3C1F6-0496-40B5-BB84-FC26C72DBC6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Defenses To Negligence – 2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8969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Comparative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(Most states) P’s negligence may reduce D’s liability, but D should still pay for their own negligence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Ex – $100,000 in damages, D 70% liable, but P 30% liable = D pays $70K to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Can lead to abuses – P injures himself for $1M in damages, but is 90% to blame.  However, D still has to pay $100K to 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Some states have special rules to address this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Illinois – No recovery if P is </a:t>
            </a:r>
            <a:r>
              <a:rPr lang="en-US" altLang="en-US" dirty="0" smtClean="0">
                <a:cs typeface="Georgia" pitchFamily="18" charset="0"/>
              </a:rPr>
              <a:t>≥ </a:t>
            </a: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51% responsible</a:t>
            </a: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34A6C-ED9F-47F5-801B-5A36C923BE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Property Torts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We have previously discussed torts in terms of injury to person, but land and interests in property can also be harmed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Property torts are some of the most ancient torts and have varied greatly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Chattels – personal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Conversion</a:t>
            </a:r>
          </a:p>
        </p:txBody>
      </p:sp>
      <p:sp>
        <p:nvSpPr>
          <p:cNvPr id="2970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2B7BE-415A-4720-91E2-B49E171D84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Land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Land rights were incredibly important historically, just about everything was based on land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Land was your wealth, it was your source of food, it was your job, even the basis of your voting rights in some places – including some US states before 1850!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Can sue anyone who enters land without your permission (if they mess with your crops, your family could die)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Compensatory damages may be difficult to prove, but potential for punitives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“Land” includes anything attached to the land, like houses, buildings, trees, crops, etc.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CD2BF-3983-4553-BFA3-B216D5568B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Chattel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Any interference with the possession of your personal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Any physical contact with the chattel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Any dispossession of the chattel (taking it, destroying it, or preventing your access)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Again, compensatory damages for contact may be hard to prove, but punitives may be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Personal property is anything tangible not connected to land (not intellectual property, not real property)</a:t>
            </a:r>
          </a:p>
        </p:txBody>
      </p:sp>
      <p:sp>
        <p:nvSpPr>
          <p:cNvPr id="3174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99275-26B4-449A-A1FA-C7F7C16A46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Conversion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736600" y="1236662"/>
            <a:ext cx="7670800" cy="49107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Taking my land and making it a chattel (or vice versa) and depriving me of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You take my lumber and build a 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Trespass to Land + Chattel -&gt; Land =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You cut down my trees and leave the lumber on my 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Trespass to Land + Land -&gt; Chattel = Conversion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You cut down my trees and haul away the lumber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Georgia" pitchFamily="18" charset="0"/>
                <a:cs typeface="Georgia" pitchFamily="18" charset="0"/>
              </a:rPr>
              <a:t>Trespass to Land + Conversion + Trespass to Chattel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2400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277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0005-9B6C-454E-9416-EF5E1DDFEC3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Statute of Frauds - If a contact is a “big deal” then it must be in writing to be enforced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A contract will not be enforced by the courts if it violates public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Performance of a contract is based on an objective reasonableness standard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Performance may be excused under certain circumstances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eorgia" pitchFamily="18" charset="0"/>
                <a:cs typeface="Georgia" pitchFamily="18" charset="0"/>
              </a:rPr>
              <a:t>Performance may also be modified by the parties or by a court</a:t>
            </a:r>
          </a:p>
          <a:p>
            <a:pPr eaLnBrk="1" hangingPunct="1">
              <a:lnSpc>
                <a:spcPct val="80000"/>
              </a:lnSpc>
            </a:pPr>
            <a:endParaRPr lang="en-US" altLang="en-US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614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523F6-8A1A-49FA-B542-D3EBE343C2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Replevin and Trover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Replevin – give me back the stuff you took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Trover – pay me for the stuff you took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Ex – Hey! You went on my farm 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(trespass to land)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took my axe 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(trespass to chattel)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and cut down my tree! 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(conversion)  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You then took the wood!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 (trespass to chattel)</a:t>
            </a:r>
            <a:endParaRPr lang="en-US" altLang="en-US" sz="2800" dirty="0">
              <a:solidFill>
                <a:schemeClr val="accent2"/>
              </a:solidFill>
              <a:latin typeface="Georgia" pitchFamily="18" charset="0"/>
              <a:cs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Give me the wood back!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 (replevin) </a:t>
            </a:r>
            <a:r>
              <a:rPr lang="en-US" altLang="en-US" sz="2800" dirty="0" smtClean="0">
                <a:solidFill>
                  <a:srgbClr val="0070C0"/>
                </a:solidFill>
                <a:latin typeface="Georgia" pitchFamily="18" charset="0"/>
                <a:cs typeface="Georgia" pitchFamily="18" charset="0"/>
              </a:rPr>
              <a:t> Sorry, I sold it.</a:t>
            </a: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Georgia" pitchFamily="18" charset="0"/>
                <a:cs typeface="Georgia" pitchFamily="18" charset="0"/>
              </a:rPr>
              <a:t>Then pay me for the wood!</a:t>
            </a:r>
            <a:r>
              <a:rPr lang="en-US" altLang="en-US" sz="2800" dirty="0" smtClean="0">
                <a:solidFill>
                  <a:schemeClr val="accent2"/>
                </a:solidFill>
                <a:latin typeface="Georgia" pitchFamily="18" charset="0"/>
                <a:cs typeface="Georgia" pitchFamily="18" charset="0"/>
              </a:rPr>
              <a:t> (trover)</a:t>
            </a:r>
          </a:p>
        </p:txBody>
      </p:sp>
      <p:sp>
        <p:nvSpPr>
          <p:cNvPr id="3379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0F2FE-9E0B-4843-BE31-73AB1B59D5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Trespass To Electronic Chattels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04633" y="12284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Successfully re-invented trespass to chattels for use against spammers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The spammer activity was a trespass against the computer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Damages due to cost of electricity,  bandwidth, and loss of customer satisfaction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Screen-scraping e-bay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Usually must allege some sort of “damage”, but taking up space and using resources may qualify</a:t>
            </a:r>
          </a:p>
        </p:txBody>
      </p:sp>
      <p:sp>
        <p:nvSpPr>
          <p:cNvPr id="3482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4B507-5B76-435D-A8D1-0372A087A77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smtClean="0">
                <a:latin typeface="Georgia" pitchFamily="18" charset="0"/>
                <a:cs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4400" smtClean="0">
              <a:latin typeface="Georgia" pitchFamily="18" charset="0"/>
              <a:cs typeface="Georgia" pitchFamily="18" charset="0"/>
            </a:endParaRPr>
          </a:p>
          <a:p>
            <a:pPr algn="ctr" eaLnBrk="1" hangingPunct="1"/>
            <a:endParaRPr lang="en-US" altLang="en-US" sz="4400" smtClean="0">
              <a:latin typeface="Georgia" pitchFamily="18" charset="0"/>
              <a:cs typeface="Georgia" pitchFamily="18" charset="0"/>
            </a:endParaRPr>
          </a:p>
          <a:p>
            <a:pPr eaLnBrk="1" hangingPunct="1"/>
            <a:endParaRPr lang="en-US" altLang="en-US" sz="440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35843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F6552-DEDB-4945-A924-7A591B8296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- 2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Remedies for breach of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Damages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Compensatory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Special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Punitive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Liquidated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Injunction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Specific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eorgia" pitchFamily="18" charset="0"/>
                <a:cs typeface="Georgia" pitchFamily="18" charset="0"/>
              </a:rPr>
              <a:t>Both parties have a duty to mitigate damages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E610F-7D6C-4C44-A340-7926930EFD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- 3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Courts can enforce remedies in many fashions: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Writ of execution - seize and sell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Garnishment - get from 3</a:t>
            </a:r>
            <a:r>
              <a:rPr lang="en-US" altLang="en-US" baseline="30000" smtClean="0">
                <a:latin typeface="Georgia" pitchFamily="18" charset="0"/>
                <a:cs typeface="Georgia" pitchFamily="18" charset="0"/>
              </a:rPr>
              <a:t>rd</a:t>
            </a:r>
            <a:r>
              <a:rPr lang="en-US" altLang="en-US" smtClean="0">
                <a:latin typeface="Georgia" pitchFamily="18" charset="0"/>
                <a:cs typeface="Georgia" pitchFamily="18" charset="0"/>
              </a:rPr>
              <a:t> party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Attachment/Lien - can’t sell without paying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Contempt of Court – jail them</a:t>
            </a:r>
          </a:p>
        </p:txBody>
      </p:sp>
      <p:sp>
        <p:nvSpPr>
          <p:cNvPr id="8196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9633F-F20A-4C7D-A163-88CD966AED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- 4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When a person assumes ownership of goods, they “take title”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Typically person with title to goods bears loss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Buyer – delay taking title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Seller – transfer title ASAP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Warranties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Implied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Express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Extended</a:t>
            </a:r>
          </a:p>
        </p:txBody>
      </p:sp>
      <p:sp>
        <p:nvSpPr>
          <p:cNvPr id="922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07FBB-E0BC-491D-9977-054BE602EF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- 5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Implied Warranty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Title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Merchantability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Fitness for Particular Purpose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Express Warranties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“I really mean it – this is a dealbreaker”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latin typeface="Georgia" pitchFamily="18" charset="0"/>
                <a:cs typeface="Georgia" pitchFamily="18" charset="0"/>
              </a:rPr>
              <a:t>Often coupled with liquidated damages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A8833-13B1-4D0F-99B9-FF2F9955E2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Summary - 6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Extended Warranty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Not required, but frequently used as an inducement to purchase goods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Becomes binding on seller at purchase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Disclaimer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Most warranties can be disclaimed by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“As is” – disclaims all warranties except those against public policy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altLang="en-US" dirty="0" smtClean="0">
              <a:latin typeface="Georgia" pitchFamily="18" charset="0"/>
              <a:cs typeface="Georgia" pitchFamily="18" charset="0"/>
            </a:endParaRPr>
          </a:p>
        </p:txBody>
      </p:sp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FAA77-F6D9-4606-BBA8-E2E8705C6A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pitchFamily="18" charset="0"/>
                <a:cs typeface="Georgia" pitchFamily="18" charset="0"/>
              </a:rPr>
              <a:t>On To Torts!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19538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New section – Torts!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Torts are wrongs – breach of a duty that society says that you owe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Civil lawsuit rather than criminal prosecution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By living in society, you must abide by a certain standard of care in your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Kind of like a societal contract you didn’t know you were bound by!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Intentional Torts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Georgia" pitchFamily="18" charset="0"/>
                <a:cs typeface="Georgia" pitchFamily="18" charset="0"/>
              </a:rPr>
              <a:t>Negligent Torts</a:t>
            </a:r>
          </a:p>
        </p:txBody>
      </p:sp>
      <p:sp>
        <p:nvSpPr>
          <p:cNvPr id="12292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© Joe Barich, 2022.</a:t>
            </a:r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8D847-6851-45D4-8CA4-C941F6B6DC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20026</TotalTime>
  <Words>2378</Words>
  <Application>Microsoft Office PowerPoint</Application>
  <PresentationFormat>On-screen Show (4:3)</PresentationFormat>
  <Paragraphs>293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Engineering Law</vt:lpstr>
      <vt:lpstr>Today</vt:lpstr>
      <vt:lpstr>Summary - 1</vt:lpstr>
      <vt:lpstr>Summary - 2</vt:lpstr>
      <vt:lpstr>Summary - 3</vt:lpstr>
      <vt:lpstr>Summary - 4</vt:lpstr>
      <vt:lpstr>Summary - 5</vt:lpstr>
      <vt:lpstr>Summary - 6</vt:lpstr>
      <vt:lpstr>On To Torts!</vt:lpstr>
      <vt:lpstr>Intentional Torts - 1</vt:lpstr>
      <vt:lpstr>Intentional Torts - 2</vt:lpstr>
      <vt:lpstr>Intentional Torts - 3</vt:lpstr>
      <vt:lpstr>Assault and Battery</vt:lpstr>
      <vt:lpstr>Intent</vt:lpstr>
      <vt:lpstr>Imprisonment and Distress</vt:lpstr>
      <vt:lpstr>Variations </vt:lpstr>
      <vt:lpstr>Negligence</vt:lpstr>
      <vt:lpstr>Duty of Care - 1</vt:lpstr>
      <vt:lpstr>Duty of Care - 2</vt:lpstr>
      <vt:lpstr>Breach of Standard Of Care</vt:lpstr>
      <vt:lpstr>Proximate Cause</vt:lpstr>
      <vt:lpstr>Joint Liability</vt:lpstr>
      <vt:lpstr>Res Ipsa Loquitur</vt:lpstr>
      <vt:lpstr>Defenses To Negligence - 1</vt:lpstr>
      <vt:lpstr>Defenses To Negligence – 2</vt:lpstr>
      <vt:lpstr>Property Torts</vt:lpstr>
      <vt:lpstr>Trespass To Land</vt:lpstr>
      <vt:lpstr>Trespass to Chattel</vt:lpstr>
      <vt:lpstr>Conversion</vt:lpstr>
      <vt:lpstr>Replevin and Trover</vt:lpstr>
      <vt:lpstr>Trespass To Electronic Chattels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105</cp:revision>
  <cp:lastPrinted>2012-10-16T02:09:55Z</cp:lastPrinted>
  <dcterms:created xsi:type="dcterms:W3CDTF">2009-09-14T01:06:34Z</dcterms:created>
  <dcterms:modified xsi:type="dcterms:W3CDTF">2022-03-06T06:32:29Z</dcterms:modified>
</cp:coreProperties>
</file>