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427" r:id="rId5"/>
    <p:sldId id="402" r:id="rId6"/>
    <p:sldId id="366" r:id="rId7"/>
    <p:sldId id="424" r:id="rId8"/>
    <p:sldId id="425" r:id="rId9"/>
    <p:sldId id="426" r:id="rId10"/>
    <p:sldId id="417" r:id="rId11"/>
    <p:sldId id="418" r:id="rId12"/>
    <p:sldId id="419" r:id="rId13"/>
    <p:sldId id="428" r:id="rId14"/>
    <p:sldId id="416" r:id="rId15"/>
    <p:sldId id="404" r:id="rId16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t" anchorCtr="0" compatLnSpc="1">
            <a:prstTxWarp prst="textNoShape">
              <a:avLst/>
            </a:prstTxWarp>
          </a:bodyPr>
          <a:lstStyle>
            <a:lvl1pPr defTabSz="479645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t" anchorCtr="0" compatLnSpc="1">
            <a:prstTxWarp prst="textNoShape">
              <a:avLst/>
            </a:prstTxWarp>
          </a:bodyPr>
          <a:lstStyle>
            <a:lvl1pPr algn="r" defTabSz="479645">
              <a:defRPr sz="1100"/>
            </a:lvl1pPr>
          </a:lstStyle>
          <a:p>
            <a:pPr>
              <a:defRPr/>
            </a:pPr>
            <a:fld id="{8B494516-CF39-44A8-8904-557A9ED3601A}" type="datetimeFigureOut">
              <a:rPr lang="en-US"/>
              <a:pPr>
                <a:defRPr/>
              </a:pPr>
              <a:t>9/9/2018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18601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b" anchorCtr="0" compatLnSpc="1">
            <a:prstTxWarp prst="textNoShape">
              <a:avLst/>
            </a:prstTxWarp>
          </a:bodyPr>
          <a:lstStyle>
            <a:lvl1pPr defTabSz="479645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1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b" anchorCtr="0" compatLnSpc="1">
            <a:prstTxWarp prst="textNoShape">
              <a:avLst/>
            </a:prstTxWarp>
          </a:bodyPr>
          <a:lstStyle>
            <a:lvl1pPr algn="r" defTabSz="479645">
              <a:defRPr sz="1100"/>
            </a:lvl1pPr>
          </a:lstStyle>
          <a:p>
            <a:pPr>
              <a:defRPr/>
            </a:pPr>
            <a:fld id="{D9BA9FF7-8D57-4934-9DB1-E295CA1F0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24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t" anchorCtr="0" compatLnSpc="1">
            <a:prstTxWarp prst="textNoShape">
              <a:avLst/>
            </a:prstTxWarp>
          </a:bodyPr>
          <a:lstStyle>
            <a:lvl1pPr defTabSz="479645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t" anchorCtr="0" compatLnSpc="1">
            <a:prstTxWarp prst="textNoShape">
              <a:avLst/>
            </a:prstTxWarp>
          </a:bodyPr>
          <a:lstStyle>
            <a:lvl1pPr algn="r" defTabSz="479645">
              <a:defRPr sz="1100"/>
            </a:lvl1pPr>
          </a:lstStyle>
          <a:p>
            <a:pPr>
              <a:defRPr/>
            </a:pPr>
            <a:fld id="{CAD2AC3F-5E78-4F13-AF56-D35FE5CF6F20}" type="datetimeFigureOut">
              <a:rPr lang="en-US"/>
              <a:pPr>
                <a:defRPr/>
              </a:pPr>
              <a:t>9/9/2018</a:t>
            </a:fld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90"/>
            <a:ext cx="5851526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8601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b" anchorCtr="0" compatLnSpc="1">
            <a:prstTxWarp prst="textNoShape">
              <a:avLst/>
            </a:prstTxWarp>
          </a:bodyPr>
          <a:lstStyle>
            <a:lvl1pPr defTabSz="479645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1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b" anchorCtr="0" compatLnSpc="1">
            <a:prstTxWarp prst="textNoShape">
              <a:avLst/>
            </a:prstTxWarp>
          </a:bodyPr>
          <a:lstStyle>
            <a:lvl1pPr algn="r" defTabSz="479645">
              <a:defRPr sz="1100"/>
            </a:lvl1pPr>
          </a:lstStyle>
          <a:p>
            <a:pPr>
              <a:defRPr/>
            </a:pPr>
            <a:fld id="{9FE38DF8-08B7-40AC-800F-238164FD8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25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20775"/>
            <a:ext cx="7772400" cy="1470025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1E29CF-6587-4ACA-903D-4D4D46E72E93}" type="datetime1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© Joe Barich, 2018.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D3D2-2C21-4D0E-88B5-3EC34A9AF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7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433D-472B-4926-8923-4A1EE9E26B29}" type="datetime1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2018.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82905-DA64-4AC3-AC7A-F35EACB0A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9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6E847-AD17-43E4-BFBD-9A42E847B812}" type="datetime1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2018.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5BB63-9D84-4C1D-AFFB-241D0080C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9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66898B-E5CD-4798-935E-3ADBE9C08A02}" type="datetime1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356350"/>
            <a:ext cx="2895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© Joe Barich, 2018.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AD363-ACEC-4E12-93FC-A3051305D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3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A8BD-2DC6-4CB2-B8AD-E88EF14A8A81}" type="datetime1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2018.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6BCDA-6E05-4B14-AA4E-928B924E7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0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45121-4C37-476A-9ECF-9A3E5194A9C3}" type="datetime1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2018.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5BFB0-ADA7-49D4-BC26-E8ACF899B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3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1948A-3C1A-4FBF-B53E-638FEE8F0BCC}" type="datetime1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2018.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1B8C8-8EAE-4DBA-85E7-611484602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43BF1-6233-4FB3-804B-7895433AF476}" type="datetime1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2018.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D9604-5253-41C7-AF6B-C8EF1778F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5B9D1-76FC-4CC1-B7C7-99C66E584406}" type="datetime1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2018.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E1A67-43A6-442B-BC59-64A188A51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2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18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E7E2D-DC0E-48F4-A29F-1B2A088CE427}" type="datetime1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2018.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40F37-7D2B-48C7-8A44-C34233590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8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D9F26-2347-4DE9-92E7-D2184AEDA299}" type="datetime1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2018.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6CC8-AA99-460B-9138-FECBFB86A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0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AE0DAE-50E3-4DA1-B0B0-F837B29F780F}" type="datetime1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Joe Barich, 2018.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31BEA5-0DBA-487C-95E5-E215D7B0E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eorgia"/>
          <a:ea typeface="Georgia" pitchFamily="18" charset="0"/>
          <a:cs typeface="Georgi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Georgia" pitchFamily="18" charset="0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Georgia" pitchFamily="18" charset="0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Georgia" pitchFamily="18" charset="0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Georgia" pitchFamily="18" charset="0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eorgia"/>
          <a:ea typeface="Georgia" pitchFamily="18" charset="0"/>
          <a:cs typeface="Georgi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eorgia"/>
          <a:ea typeface="Georgia" pitchFamily="18" charset="0"/>
          <a:cs typeface="Georgi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/>
          <a:ea typeface="Georgia" pitchFamily="18" charset="0"/>
          <a:cs typeface="Georgi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eorgia"/>
          <a:ea typeface="Georgia" pitchFamily="18" charset="0"/>
          <a:cs typeface="Georgi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eorgia"/>
          <a:ea typeface="Georgia" pitchFamily="18" charset="0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Georgia" pitchFamily="18" charset="0"/>
                <a:cs typeface="Georgia" pitchFamily="18" charset="0"/>
              </a:rPr>
              <a:t>Startups: Incorporation, Funding, Contracts, and Intellectual Property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84018" y="2020743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 dirty="0" smtClean="0">
                <a:latin typeface="Georgia" pitchFamily="18" charset="0"/>
                <a:cs typeface="Georgia" pitchFamily="18" charset="0"/>
              </a:rPr>
              <a:t>Professor Barich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 dirty="0" smtClean="0">
                <a:latin typeface="Georgia" pitchFamily="18" charset="0"/>
                <a:cs typeface="Georgia" pitchFamily="18" charset="0"/>
              </a:rPr>
              <a:t>Class 3</a:t>
            </a:r>
          </a:p>
          <a:p>
            <a:pPr eaLnBrk="1" hangingPunct="1">
              <a:lnSpc>
                <a:spcPct val="80000"/>
              </a:lnSpc>
            </a:pPr>
            <a:endParaRPr lang="en-US" altLang="en-US" sz="3600" dirty="0" smtClean="0">
              <a:latin typeface="Georgia" pitchFamily="18" charset="0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3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2018.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Georgia" pitchFamily="18" charset="0"/>
              </a:rPr>
              <a:t>Incorporation and Funding </a:t>
            </a:r>
            <a:r>
              <a:rPr lang="en-US" sz="3600" dirty="0" smtClean="0">
                <a:latin typeface="Georgia" pitchFamily="18" charset="0"/>
              </a:rPr>
              <a:t>Project -2</a:t>
            </a:r>
            <a:endParaRPr lang="en-US" sz="3600" dirty="0">
              <a:latin typeface="Georgia" pitchFamily="18" charset="0"/>
            </a:endParaRP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41950"/>
          </a:xfrm>
        </p:spPr>
        <p:txBody>
          <a:bodyPr/>
          <a:lstStyle/>
          <a:p>
            <a:pPr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Evening presentations–Thurs 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9/20 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(Next Week!) – </a:t>
            </a:r>
          </a:p>
          <a:p>
            <a:pPr lvl="1" eaLnBrk="1" hangingPunct="1"/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7 </a:t>
            </a: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pm, Room TBA</a:t>
            </a:r>
            <a:endParaRPr lang="en-US" altLang="en-US" sz="1800" dirty="0" smtClean="0">
              <a:latin typeface="Georgia" pitchFamily="18" charset="0"/>
              <a:cs typeface="Georgia" pitchFamily="18" charset="0"/>
            </a:endParaRPr>
          </a:p>
          <a:p>
            <a:pPr lvl="1" eaLnBrk="1" hangingPunct="1"/>
            <a:r>
              <a:rPr lang="en-US" altLang="en-US" sz="1800" dirty="0" err="1" smtClean="0">
                <a:latin typeface="Georgia" pitchFamily="18" charset="0"/>
                <a:cs typeface="Georgia" pitchFamily="18" charset="0"/>
              </a:rPr>
              <a:t>Powerpoint</a:t>
            </a: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 presentation – e-mail to me by 5pm on </a:t>
            </a: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9/20</a:t>
            </a:r>
            <a:endParaRPr lang="en-US" altLang="en-US" sz="1800" dirty="0" smtClean="0">
              <a:latin typeface="Georgia" pitchFamily="18" charset="0"/>
              <a:cs typeface="Georgia" pitchFamily="18" charset="0"/>
            </a:endParaRPr>
          </a:p>
          <a:p>
            <a:pPr eaLnBrk="1" hangingPunct="1"/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What </a:t>
            </a:r>
            <a:r>
              <a:rPr lang="en-US" altLang="en-US" sz="1800" dirty="0">
                <a:latin typeface="Georgia" pitchFamily="18" charset="0"/>
                <a:cs typeface="Georgia" pitchFamily="18" charset="0"/>
              </a:rPr>
              <a:t>value are you assigning to Ultra at this time?  How to you value your respective contributions</a:t>
            </a: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?</a:t>
            </a:r>
            <a:endParaRPr lang="en-US" altLang="en-US" sz="18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Who </a:t>
            </a:r>
            <a:r>
              <a:rPr lang="en-US" altLang="en-US" sz="1800" dirty="0">
                <a:latin typeface="Georgia" pitchFamily="18" charset="0"/>
                <a:cs typeface="Georgia" pitchFamily="18" charset="0"/>
              </a:rPr>
              <a:t>gets what percentage of ownership of Ultra?  Any ownership arrangements like vesting or voting modifications</a:t>
            </a: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?</a:t>
            </a:r>
            <a:endParaRPr lang="en-US" altLang="en-US" sz="18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How </a:t>
            </a:r>
            <a:r>
              <a:rPr lang="en-US" altLang="en-US" sz="1800" dirty="0">
                <a:latin typeface="Georgia" pitchFamily="18" charset="0"/>
                <a:cs typeface="Georgia" pitchFamily="18" charset="0"/>
              </a:rPr>
              <a:t>do you structure the company? Partnership?  LLC?  C or S-Corp</a:t>
            </a: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?</a:t>
            </a:r>
            <a:endParaRPr lang="en-US" altLang="en-US" sz="18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How </a:t>
            </a:r>
            <a:r>
              <a:rPr lang="en-US" altLang="en-US" sz="1800" dirty="0">
                <a:latin typeface="Georgia" pitchFamily="18" charset="0"/>
                <a:cs typeface="Georgia" pitchFamily="18" charset="0"/>
              </a:rPr>
              <a:t>does control work?  Will there be a CEO – if so, who?  Also, if there is a central leader like a CEO, what actions can the CEO perform without a vote of the equity owners and what actions must the equity owners decide?  Will acts be decided by a majority of the share owners?  A majority of the people owning shares?  Unanimous consent</a:t>
            </a: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?</a:t>
            </a:r>
            <a:endParaRPr lang="en-US" altLang="en-US" sz="18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What </a:t>
            </a:r>
            <a:r>
              <a:rPr lang="en-US" altLang="en-US" sz="1800" dirty="0">
                <a:latin typeface="Georgia" pitchFamily="18" charset="0"/>
                <a:cs typeface="Georgia" pitchFamily="18" charset="0"/>
              </a:rPr>
              <a:t>other negotiated features will your business entity contain? </a:t>
            </a:r>
          </a:p>
          <a:p>
            <a:pPr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Focus on </a:t>
            </a:r>
            <a:r>
              <a:rPr lang="en-US" altLang="en-US" sz="2000" u="sng" dirty="0" smtClean="0">
                <a:latin typeface="Georgia" pitchFamily="18" charset="0"/>
                <a:cs typeface="Georgia" pitchFamily="18" charset="0"/>
              </a:rPr>
              <a:t>negotiation process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 at least as much as eventual result</a:t>
            </a:r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898989"/>
                </a:solidFill>
                <a:latin typeface="Calibri" pitchFamily="34" charset="0"/>
              </a:rPr>
              <a:t>© Joe Barich, 2018.</a:t>
            </a:r>
            <a:endParaRPr lang="en-US" alt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Next Week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Funding arrangements/How startups get money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Equity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Loans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Grants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Stock Options</a:t>
            </a:r>
          </a:p>
          <a:p>
            <a:pPr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Lots of complex material next week – I urge you to review the 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Coursepack 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beforehand!  </a:t>
            </a:r>
          </a:p>
          <a:p>
            <a:pPr marL="0" indent="0" eaLnBrk="1" hangingPunct="1">
              <a:buNone/>
            </a:pPr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3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2018.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 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00600"/>
          </a:xfrm>
        </p:spPr>
        <p:txBody>
          <a:bodyPr/>
          <a:lstStyle/>
          <a:p>
            <a:pPr eaLnBrk="1" hangingPunct="1"/>
            <a:endParaRPr lang="en-US" altLang="en-US" sz="2800" dirty="0" smtClean="0">
              <a:latin typeface="Georgia" pitchFamily="18" charset="0"/>
              <a:cs typeface="Georgia" pitchFamily="18" charset="0"/>
            </a:endParaRPr>
          </a:p>
          <a:p>
            <a:pPr marL="457200" lvl="1" indent="0" algn="ctr" eaLnBrk="1" hangingPunct="1">
              <a:buNone/>
            </a:pPr>
            <a:r>
              <a:rPr lang="en-US" altLang="en-US" sz="4000" dirty="0" smtClean="0">
                <a:latin typeface="Georgia" pitchFamily="18" charset="0"/>
                <a:cs typeface="Georgia" pitchFamily="18" charset="0"/>
              </a:rPr>
              <a:t>Questions?</a:t>
            </a:r>
          </a:p>
          <a:p>
            <a:pPr marL="457200" lvl="1" indent="0" algn="ctr" eaLnBrk="1" hangingPunct="1">
              <a:buNone/>
            </a:pPr>
            <a:endParaRPr lang="en-US" altLang="en-US" sz="4000" dirty="0">
              <a:latin typeface="Georgia" pitchFamily="18" charset="0"/>
              <a:cs typeface="Georgia" pitchFamily="18" charset="0"/>
            </a:endParaRPr>
          </a:p>
          <a:p>
            <a:pPr marL="457200" lvl="1" indent="0" algn="ctr" eaLnBrk="1" hangingPunct="1">
              <a:buNone/>
            </a:pPr>
            <a:r>
              <a:rPr lang="en-US" altLang="en-US" sz="4000" dirty="0" smtClean="0">
                <a:latin typeface="Georgia" pitchFamily="18" charset="0"/>
                <a:cs typeface="Georgia" pitchFamily="18" charset="0"/>
              </a:rPr>
              <a:t>See you next week!</a:t>
            </a:r>
          </a:p>
          <a:p>
            <a:pPr eaLnBrk="1" hangingPunct="1"/>
            <a:endParaRPr lang="en-US" altLang="en-US" sz="28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800" dirty="0" smtClean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800" dirty="0" smtClean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8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eorgia" pitchFamily="18" charset="0"/>
              </a:rPr>
              <a:t>Today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490182" y="9906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Georgia" pitchFamily="18" charset="0"/>
              </a:rPr>
              <a:t>Review </a:t>
            </a:r>
            <a:r>
              <a:rPr lang="en-US" sz="2800" dirty="0" smtClean="0">
                <a:latin typeface="Georgia" pitchFamily="18" charset="0"/>
              </a:rPr>
              <a:t>Quiz #1</a:t>
            </a:r>
            <a:endParaRPr lang="en-US" sz="2800" dirty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Georgia" pitchFamily="18" charset="0"/>
              </a:rPr>
              <a:t>Check grades </a:t>
            </a:r>
            <a:r>
              <a:rPr lang="en-US" sz="2400" dirty="0">
                <a:latin typeface="Georgia" pitchFamily="18" charset="0"/>
              </a:rPr>
              <a:t>on compass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Georgia" pitchFamily="18" charset="0"/>
              </a:rPr>
              <a:t>Some </a:t>
            </a:r>
            <a:r>
              <a:rPr lang="en-US" sz="2400" dirty="0">
                <a:latin typeface="Georgia" pitchFamily="18" charset="0"/>
              </a:rPr>
              <a:t>questions will reappear on Exam #</a:t>
            </a:r>
            <a:r>
              <a:rPr lang="en-US" sz="2400" dirty="0" smtClean="0">
                <a:latin typeface="Georgia" pitchFamily="18" charset="0"/>
              </a:rPr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eorgia" pitchFamily="18" charset="0"/>
              </a:rPr>
              <a:t>Incorporation and Funding Project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Georgia" pitchFamily="18" charset="0"/>
              </a:rPr>
              <a:t>Team Project Presentations – Thursday, </a:t>
            </a:r>
            <a:r>
              <a:rPr lang="en-US" sz="2400" dirty="0" smtClean="0">
                <a:latin typeface="Georgia" pitchFamily="18" charset="0"/>
              </a:rPr>
              <a:t>Sept 20</a:t>
            </a:r>
            <a:r>
              <a:rPr lang="en-US" sz="2400" baseline="30000" dirty="0" smtClean="0">
                <a:latin typeface="Georgia" pitchFamily="18" charset="0"/>
              </a:rPr>
              <a:t>th</a:t>
            </a:r>
            <a:r>
              <a:rPr lang="en-US" sz="2400" dirty="0" smtClean="0">
                <a:latin typeface="Georgia" pitchFamily="18" charset="0"/>
              </a:rPr>
              <a:t>, 7pm, Room TBA</a:t>
            </a:r>
            <a:endParaRPr lang="en-US" sz="2400" dirty="0" smtClean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Georgia" pitchFamily="18" charset="0"/>
              </a:rPr>
              <a:t>Construct Teams later in the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Georgia" pitchFamily="18" charset="0"/>
              </a:rPr>
              <a:t>Example presentation template available online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400" dirty="0" smtClean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D8F91-AF68-429C-B6DA-68A1264E5B2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Joe Barich, 2018.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2018.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Initial Ownership Agreements -1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Often very informal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“Why complicate things?  Everything is going to go great!”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Greed, fear, and immaturity</a:t>
            </a:r>
          </a:p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Lack of clarity of ownership and control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Actual/Attempted “re-negotiation” or retroactive “misunderstanding”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Failing to be clear may be expensive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The better the company does, the more it will need to rely on its clarity of ownership and control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Difficult issues of O and C only become more so when more money is added</a:t>
            </a:r>
          </a:p>
          <a:p>
            <a:pPr eaLnBrk="1" hangingPunct="1"/>
            <a:endParaRPr lang="en-US" altLang="en-US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2018.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Initial Ownership Agreements -2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Founder’s </a:t>
            </a:r>
            <a:r>
              <a:rPr lang="en-US" altLang="en-US" sz="2800" dirty="0">
                <a:latin typeface="Georgia" pitchFamily="18" charset="0"/>
                <a:cs typeface="Georgia" pitchFamily="18" charset="0"/>
              </a:rPr>
              <a:t>Agreements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Many startups initially operate informally and may use a document called a Founder’s Agreement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“Founder’s Shares”?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Agreements are not standard and may vary significantly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Not all founders may have the same agreement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Isn’t this really just a partnership?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See </a:t>
            </a:r>
            <a:r>
              <a:rPr lang="en-US" altLang="en-US" sz="2400" dirty="0" err="1" smtClean="0">
                <a:latin typeface="Georgia" pitchFamily="18" charset="0"/>
                <a:cs typeface="Georgia" pitchFamily="18" charset="0"/>
              </a:rPr>
              <a:t>SeedHack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 Example</a:t>
            </a:r>
          </a:p>
          <a:p>
            <a:pPr eaLnBrk="1" hangingPunct="1"/>
            <a:endParaRPr lang="en-US" altLang="en-US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3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2018.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Vesting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Grants of stock or other ownership may “vest”</a:t>
            </a:r>
          </a:p>
          <a:p>
            <a:pPr lvl="1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Ownership of the stock is transferred from the company to the employee when a vesting event takes place, such as passage of time</a:t>
            </a:r>
          </a:p>
          <a:p>
            <a:pPr lvl="1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Examples: Employee entitled to 100 shares if she stays with the company full time for three years – but what timeframe?</a:t>
            </a:r>
          </a:p>
          <a:p>
            <a:pPr lvl="2" eaLnBrk="1" hangingPunct="1"/>
            <a:r>
              <a:rPr lang="en-US" altLang="en-US" sz="2000" dirty="0">
                <a:latin typeface="Georgia" pitchFamily="18" charset="0"/>
                <a:cs typeface="Georgia" pitchFamily="18" charset="0"/>
              </a:rPr>
              <a:t>V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est 25% immediately, 25% at end of 1</a:t>
            </a:r>
            <a:r>
              <a:rPr lang="en-US" altLang="en-US" sz="2000" baseline="30000" dirty="0" smtClean="0">
                <a:latin typeface="Georgia" pitchFamily="18" charset="0"/>
                <a:cs typeface="Georgia" pitchFamily="18" charset="0"/>
              </a:rPr>
              <a:t>st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 , 2</a:t>
            </a:r>
            <a:r>
              <a:rPr lang="en-US" altLang="en-US" sz="2000" baseline="30000" dirty="0" smtClean="0">
                <a:latin typeface="Georgia" pitchFamily="18" charset="0"/>
                <a:cs typeface="Georgia" pitchFamily="18" charset="0"/>
              </a:rPr>
              <a:t>nd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, and 3</a:t>
            </a:r>
            <a:r>
              <a:rPr lang="en-US" altLang="en-US" sz="2000" baseline="30000" dirty="0" smtClean="0">
                <a:latin typeface="Georgia" pitchFamily="18" charset="0"/>
                <a:cs typeface="Georgia" pitchFamily="18" charset="0"/>
              </a:rPr>
              <a:t>rd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 years</a:t>
            </a:r>
          </a:p>
          <a:p>
            <a:pPr lvl="2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Nothing immediately, 1/36</a:t>
            </a:r>
            <a:r>
              <a:rPr lang="en-US" altLang="en-US" sz="2000" baseline="30000" dirty="0" smtClean="0">
                <a:latin typeface="Georgia" pitchFamily="18" charset="0"/>
                <a:cs typeface="Georgia" pitchFamily="18" charset="0"/>
              </a:rPr>
              <a:t>th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 each month </a:t>
            </a:r>
          </a:p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Stock that fails to vest remains owned by the company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Useful to keep employees around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Almost always used in practice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2018.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Stock Dilution -1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r>
              <a:rPr lang="en-US" sz="2800" dirty="0" smtClean="0"/>
              <a:t>Stock dilution takes place when the company issues new shares, thus making your current shares represent a lesser interest in the company</a:t>
            </a:r>
          </a:p>
          <a:p>
            <a:pPr lvl="1"/>
            <a:r>
              <a:rPr lang="en-US" sz="2400" dirty="0" smtClean="0"/>
              <a:t>Can be issues of control due to changes in percentage ownership</a:t>
            </a:r>
          </a:p>
          <a:p>
            <a:pPr lvl="1"/>
            <a:r>
              <a:rPr lang="en-US" sz="2400" dirty="0" smtClean="0"/>
              <a:t>Often a “necessary evil” in order to gain capital, for example for corporate growth or to cash out</a:t>
            </a:r>
          </a:p>
          <a:p>
            <a:pPr lvl="1"/>
            <a:r>
              <a:rPr lang="en-US" sz="2400" dirty="0" smtClean="0"/>
              <a:t>“Pie may have gotten bigger”</a:t>
            </a:r>
          </a:p>
          <a:p>
            <a:pPr lvl="2"/>
            <a:r>
              <a:rPr lang="en-US" sz="2000" dirty="0" smtClean="0"/>
              <a:t>Your shares may not have decreased in financial value after dilution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5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2018.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Stock Dilution -2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Dilution Example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You own a company with a value of $1M and 100 shares (100% ownership – each share is 10K)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Accept $500K in investment (</a:t>
            </a:r>
            <a:r>
              <a:rPr lang="en-US" sz="2400" dirty="0" smtClean="0">
                <a:solidFill>
                  <a:srgbClr val="FF0000"/>
                </a:solidFill>
              </a:rPr>
              <a:t>50 new shares</a:t>
            </a:r>
            <a:r>
              <a:rPr lang="en-US" sz="2400" dirty="0" smtClean="0"/>
              <a:t>)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You now own 100/150 shares of $1.5 company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66.6% ownership still worth $1M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Company value gradually increases to $15M 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Your 100 shares now worth $10 M = $100K each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“Go public”  - $5M stock offering (</a:t>
            </a:r>
            <a:r>
              <a:rPr lang="en-US" sz="2400" dirty="0" smtClean="0">
                <a:solidFill>
                  <a:srgbClr val="FF0000"/>
                </a:solidFill>
              </a:rPr>
              <a:t>50 new shares</a:t>
            </a:r>
            <a:r>
              <a:rPr lang="en-US" sz="2400" dirty="0" smtClean="0"/>
              <a:t>) 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You own 100/200 shares of company worth $20M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Company value gradually increases to $200M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Y</a:t>
            </a:r>
            <a:r>
              <a:rPr lang="en-US" sz="2000" dirty="0" smtClean="0"/>
              <a:t>our shares worth $100M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E</a:t>
            </a:r>
            <a:r>
              <a:rPr lang="en-US" sz="2000" dirty="0" smtClean="0"/>
              <a:t>asy to cash out by selling to the public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Note: Can have a stock split at any time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“Each share is now 10 shares” – no change in total value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2018.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Restrictions on Transfer of Stock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8955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Want to maintain control of company by “locking in” ownership of shares </a:t>
            </a:r>
            <a:endParaRPr lang="en-US" altLang="en-US" sz="24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Example: A, B, and C form </a:t>
            </a:r>
            <a:r>
              <a:rPr lang="en-US" altLang="en-US" sz="2400" dirty="0" err="1" smtClean="0">
                <a:latin typeface="Georgia" pitchFamily="18" charset="0"/>
                <a:cs typeface="Georgia" pitchFamily="18" charset="0"/>
              </a:rPr>
              <a:t>GoodGuys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, LLC. (GG)  C gets tired of working for the LLC and sells his interest to Evil Corp, the main competitor of GG</a:t>
            </a:r>
          </a:p>
          <a:p>
            <a:pPr lvl="1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Evil Corp only has 33.3% interest, but that may be enough to significantly adversely impact the operation of GG</a:t>
            </a:r>
          </a:p>
          <a:p>
            <a:pPr lvl="1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Evil Corp as a member of the LLC may be entitled to the internal information of GG</a:t>
            </a:r>
          </a:p>
          <a:p>
            <a:pPr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Common Examples</a:t>
            </a:r>
          </a:p>
          <a:p>
            <a:pPr lvl="1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Requirement to sell only to company or other shareholders</a:t>
            </a:r>
          </a:p>
          <a:p>
            <a:pPr lvl="1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Right of first refusal</a:t>
            </a:r>
          </a:p>
          <a:p>
            <a:pPr lvl="1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Automatic repurchase by company for certain events</a:t>
            </a:r>
          </a:p>
          <a:p>
            <a:pPr lvl="2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Bankruptcy, divorce, death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2018.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Georgia" pitchFamily="18" charset="0"/>
              </a:rPr>
              <a:t>Incorporation and Funding </a:t>
            </a:r>
            <a:r>
              <a:rPr lang="en-US" sz="3600" dirty="0" smtClean="0">
                <a:latin typeface="Georgia" pitchFamily="18" charset="0"/>
              </a:rPr>
              <a:t>Project -1</a:t>
            </a:r>
            <a:endParaRPr lang="en-US" sz="3600" dirty="0">
              <a:latin typeface="Georgia" pitchFamily="18" charset="0"/>
            </a:endParaRP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41950"/>
          </a:xfrm>
        </p:spPr>
        <p:txBody>
          <a:bodyPr/>
          <a:lstStyle/>
          <a:p>
            <a:pPr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A, B, and C are forming Ultra Corp to develop and sell a telephony application for use in voice-driven menus for call centers (a $10B+ industry).  The app can determine the emotional state of a caller based on an analysis of their voice signal and the system adapts the voice-driven menu based on the caller’s emotional state.  For example, really irate people may be advanced in the queue or routed to specially trained operators</a:t>
            </a:r>
          </a:p>
          <a:p>
            <a:pPr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A is a professor that has done preliminary research on determining emotional states based on components of a voice waveform</a:t>
            </a:r>
          </a:p>
          <a:p>
            <a:pPr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B owns a small telephony app programming company for the call center industry</a:t>
            </a:r>
          </a:p>
          <a:p>
            <a:pPr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C is a believer in the technology and is willing to put up the $</a:t>
            </a:r>
          </a:p>
          <a:p>
            <a:pPr eaLnBrk="1" hangingPunct="1"/>
            <a:r>
              <a:rPr lang="en-US" sz="2000" dirty="0"/>
              <a:t>The company will require at least $1MM to develop a viable </a:t>
            </a:r>
            <a:r>
              <a:rPr lang="en-US" sz="2000" dirty="0" smtClean="0"/>
              <a:t>product</a:t>
            </a:r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  <a:p>
            <a:pPr lvl="1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Form </a:t>
            </a:r>
            <a:r>
              <a:rPr lang="en-US" altLang="en-US" sz="2000" dirty="0">
                <a:latin typeface="Georgia" pitchFamily="18" charset="0"/>
                <a:cs typeface="Georgia" pitchFamily="18" charset="0"/>
              </a:rPr>
              <a:t>Teams – Grad 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Student Team Leaders, responsible for coordinating presentation</a:t>
            </a:r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9855E-5275-4545-87CB-1C6151FC588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3005E1B6946A49860AC028463CB5B4" ma:contentTypeVersion="0" ma:contentTypeDescription="Create a new document." ma:contentTypeScope="" ma:versionID="06e9223f9de236c00a74fa9015bd689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72E11A-BDDB-4049-B791-4696ABDF5B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509BB7-68DB-47DA-8647-FFFB2B8BB6A7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FCFF300-AB57-4699-872C-DB308A07AA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10371</TotalTime>
  <Words>1085</Words>
  <Application>Microsoft Office PowerPoint</Application>
  <PresentationFormat>On-screen Show (4:3)</PresentationFormat>
  <Paragraphs>123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Startups: Incorporation, Funding, Contracts, and Intellectual Property</vt:lpstr>
      <vt:lpstr>Today</vt:lpstr>
      <vt:lpstr>Initial Ownership Agreements -1</vt:lpstr>
      <vt:lpstr>Initial Ownership Agreements -2</vt:lpstr>
      <vt:lpstr>Vesting</vt:lpstr>
      <vt:lpstr>Stock Dilution -1</vt:lpstr>
      <vt:lpstr>Stock Dilution -2</vt:lpstr>
      <vt:lpstr>Restrictions on Transfer of Stock</vt:lpstr>
      <vt:lpstr>Incorporation and Funding Project -1</vt:lpstr>
      <vt:lpstr>Incorporation and Funding Project -2</vt:lpstr>
      <vt:lpstr>Next Week</vt:lpstr>
      <vt:lpstr> </vt:lpstr>
    </vt:vector>
  </TitlesOfParts>
  <Company>University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 Napier</dc:creator>
  <cp:lastModifiedBy>Joe Barich</cp:lastModifiedBy>
  <cp:revision>126</cp:revision>
  <cp:lastPrinted>2018-01-29T05:34:24Z</cp:lastPrinted>
  <dcterms:created xsi:type="dcterms:W3CDTF">2009-09-14T01:06:34Z</dcterms:created>
  <dcterms:modified xsi:type="dcterms:W3CDTF">2018-09-10T03:28:34Z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0x010100313005E1B6946A49860AC028463CB5B4</vt:lpwstr>
  </property>
</Properties>
</file>