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648" r:id="rId5"/>
    <p:sldId id="631" r:id="rId6"/>
    <p:sldId id="632" r:id="rId7"/>
    <p:sldId id="633" r:id="rId8"/>
    <p:sldId id="634" r:id="rId9"/>
    <p:sldId id="649" r:id="rId10"/>
    <p:sldId id="650" r:id="rId11"/>
    <p:sldId id="652" r:id="rId12"/>
    <p:sldId id="653" r:id="rId13"/>
    <p:sldId id="637" r:id="rId14"/>
    <p:sldId id="638" r:id="rId15"/>
    <p:sldId id="639" r:id="rId16"/>
    <p:sldId id="640" r:id="rId17"/>
    <p:sldId id="641" r:id="rId18"/>
    <p:sldId id="647" r:id="rId19"/>
    <p:sldId id="654" r:id="rId20"/>
    <p:sldId id="655" r:id="rId21"/>
    <p:sldId id="656" r:id="rId22"/>
    <p:sldId id="644" r:id="rId23"/>
    <p:sldId id="645" r:id="rId24"/>
    <p:sldId id="646" r:id="rId25"/>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8842" autoAdjust="0"/>
  </p:normalViewPr>
  <p:slideViewPr>
    <p:cSldViewPr snapToObjects="1">
      <p:cViewPr varScale="1">
        <p:scale>
          <a:sx n="90" d="100"/>
          <a:sy n="90" d="100"/>
        </p:scale>
        <p:origin x="-132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3"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defTabSz="484165">
              <a:defRPr sz="1200"/>
            </a:lvl1pPr>
          </a:lstStyle>
          <a:p>
            <a:pPr>
              <a:defRPr/>
            </a:pPr>
            <a:endParaRPr lang="en-US"/>
          </a:p>
        </p:txBody>
      </p:sp>
      <p:sp>
        <p:nvSpPr>
          <p:cNvPr id="38915" name="Rectangle 3"/>
          <p:cNvSpPr>
            <a:spLocks noGrp="1" noChangeArrowheads="1"/>
          </p:cNvSpPr>
          <p:nvPr>
            <p:ph type="dt" sz="quarter" idx="1"/>
          </p:nvPr>
        </p:nvSpPr>
        <p:spPr bwMode="auto">
          <a:xfrm>
            <a:off x="4142965"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algn="r" defTabSz="484165">
              <a:defRPr sz="1200"/>
            </a:lvl1pPr>
          </a:lstStyle>
          <a:p>
            <a:pPr>
              <a:defRPr/>
            </a:pPr>
            <a:fld id="{000796EC-26FD-413A-B817-EB9D416B40BD}" type="datetimeFigureOut">
              <a:rPr lang="en-US"/>
              <a:pPr>
                <a:defRPr/>
              </a:pPr>
              <a:t>10/27/2019</a:t>
            </a:fld>
            <a:endParaRPr lang="en-US"/>
          </a:p>
        </p:txBody>
      </p:sp>
      <p:sp>
        <p:nvSpPr>
          <p:cNvPr id="38916" name="Rectangle 4"/>
          <p:cNvSpPr>
            <a:spLocks noGrp="1" noChangeArrowheads="1"/>
          </p:cNvSpPr>
          <p:nvPr>
            <p:ph type="ftr" sz="quarter" idx="2"/>
          </p:nvPr>
        </p:nvSpPr>
        <p:spPr bwMode="auto">
          <a:xfrm>
            <a:off x="3"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defTabSz="484165">
              <a:defRPr sz="1200"/>
            </a:lvl1pPr>
          </a:lstStyle>
          <a:p>
            <a:pPr>
              <a:defRPr/>
            </a:pPr>
            <a:endParaRPr lang="en-US"/>
          </a:p>
        </p:txBody>
      </p:sp>
      <p:sp>
        <p:nvSpPr>
          <p:cNvPr id="38917" name="Rectangle 5"/>
          <p:cNvSpPr>
            <a:spLocks noGrp="1" noChangeArrowheads="1"/>
          </p:cNvSpPr>
          <p:nvPr>
            <p:ph type="sldNum" sz="quarter" idx="3"/>
          </p:nvPr>
        </p:nvSpPr>
        <p:spPr bwMode="auto">
          <a:xfrm>
            <a:off x="4142965"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algn="r" defTabSz="484165">
              <a:defRPr sz="1200"/>
            </a:lvl1pPr>
          </a:lstStyle>
          <a:p>
            <a:pPr>
              <a:defRPr/>
            </a:pPr>
            <a:fld id="{05E4763E-72E8-494D-99B3-F23481865368}" type="slidenum">
              <a:rPr lang="en-US"/>
              <a:pPr>
                <a:defRPr/>
              </a:pPr>
              <a:t>‹#›</a:t>
            </a:fld>
            <a:endParaRPr lang="en-US"/>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3"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defTabSz="484165">
              <a:defRPr sz="1200"/>
            </a:lvl1pPr>
          </a:lstStyle>
          <a:p>
            <a:pPr>
              <a:defRPr/>
            </a:pPr>
            <a:endParaRPr lang="en-US"/>
          </a:p>
        </p:txBody>
      </p:sp>
      <p:sp>
        <p:nvSpPr>
          <p:cNvPr id="51203" name="Rectangle 3"/>
          <p:cNvSpPr>
            <a:spLocks noGrp="1" noChangeArrowheads="1"/>
          </p:cNvSpPr>
          <p:nvPr>
            <p:ph type="dt" idx="1"/>
          </p:nvPr>
        </p:nvSpPr>
        <p:spPr bwMode="auto">
          <a:xfrm>
            <a:off x="4142965"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algn="r" defTabSz="484165">
              <a:defRPr sz="1200"/>
            </a:lvl1pPr>
          </a:lstStyle>
          <a:p>
            <a:pPr>
              <a:defRPr/>
            </a:pPr>
            <a:fld id="{FD3C1318-5C07-48DE-AA83-CA2913B8CFF9}" type="datetimeFigureOut">
              <a:rPr lang="en-US"/>
              <a:pPr>
                <a:defRPr/>
              </a:pPr>
              <a:t>10/27/2019</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5" y="4561229"/>
            <a:ext cx="5850835" cy="4320213"/>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3"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defTabSz="484165">
              <a:defRPr sz="1200"/>
            </a:lvl1pPr>
          </a:lstStyle>
          <a:p>
            <a:pPr>
              <a:defRPr/>
            </a:pPr>
            <a:endParaRPr lang="en-US"/>
          </a:p>
        </p:txBody>
      </p:sp>
      <p:sp>
        <p:nvSpPr>
          <p:cNvPr id="51207" name="Rectangle 7"/>
          <p:cNvSpPr>
            <a:spLocks noGrp="1" noChangeArrowheads="1"/>
          </p:cNvSpPr>
          <p:nvPr>
            <p:ph type="sldNum" sz="quarter" idx="5"/>
          </p:nvPr>
        </p:nvSpPr>
        <p:spPr bwMode="auto">
          <a:xfrm>
            <a:off x="4142965"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algn="r" defTabSz="484165">
              <a:defRPr sz="1200"/>
            </a:lvl1pPr>
          </a:lstStyle>
          <a:p>
            <a:pPr>
              <a:defRPr/>
            </a:pPr>
            <a:fld id="{6A9E8373-C409-4531-9C8D-35E02D3DF29F}" type="slidenum">
              <a:rPr lang="en-US"/>
              <a:pPr>
                <a:defRPr/>
              </a:pPr>
              <a:t>‹#›</a:t>
            </a:fld>
            <a:endParaRPr lang="en-US"/>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3DA8905-E949-4242-A487-30BDC97D07F3}" type="datetime1">
              <a:rPr lang="en-US" smtClean="0"/>
              <a:t>10/27/2019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6421A6-97A3-44EA-9855-EF912580D3C5}" type="datetime1">
              <a:rPr lang="en-US" smtClean="0"/>
              <a:t>10/27/2019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67FC63-91F9-4B41-B6EB-DF08803AFF8A}" type="datetime1">
              <a:rPr lang="en-US" smtClean="0"/>
              <a:t>10/27/2019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3D89CB44-D151-4BF0-BFDD-0CF606E61861}" type="datetime1">
              <a:rPr lang="en-US" smtClean="0"/>
              <a:t>10/27/2019</a:t>
            </a:fld>
            <a:endParaRPr lang="en-US"/>
          </a:p>
        </p:txBody>
      </p:sp>
      <p:sp>
        <p:nvSpPr>
          <p:cNvPr id="11" name="Footer Placeholder 10"/>
          <p:cNvSpPr>
            <a:spLocks noGrp="1"/>
          </p:cNvSpPr>
          <p:nvPr>
            <p:ph type="ftr" sz="quarter" idx="11"/>
          </p:nvPr>
        </p:nvSpPr>
        <p:spPr/>
        <p:txBody>
          <a:bodyPr/>
          <a:lstStyle/>
          <a:p>
            <a:pPr>
              <a:defRPr/>
            </a:pPr>
            <a:r>
              <a:rPr lang="en-US" smtClean="0"/>
              <a:t>© Joe Barich, 2019.</a:t>
            </a:r>
            <a:endParaRPr lang="en-US"/>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041900-1671-4631-A8A6-2FFFAE9C4AFE}" type="datetime1">
              <a:rPr lang="en-US" smtClean="0"/>
              <a:t>10/27/2019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371559-EECD-4771-813B-CCB7CA58393C}" type="datetime1">
              <a:rPr lang="en-US" smtClean="0"/>
              <a:t>10/27/2019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3558CA-BF83-4E88-BA05-1E3B41C0A01B}" type="datetime1">
              <a:rPr lang="en-US" smtClean="0"/>
              <a:t>10/27/2019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727398-A5BF-49E3-B577-64CCB39E93BB}" type="datetime1">
              <a:rPr lang="en-US" smtClean="0"/>
              <a:t>10/27/2019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50F3FD-A15A-4DA3-ADEA-5123C74196B8}" type="datetime1">
              <a:rPr lang="en-US" smtClean="0"/>
              <a:t>10/27/2019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4F2EA9-0A88-449A-8CA2-867A9F20A157}" type="datetime1">
              <a:rPr lang="en-US" smtClean="0"/>
              <a:t>10/27/2019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03AE29-E6AB-4787-8908-05BD5050ED08}" type="datetime1">
              <a:rPr lang="en-US" smtClean="0"/>
              <a:t>10/27/2019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CDDD2F6-D59C-4D5A-8B9F-822BE3816E7D}" type="datetime1">
              <a:rPr lang="en-US" smtClean="0"/>
              <a:t>10/27/2019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10</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28600"/>
            <a:ext cx="8229600" cy="685800"/>
          </a:xfrm>
        </p:spPr>
        <p:txBody>
          <a:bodyPr/>
          <a:lstStyle/>
          <a:p>
            <a:pPr eaLnBrk="1" hangingPunct="1"/>
            <a:r>
              <a:rPr lang="en-US" dirty="0" smtClean="0">
                <a:latin typeface="Georgia" pitchFamily="18" charset="0"/>
              </a:rPr>
              <a:t>IP Rights - 1</a:t>
            </a:r>
          </a:p>
        </p:txBody>
      </p:sp>
      <p:sp>
        <p:nvSpPr>
          <p:cNvPr id="26627" name="Content Placeholder 2"/>
          <p:cNvSpPr>
            <a:spLocks noGrp="1"/>
          </p:cNvSpPr>
          <p:nvPr>
            <p:ph idx="4294967295"/>
          </p:nvPr>
        </p:nvSpPr>
        <p:spPr>
          <a:xfrm>
            <a:off x="685800" y="914400"/>
            <a:ext cx="8001000" cy="5257799"/>
          </a:xfrm>
        </p:spPr>
        <p:txBody>
          <a:bodyPr/>
          <a:lstStyle/>
          <a:p>
            <a:pPr eaLnBrk="1" hangingPunct="1">
              <a:lnSpc>
                <a:spcPct val="80000"/>
              </a:lnSpc>
            </a:pPr>
            <a:r>
              <a:rPr lang="en-US" sz="3600" dirty="0" smtClean="0">
                <a:latin typeface="Georgia" pitchFamily="18" charset="0"/>
              </a:rPr>
              <a:t>“</a:t>
            </a:r>
            <a:r>
              <a:rPr lang="en-US" sz="2400" dirty="0" smtClean="0">
                <a:latin typeface="Georgia" pitchFamily="18" charset="0"/>
              </a:rPr>
              <a:t>Big 3”</a:t>
            </a:r>
          </a:p>
          <a:p>
            <a:pPr lvl="1" eaLnBrk="1" hangingPunct="1">
              <a:lnSpc>
                <a:spcPct val="80000"/>
              </a:lnSpc>
            </a:pPr>
            <a:r>
              <a:rPr lang="en-US" sz="2400" dirty="0" smtClean="0">
                <a:latin typeface="Georgia" pitchFamily="18" charset="0"/>
              </a:rPr>
              <a:t>Patents - (P)</a:t>
            </a:r>
          </a:p>
          <a:p>
            <a:pPr lvl="2" eaLnBrk="1" hangingPunct="1">
              <a:lnSpc>
                <a:spcPct val="80000"/>
              </a:lnSpc>
            </a:pPr>
            <a:r>
              <a:rPr lang="en-US" dirty="0" smtClean="0">
                <a:latin typeface="Georgia" pitchFamily="18" charset="0"/>
              </a:rPr>
              <a:t>Functionality</a:t>
            </a:r>
          </a:p>
          <a:p>
            <a:pPr lvl="2" eaLnBrk="1" hangingPunct="1">
              <a:lnSpc>
                <a:spcPct val="80000"/>
              </a:lnSpc>
            </a:pPr>
            <a:r>
              <a:rPr lang="en-US" dirty="0" smtClean="0">
                <a:latin typeface="Georgia" pitchFamily="18" charset="0"/>
              </a:rPr>
              <a:t>How something works</a:t>
            </a:r>
          </a:p>
          <a:p>
            <a:pPr lvl="1" eaLnBrk="1" hangingPunct="1">
              <a:lnSpc>
                <a:spcPct val="80000"/>
              </a:lnSpc>
            </a:pPr>
            <a:r>
              <a:rPr lang="en-US" sz="2400" dirty="0" smtClean="0">
                <a:latin typeface="Georgia" pitchFamily="18" charset="0"/>
              </a:rPr>
              <a:t>Copyrights - ©</a:t>
            </a:r>
          </a:p>
          <a:p>
            <a:pPr lvl="2" eaLnBrk="1" hangingPunct="1">
              <a:lnSpc>
                <a:spcPct val="80000"/>
              </a:lnSpc>
            </a:pPr>
            <a:r>
              <a:rPr lang="en-US" dirty="0" smtClean="0">
                <a:latin typeface="Georgia" pitchFamily="18" charset="0"/>
              </a:rPr>
              <a:t>Expression</a:t>
            </a:r>
          </a:p>
          <a:p>
            <a:pPr lvl="2" eaLnBrk="1" hangingPunct="1">
              <a:lnSpc>
                <a:spcPct val="80000"/>
              </a:lnSpc>
            </a:pPr>
            <a:r>
              <a:rPr lang="en-US" dirty="0" smtClean="0">
                <a:latin typeface="Georgia" pitchFamily="18" charset="0"/>
              </a:rPr>
              <a:t>What something looks like, sounds like, etc.</a:t>
            </a:r>
          </a:p>
          <a:p>
            <a:pPr lvl="1" eaLnBrk="1" hangingPunct="1">
              <a:lnSpc>
                <a:spcPct val="80000"/>
              </a:lnSpc>
            </a:pPr>
            <a:r>
              <a:rPr lang="en-US" sz="2400" dirty="0" smtClean="0">
                <a:latin typeface="Georgia" pitchFamily="18" charset="0"/>
              </a:rPr>
              <a:t>Trademarks – TM, ®</a:t>
            </a:r>
          </a:p>
          <a:p>
            <a:pPr lvl="2" eaLnBrk="1" hangingPunct="1">
              <a:lnSpc>
                <a:spcPct val="80000"/>
              </a:lnSpc>
            </a:pPr>
            <a:r>
              <a:rPr lang="en-US" dirty="0" smtClean="0">
                <a:latin typeface="Georgia" pitchFamily="18" charset="0"/>
              </a:rPr>
              <a:t>Origin of goods in trade</a:t>
            </a:r>
          </a:p>
          <a:p>
            <a:pPr lvl="2" eaLnBrk="1" hangingPunct="1">
              <a:lnSpc>
                <a:spcPct val="80000"/>
              </a:lnSpc>
            </a:pPr>
            <a:r>
              <a:rPr lang="en-US" dirty="0" smtClean="0">
                <a:latin typeface="Georgia" pitchFamily="18" charset="0"/>
              </a:rPr>
              <a:t>Who a product comes from</a:t>
            </a:r>
          </a:p>
          <a:p>
            <a:pPr lvl="1" eaLnBrk="1" hangingPunct="1">
              <a:lnSpc>
                <a:spcPct val="80000"/>
              </a:lnSpc>
            </a:pPr>
            <a:r>
              <a:rPr lang="en-US" sz="2400" dirty="0" smtClean="0">
                <a:latin typeface="Georgia" pitchFamily="18" charset="0"/>
              </a:rPr>
              <a:t>Can have (P), © and TM/® in same product</a:t>
            </a:r>
          </a:p>
          <a:p>
            <a:pPr eaLnBrk="1" hangingPunct="1">
              <a:lnSpc>
                <a:spcPct val="80000"/>
              </a:lnSpc>
            </a:pPr>
            <a:r>
              <a:rPr lang="en-US" sz="2400" dirty="0" smtClean="0">
                <a:latin typeface="Georgia" pitchFamily="18" charset="0"/>
              </a:rPr>
              <a:t>Trade Secret – Must be kept secret</a:t>
            </a:r>
          </a:p>
          <a:p>
            <a:pPr lvl="1" eaLnBrk="1" hangingPunct="1">
              <a:lnSpc>
                <a:spcPct val="80000"/>
              </a:lnSpc>
            </a:pPr>
            <a:r>
              <a:rPr lang="en-US" sz="2400" dirty="0" smtClean="0">
                <a:latin typeface="Georgia" pitchFamily="18" charset="0"/>
              </a:rPr>
              <a:t>Can’t have both a patent and a trade secret</a:t>
            </a:r>
          </a:p>
          <a:p>
            <a:pPr lvl="1" eaLnBrk="1" hangingPunct="1">
              <a:lnSpc>
                <a:spcPct val="80000"/>
              </a:lnSpc>
            </a:pPr>
            <a:r>
              <a:rPr lang="en-US" sz="2400" dirty="0" smtClean="0">
                <a:latin typeface="Georgia" pitchFamily="18" charset="0"/>
              </a:rPr>
              <a:t>Many other IP rights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10</a:t>
            </a:fld>
            <a:endParaRPr lang="en-US"/>
          </a:p>
        </p:txBody>
      </p:sp>
    </p:spTree>
    <p:extLst>
      <p:ext uri="{BB962C8B-B14F-4D97-AF65-F5344CB8AC3E}">
        <p14:creationId xmlns:p14="http://schemas.microsoft.com/office/powerpoint/2010/main" val="1573730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Rights - 2</a:t>
            </a:r>
          </a:p>
        </p:txBody>
      </p:sp>
      <p:sp>
        <p:nvSpPr>
          <p:cNvPr id="28675" name="Content Placeholder 2"/>
          <p:cNvSpPr>
            <a:spLocks noGrp="1"/>
          </p:cNvSpPr>
          <p:nvPr>
            <p:ph idx="4294967295"/>
          </p:nvPr>
        </p:nvSpPr>
        <p:spPr>
          <a:xfrm>
            <a:off x="482600" y="1195387"/>
            <a:ext cx="8229600" cy="4963041"/>
          </a:xfrm>
        </p:spPr>
        <p:txBody>
          <a:bodyPr/>
          <a:lstStyle/>
          <a:p>
            <a:pPr eaLnBrk="1" hangingPunct="1">
              <a:lnSpc>
                <a:spcPct val="90000"/>
              </a:lnSpc>
            </a:pPr>
            <a:r>
              <a:rPr lang="en-US" dirty="0" smtClean="0">
                <a:latin typeface="Georgia" pitchFamily="18" charset="0"/>
              </a:rPr>
              <a:t>Patents, Copyrights, Trademarks, and Trade Secrets operate very differently</a:t>
            </a:r>
          </a:p>
          <a:p>
            <a:pPr lvl="1" eaLnBrk="1" hangingPunct="1">
              <a:lnSpc>
                <a:spcPct val="90000"/>
              </a:lnSpc>
            </a:pPr>
            <a:r>
              <a:rPr lang="en-US" dirty="0" smtClean="0">
                <a:latin typeface="Georgia" pitchFamily="18" charset="0"/>
              </a:rPr>
              <a:t>Rules for one typically do not apply to the others</a:t>
            </a:r>
          </a:p>
          <a:p>
            <a:pPr lvl="1" eaLnBrk="1" hangingPunct="1">
              <a:lnSpc>
                <a:spcPct val="90000"/>
              </a:lnSpc>
            </a:pPr>
            <a:r>
              <a:rPr lang="en-US" dirty="0" smtClean="0">
                <a:latin typeface="Georgia" pitchFamily="18" charset="0"/>
              </a:rPr>
              <a:t>Term “IP” is a very loose grouping</a:t>
            </a:r>
          </a:p>
          <a:p>
            <a:pPr eaLnBrk="1" hangingPunct="1">
              <a:lnSpc>
                <a:spcPct val="90000"/>
              </a:lnSpc>
            </a:pPr>
            <a:r>
              <a:rPr lang="en-US" dirty="0" smtClean="0">
                <a:latin typeface="Georgia" pitchFamily="18" charset="0"/>
              </a:rPr>
              <a:t>Massive misunderstanding and confusion</a:t>
            </a:r>
          </a:p>
          <a:p>
            <a:pPr lvl="1" eaLnBrk="1" hangingPunct="1">
              <a:lnSpc>
                <a:spcPct val="90000"/>
              </a:lnSpc>
            </a:pPr>
            <a:r>
              <a:rPr lang="en-US" dirty="0" smtClean="0">
                <a:latin typeface="Georgia" pitchFamily="18" charset="0"/>
              </a:rPr>
              <a:t>Most businesses do not understand IP rights</a:t>
            </a:r>
          </a:p>
          <a:p>
            <a:pPr lvl="1" eaLnBrk="1" hangingPunct="1">
              <a:lnSpc>
                <a:spcPct val="90000"/>
              </a:lnSpc>
            </a:pPr>
            <a:r>
              <a:rPr lang="en-US" dirty="0" smtClean="0">
                <a:latin typeface="Georgia" pitchFamily="18" charset="0"/>
              </a:rPr>
              <a:t>Popular press often gets it wrong</a:t>
            </a:r>
          </a:p>
          <a:p>
            <a:pPr lvl="1" eaLnBrk="1" hangingPunct="1">
              <a:lnSpc>
                <a:spcPct val="90000"/>
              </a:lnSpc>
            </a:pPr>
            <a:r>
              <a:rPr lang="en-US" dirty="0" smtClean="0">
                <a:latin typeface="Georgia" pitchFamily="18" charset="0"/>
              </a:rPr>
              <a:t>But! Estimate of value of IP held by SP500 is in excess of $4 trillion</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11</a:t>
            </a:fld>
            <a:endParaRPr lang="en-US"/>
          </a:p>
        </p:txBody>
      </p:sp>
    </p:spTree>
    <p:extLst>
      <p:ext uri="{BB962C8B-B14F-4D97-AF65-F5344CB8AC3E}">
        <p14:creationId xmlns:p14="http://schemas.microsoft.com/office/powerpoint/2010/main" val="4145771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US vs. Many Other Countries</a:t>
            </a:r>
          </a:p>
        </p:txBody>
      </p:sp>
      <p:sp>
        <p:nvSpPr>
          <p:cNvPr id="30723" name="Content Placeholder 2"/>
          <p:cNvSpPr>
            <a:spLocks noGrp="1"/>
          </p:cNvSpPr>
          <p:nvPr>
            <p:ph idx="4294967295"/>
          </p:nvPr>
        </p:nvSpPr>
        <p:spPr>
          <a:xfrm>
            <a:off x="482600" y="1195388"/>
            <a:ext cx="8229600" cy="4974058"/>
          </a:xfrm>
        </p:spPr>
        <p:txBody>
          <a:bodyPr/>
          <a:lstStyle/>
          <a:p>
            <a:pPr eaLnBrk="1" hangingPunct="1">
              <a:lnSpc>
                <a:spcPct val="90000"/>
              </a:lnSpc>
            </a:pPr>
            <a:r>
              <a:rPr lang="en-US" sz="2800" dirty="0" smtClean="0">
                <a:latin typeface="Georgia" pitchFamily="18" charset="0"/>
              </a:rPr>
              <a:t>IP - </a:t>
            </a:r>
            <a:r>
              <a:rPr lang="en-US" sz="2800" u="sng" dirty="0" smtClean="0">
                <a:latin typeface="Georgia" pitchFamily="18" charset="0"/>
              </a:rPr>
              <a:t>Intellectual</a:t>
            </a:r>
            <a:r>
              <a:rPr lang="en-US" sz="2800" dirty="0" smtClean="0">
                <a:latin typeface="Georgia" pitchFamily="18" charset="0"/>
              </a:rPr>
              <a:t> Property vs. </a:t>
            </a:r>
            <a:r>
              <a:rPr lang="en-US" sz="2800" u="sng" dirty="0" smtClean="0">
                <a:latin typeface="Georgia" pitchFamily="18" charset="0"/>
              </a:rPr>
              <a:t>Industrial</a:t>
            </a:r>
            <a:r>
              <a:rPr lang="en-US" sz="2800" dirty="0" smtClean="0">
                <a:latin typeface="Georgia" pitchFamily="18" charset="0"/>
              </a:rPr>
              <a:t> Property</a:t>
            </a:r>
          </a:p>
          <a:p>
            <a:pPr lvl="1" eaLnBrk="1" hangingPunct="1">
              <a:lnSpc>
                <a:spcPct val="90000"/>
              </a:lnSpc>
            </a:pPr>
            <a:r>
              <a:rPr lang="en-US" dirty="0" smtClean="0">
                <a:latin typeface="Georgia" pitchFamily="18" charset="0"/>
              </a:rPr>
              <a:t>Product of the mind vs. company property</a:t>
            </a:r>
          </a:p>
          <a:p>
            <a:pPr lvl="1" eaLnBrk="1" hangingPunct="1">
              <a:lnSpc>
                <a:spcPct val="90000"/>
              </a:lnSpc>
            </a:pPr>
            <a:r>
              <a:rPr lang="en-US" dirty="0" smtClean="0">
                <a:latin typeface="Georgia" pitchFamily="18" charset="0"/>
              </a:rPr>
              <a:t>Historically, US economic development is dominated by entrepreneurs  - Europe is dominated by large, state-run industry</a:t>
            </a:r>
          </a:p>
          <a:p>
            <a:pPr lvl="1" eaLnBrk="1" hangingPunct="1">
              <a:lnSpc>
                <a:spcPct val="90000"/>
              </a:lnSpc>
            </a:pPr>
            <a:r>
              <a:rPr lang="en-US" dirty="0" smtClean="0">
                <a:latin typeface="Georgia" pitchFamily="18" charset="0"/>
              </a:rPr>
              <a:t>Until recently, only a company could own patents in Europe and many other countries</a:t>
            </a:r>
          </a:p>
          <a:p>
            <a:pPr lvl="1" eaLnBrk="1" hangingPunct="1">
              <a:lnSpc>
                <a:spcPct val="90000"/>
              </a:lnSpc>
            </a:pPr>
            <a:r>
              <a:rPr lang="en-US" dirty="0" smtClean="0">
                <a:latin typeface="Georgia" pitchFamily="18" charset="0"/>
              </a:rPr>
              <a:t>Many differences in IP scope due to fundamental principles</a:t>
            </a:r>
          </a:p>
          <a:p>
            <a:pPr lvl="2" eaLnBrk="1" hangingPunct="1">
              <a:lnSpc>
                <a:spcPct val="90000"/>
              </a:lnSpc>
            </a:pPr>
            <a:r>
              <a:rPr lang="en-US" dirty="0" smtClean="0">
                <a:latin typeface="Georgia" pitchFamily="18" charset="0"/>
              </a:rPr>
              <a:t>More things are patentable in the US</a:t>
            </a:r>
          </a:p>
          <a:p>
            <a:pPr lvl="2" eaLnBrk="1" hangingPunct="1">
              <a:lnSpc>
                <a:spcPct val="90000"/>
              </a:lnSpc>
            </a:pPr>
            <a:r>
              <a:rPr lang="en-US" dirty="0">
                <a:latin typeface="Georgia" pitchFamily="18" charset="0"/>
              </a:rPr>
              <a:t>Ex – EU = no surgical procedure patents and stricter standards for software patents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12</a:t>
            </a:fld>
            <a:endParaRPr lang="en-US"/>
          </a:p>
        </p:txBody>
      </p:sp>
    </p:spTree>
    <p:extLst>
      <p:ext uri="{BB962C8B-B14F-4D97-AF65-F5344CB8AC3E}">
        <p14:creationId xmlns:p14="http://schemas.microsoft.com/office/powerpoint/2010/main" val="2563791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Patent Economic Basis</a:t>
            </a:r>
          </a:p>
        </p:txBody>
      </p:sp>
      <p:sp>
        <p:nvSpPr>
          <p:cNvPr id="32771" name="Content Placeholder 2"/>
          <p:cNvSpPr>
            <a:spLocks noGrp="1"/>
          </p:cNvSpPr>
          <p:nvPr>
            <p:ph idx="4294967295"/>
          </p:nvPr>
        </p:nvSpPr>
        <p:spPr>
          <a:xfrm>
            <a:off x="482600" y="1195387"/>
            <a:ext cx="8229600" cy="4963041"/>
          </a:xfrm>
        </p:spPr>
        <p:txBody>
          <a:bodyPr/>
          <a:lstStyle/>
          <a:p>
            <a:pPr eaLnBrk="1" hangingPunct="1">
              <a:lnSpc>
                <a:spcPct val="90000"/>
              </a:lnSpc>
            </a:pPr>
            <a:r>
              <a:rPr lang="en-US" dirty="0" smtClean="0">
                <a:latin typeface="Georgia" pitchFamily="18" charset="0"/>
              </a:rPr>
              <a:t>A Patent is not a reward or a prize</a:t>
            </a:r>
          </a:p>
          <a:p>
            <a:pPr lvl="1" eaLnBrk="1" hangingPunct="1">
              <a:lnSpc>
                <a:spcPct val="90000"/>
              </a:lnSpc>
            </a:pPr>
            <a:r>
              <a:rPr lang="en-US" sz="2400" dirty="0" smtClean="0">
                <a:latin typeface="Georgia" pitchFamily="18" charset="0"/>
              </a:rPr>
              <a:t>The IP system is not made for the benefit of the inventors – it is made for the benefit of society</a:t>
            </a:r>
          </a:p>
          <a:p>
            <a:pPr lvl="1" eaLnBrk="1" hangingPunct="1">
              <a:lnSpc>
                <a:spcPct val="90000"/>
              </a:lnSpc>
            </a:pPr>
            <a:r>
              <a:rPr lang="en-US" sz="2400" dirty="0" smtClean="0">
                <a:latin typeface="Georgia" pitchFamily="18" charset="0"/>
              </a:rPr>
              <a:t>Want to incentivize development of new inventions for everyone’s benefit</a:t>
            </a:r>
          </a:p>
          <a:p>
            <a:pPr lvl="1" eaLnBrk="1" hangingPunct="1">
              <a:lnSpc>
                <a:spcPct val="90000"/>
              </a:lnSpc>
            </a:pPr>
            <a:r>
              <a:rPr lang="en-US" sz="2400" dirty="0" smtClean="0">
                <a:latin typeface="Georgia" pitchFamily="18" charset="0"/>
              </a:rPr>
              <a:t>It’s a savvy deal – govt. can get private industry to pay for R&amp;D instead of having to pay for it with tax dollars</a:t>
            </a:r>
          </a:p>
          <a:p>
            <a:pPr lvl="2" eaLnBrk="1" hangingPunct="1">
              <a:lnSpc>
                <a:spcPct val="90000"/>
              </a:lnSpc>
            </a:pPr>
            <a:r>
              <a:rPr lang="en-US" dirty="0" smtClean="0">
                <a:latin typeface="Georgia" pitchFamily="18" charset="0"/>
              </a:rPr>
              <a:t>Ex – It costs $1 Billion+ for new drug</a:t>
            </a:r>
          </a:p>
          <a:p>
            <a:pPr lvl="2" eaLnBrk="1" hangingPunct="1">
              <a:lnSpc>
                <a:spcPct val="90000"/>
              </a:lnSpc>
            </a:pPr>
            <a:r>
              <a:rPr lang="en-US" dirty="0" smtClean="0">
                <a:latin typeface="Georgia" pitchFamily="18" charset="0"/>
              </a:rPr>
              <a:t>R&amp;D yearly spend in trillions - $0 to taxpayer</a:t>
            </a:r>
          </a:p>
          <a:p>
            <a:pPr eaLnBrk="1" hangingPunct="1">
              <a:lnSpc>
                <a:spcPct val="90000"/>
              </a:lnSpc>
            </a:pPr>
            <a:r>
              <a:rPr lang="en-US" sz="2800" dirty="0" smtClean="0">
                <a:latin typeface="Georgia" pitchFamily="18" charset="0"/>
              </a:rPr>
              <a:t>Limited time of exclusivity, then everyone can use it for free – don’t want to pay a premium?  Just wait a few years.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13</a:t>
            </a:fld>
            <a:endParaRPr lang="en-US"/>
          </a:p>
        </p:txBody>
      </p:sp>
    </p:spTree>
    <p:extLst>
      <p:ext uri="{BB962C8B-B14F-4D97-AF65-F5344CB8AC3E}">
        <p14:creationId xmlns:p14="http://schemas.microsoft.com/office/powerpoint/2010/main" val="1969250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eaLnBrk="1" hangingPunct="1"/>
            <a:r>
              <a:rPr lang="en-US" smtClean="0">
                <a:latin typeface="Georgia" pitchFamily="18" charset="0"/>
              </a:rPr>
              <a:t>TM and © Economic Basis</a:t>
            </a:r>
          </a:p>
        </p:txBody>
      </p:sp>
      <p:sp>
        <p:nvSpPr>
          <p:cNvPr id="34819" name="Content Placeholder 2"/>
          <p:cNvSpPr>
            <a:spLocks noGrp="1"/>
          </p:cNvSpPr>
          <p:nvPr>
            <p:ph idx="4294967295"/>
          </p:nvPr>
        </p:nvSpPr>
        <p:spPr>
          <a:xfrm>
            <a:off x="457200" y="1139754"/>
            <a:ext cx="8229600" cy="4191000"/>
          </a:xfrm>
        </p:spPr>
        <p:txBody>
          <a:bodyPr/>
          <a:lstStyle/>
          <a:p>
            <a:pPr eaLnBrk="1" hangingPunct="1">
              <a:lnSpc>
                <a:spcPct val="90000"/>
              </a:lnSpc>
            </a:pPr>
            <a:r>
              <a:rPr lang="en-US" sz="2800" dirty="0" smtClean="0">
                <a:latin typeface="Georgia" pitchFamily="18" charset="0"/>
              </a:rPr>
              <a:t>Trademark</a:t>
            </a:r>
          </a:p>
          <a:p>
            <a:pPr lvl="1" eaLnBrk="1" hangingPunct="1">
              <a:lnSpc>
                <a:spcPct val="90000"/>
              </a:lnSpc>
            </a:pPr>
            <a:r>
              <a:rPr lang="en-US" sz="2400" dirty="0" smtClean="0">
                <a:latin typeface="Georgia" pitchFamily="18" charset="0"/>
              </a:rPr>
              <a:t>We want consumers to know who makes the goods they are buying so that the manufacturer will make high-quality goods and stand behind them</a:t>
            </a:r>
          </a:p>
          <a:p>
            <a:pPr lvl="1" eaLnBrk="1" hangingPunct="1">
              <a:lnSpc>
                <a:spcPct val="90000"/>
              </a:lnSpc>
            </a:pPr>
            <a:r>
              <a:rPr lang="en-US" sz="2400" dirty="0" smtClean="0">
                <a:latin typeface="Georgia" pitchFamily="18" charset="0"/>
              </a:rPr>
              <a:t>Want to be sure consumers are not deceived into purchasing inferior goods once manufacturers have made that investment</a:t>
            </a:r>
          </a:p>
          <a:p>
            <a:pPr lvl="2" eaLnBrk="1" hangingPunct="1">
              <a:lnSpc>
                <a:spcPct val="90000"/>
              </a:lnSpc>
            </a:pPr>
            <a:r>
              <a:rPr lang="en-US" dirty="0" smtClean="0">
                <a:latin typeface="Georgia" pitchFamily="18" charset="0"/>
              </a:rPr>
              <a:t>No “passing off”, “counterfeiting”, “knock-offs”</a:t>
            </a:r>
          </a:p>
          <a:p>
            <a:pPr eaLnBrk="1" hangingPunct="1">
              <a:lnSpc>
                <a:spcPct val="90000"/>
              </a:lnSpc>
            </a:pPr>
            <a:r>
              <a:rPr lang="en-US" sz="2800" dirty="0" smtClean="0">
                <a:latin typeface="Georgia" pitchFamily="18" charset="0"/>
              </a:rPr>
              <a:t>Copyright</a:t>
            </a:r>
          </a:p>
          <a:p>
            <a:pPr lvl="1" eaLnBrk="1" hangingPunct="1">
              <a:lnSpc>
                <a:spcPct val="90000"/>
              </a:lnSpc>
            </a:pPr>
            <a:r>
              <a:rPr lang="en-US" sz="2400" dirty="0" smtClean="0">
                <a:latin typeface="Georgia" pitchFamily="18" charset="0"/>
              </a:rPr>
              <a:t>Everyone likes a new story or song!  We want more.</a:t>
            </a:r>
          </a:p>
          <a:p>
            <a:pPr lvl="1" eaLnBrk="1" hangingPunct="1">
              <a:lnSpc>
                <a:spcPct val="90000"/>
              </a:lnSpc>
            </a:pPr>
            <a:r>
              <a:rPr lang="en-US" sz="2400" dirty="0" smtClean="0">
                <a:latin typeface="Georgia" pitchFamily="18" charset="0"/>
              </a:rPr>
              <a:t>For artistic works requiring large investment (movies), exclusive rights incentivize production</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14</a:t>
            </a:fld>
            <a:endParaRPr lang="en-US"/>
          </a:p>
        </p:txBody>
      </p:sp>
    </p:spTree>
    <p:extLst>
      <p:ext uri="{BB962C8B-B14F-4D97-AF65-F5344CB8AC3E}">
        <p14:creationId xmlns:p14="http://schemas.microsoft.com/office/powerpoint/2010/main" val="3931618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eaLnBrk="1" hangingPunct="1"/>
            <a:r>
              <a:rPr lang="en-US" dirty="0" smtClean="0">
                <a:latin typeface="Georgia" pitchFamily="18" charset="0"/>
              </a:rPr>
              <a:t>Trade Secret Economic Basis</a:t>
            </a:r>
          </a:p>
        </p:txBody>
      </p:sp>
      <p:sp>
        <p:nvSpPr>
          <p:cNvPr id="34819" name="Content Placeholder 2"/>
          <p:cNvSpPr>
            <a:spLocks noGrp="1"/>
          </p:cNvSpPr>
          <p:nvPr>
            <p:ph idx="4294967295"/>
          </p:nvPr>
        </p:nvSpPr>
        <p:spPr>
          <a:xfrm>
            <a:off x="457200" y="1139754"/>
            <a:ext cx="8229600" cy="4803846"/>
          </a:xfrm>
        </p:spPr>
        <p:txBody>
          <a:bodyPr/>
          <a:lstStyle/>
          <a:p>
            <a:pPr eaLnBrk="1" hangingPunct="1">
              <a:lnSpc>
                <a:spcPct val="90000"/>
              </a:lnSpc>
            </a:pPr>
            <a:r>
              <a:rPr lang="en-US" sz="2800" dirty="0" smtClean="0">
                <a:latin typeface="Georgia" pitchFamily="18" charset="0"/>
              </a:rPr>
              <a:t>Trade secrets derive economic value from not being known</a:t>
            </a:r>
          </a:p>
          <a:p>
            <a:pPr eaLnBrk="1" hangingPunct="1">
              <a:lnSpc>
                <a:spcPct val="90000"/>
              </a:lnSpc>
            </a:pPr>
            <a:r>
              <a:rPr lang="en-US" sz="2800" dirty="0" smtClean="0">
                <a:latin typeface="Georgia" pitchFamily="18" charset="0"/>
              </a:rPr>
              <a:t>Why provide a protectable right for something a business wants to keep secret?</a:t>
            </a:r>
          </a:p>
          <a:p>
            <a:pPr lvl="1" eaLnBrk="1" hangingPunct="1">
              <a:lnSpc>
                <a:spcPct val="90000"/>
              </a:lnSpc>
            </a:pPr>
            <a:r>
              <a:rPr lang="en-US" sz="2400" dirty="0" smtClean="0">
                <a:latin typeface="Georgia" pitchFamily="18" charset="0"/>
              </a:rPr>
              <a:t>Fair competitions between companies </a:t>
            </a:r>
          </a:p>
          <a:p>
            <a:pPr lvl="2" eaLnBrk="1" hangingPunct="1">
              <a:lnSpc>
                <a:spcPct val="90000"/>
              </a:lnSpc>
            </a:pPr>
            <a:r>
              <a:rPr lang="en-US" dirty="0" smtClean="0">
                <a:latin typeface="Georgia" pitchFamily="18" charset="0"/>
              </a:rPr>
              <a:t>EX – wrongfully obtaining the marketing plan of a competitor provides you with an unfair advantage</a:t>
            </a:r>
          </a:p>
          <a:p>
            <a:pPr lvl="1" eaLnBrk="1" hangingPunct="1">
              <a:lnSpc>
                <a:spcPct val="90000"/>
              </a:lnSpc>
            </a:pPr>
            <a:r>
              <a:rPr lang="en-US" sz="2400" dirty="0" smtClean="0">
                <a:latin typeface="Georgia" pitchFamily="18" charset="0"/>
              </a:rPr>
              <a:t>Encourage investment in innovation</a:t>
            </a:r>
          </a:p>
          <a:p>
            <a:pPr lvl="2" eaLnBrk="1" hangingPunct="1">
              <a:lnSpc>
                <a:spcPct val="90000"/>
              </a:lnSpc>
            </a:pPr>
            <a:r>
              <a:rPr lang="en-US" dirty="0" smtClean="0">
                <a:latin typeface="Georgia" pitchFamily="18" charset="0"/>
              </a:rPr>
              <a:t>Not every innovation can be patented, but we want companies to innovate on their own rather than steal the innovations of others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15</a:t>
            </a:fld>
            <a:endParaRPr lang="en-US"/>
          </a:p>
        </p:txBody>
      </p:sp>
    </p:spTree>
    <p:extLst>
      <p:ext uri="{BB962C8B-B14F-4D97-AF65-F5344CB8AC3E}">
        <p14:creationId xmlns:p14="http://schemas.microsoft.com/office/powerpoint/2010/main" val="3266531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762000" y="5316"/>
            <a:ext cx="7696200" cy="1143000"/>
          </a:xfrm>
        </p:spPr>
        <p:txBody>
          <a:bodyPr/>
          <a:lstStyle/>
          <a:p>
            <a:pPr algn="ctr" eaLnBrk="1" hangingPunct="1"/>
            <a:r>
              <a:rPr lang="en-US" dirty="0" smtClean="0">
                <a:latin typeface="Georgia" pitchFamily="18" charset="0"/>
              </a:rPr>
              <a:t>Reality of IP Rights - 1</a:t>
            </a:r>
          </a:p>
        </p:txBody>
      </p:sp>
      <p:sp>
        <p:nvSpPr>
          <p:cNvPr id="34819" name="Content Placeholder 2"/>
          <p:cNvSpPr>
            <a:spLocks noGrp="1"/>
          </p:cNvSpPr>
          <p:nvPr>
            <p:ph idx="4294967295"/>
          </p:nvPr>
        </p:nvSpPr>
        <p:spPr>
          <a:xfrm>
            <a:off x="457200" y="1066800"/>
            <a:ext cx="8229600" cy="5562600"/>
          </a:xfrm>
        </p:spPr>
        <p:txBody>
          <a:bodyPr/>
          <a:lstStyle/>
          <a:p>
            <a:pPr eaLnBrk="1" hangingPunct="1">
              <a:lnSpc>
                <a:spcPct val="90000"/>
              </a:lnSpc>
            </a:pPr>
            <a:r>
              <a:rPr lang="en-US" sz="2400" dirty="0" smtClean="0">
                <a:latin typeface="Georgia" pitchFamily="18" charset="0"/>
              </a:rPr>
              <a:t>It’s really all about the money</a:t>
            </a:r>
          </a:p>
          <a:p>
            <a:pPr lvl="1" eaLnBrk="1" hangingPunct="1">
              <a:lnSpc>
                <a:spcPct val="90000"/>
              </a:lnSpc>
            </a:pPr>
            <a:r>
              <a:rPr lang="en-US" sz="2000" dirty="0" smtClean="0">
                <a:latin typeface="Georgia" pitchFamily="18" charset="0"/>
              </a:rPr>
              <a:t>Massive lobbying because a single statutory change can result in huge profits (company vs. company or individual)</a:t>
            </a:r>
          </a:p>
          <a:p>
            <a:pPr lvl="1">
              <a:lnSpc>
                <a:spcPct val="90000"/>
              </a:lnSpc>
            </a:pPr>
            <a:r>
              <a:rPr lang="en-US" sz="2000" dirty="0" smtClean="0">
                <a:latin typeface="Georgia" pitchFamily="18" charset="0"/>
              </a:rPr>
              <a:t>Example: Some </a:t>
            </a:r>
            <a:r>
              <a:rPr lang="en-US" sz="2000" dirty="0">
                <a:latin typeface="Georgia" pitchFamily="18" charset="0"/>
              </a:rPr>
              <a:t>rights are getting </a:t>
            </a:r>
            <a:r>
              <a:rPr lang="en-US" sz="2000" dirty="0" smtClean="0">
                <a:latin typeface="Georgia" pitchFamily="18" charset="0"/>
              </a:rPr>
              <a:t>longer</a:t>
            </a:r>
            <a:endParaRPr lang="en-US" sz="2000" dirty="0">
              <a:latin typeface="Georgia" pitchFamily="18" charset="0"/>
            </a:endParaRPr>
          </a:p>
          <a:p>
            <a:pPr lvl="2">
              <a:lnSpc>
                <a:spcPct val="90000"/>
              </a:lnSpc>
            </a:pPr>
            <a:r>
              <a:rPr lang="en-US" sz="2000" dirty="0">
                <a:latin typeface="Georgia" pitchFamily="18" charset="0"/>
              </a:rPr>
              <a:t>Copyrights from 14 </a:t>
            </a:r>
            <a:r>
              <a:rPr lang="en-US" sz="2000" dirty="0" smtClean="0">
                <a:latin typeface="Georgia" pitchFamily="18" charset="0"/>
              </a:rPr>
              <a:t>(originally) to life+70/95/120 </a:t>
            </a:r>
            <a:r>
              <a:rPr lang="en-US" sz="2000" dirty="0">
                <a:latin typeface="Georgia" pitchFamily="18" charset="0"/>
              </a:rPr>
              <a:t>years</a:t>
            </a:r>
          </a:p>
          <a:p>
            <a:pPr lvl="2">
              <a:lnSpc>
                <a:spcPct val="90000"/>
              </a:lnSpc>
            </a:pPr>
            <a:r>
              <a:rPr lang="en-US" sz="2000" dirty="0">
                <a:latin typeface="Georgia" pitchFamily="18" charset="0"/>
              </a:rPr>
              <a:t>Patents = 7-&gt;14-&gt;21-&gt;17-&gt;20 years in length</a:t>
            </a:r>
          </a:p>
          <a:p>
            <a:pPr lvl="2">
              <a:lnSpc>
                <a:spcPct val="90000"/>
              </a:lnSpc>
            </a:pPr>
            <a:r>
              <a:rPr lang="en-US" sz="2000" dirty="0">
                <a:latin typeface="Georgia" pitchFamily="18" charset="0"/>
              </a:rPr>
              <a:t>TMs have always been for as long as </a:t>
            </a:r>
            <a:r>
              <a:rPr lang="en-US" sz="2000" dirty="0" smtClean="0">
                <a:latin typeface="Georgia" pitchFamily="18" charset="0"/>
              </a:rPr>
              <a:t>used</a:t>
            </a:r>
          </a:p>
          <a:p>
            <a:pPr lvl="1">
              <a:lnSpc>
                <a:spcPct val="90000"/>
              </a:lnSpc>
            </a:pPr>
            <a:r>
              <a:rPr lang="en-US" sz="2000" dirty="0" smtClean="0">
                <a:latin typeface="Georgia" pitchFamily="18" charset="0"/>
              </a:rPr>
              <a:t>Rights constrained when lobbied for and against</a:t>
            </a:r>
          </a:p>
          <a:p>
            <a:pPr lvl="2">
              <a:lnSpc>
                <a:spcPct val="90000"/>
              </a:lnSpc>
            </a:pPr>
            <a:r>
              <a:rPr lang="en-US" sz="2000" dirty="0" smtClean="0">
                <a:latin typeface="Georgia" pitchFamily="18" charset="0"/>
              </a:rPr>
              <a:t>Example: Corporate innovators want patent rights expanded</a:t>
            </a:r>
          </a:p>
          <a:p>
            <a:pPr lvl="3">
              <a:lnSpc>
                <a:spcPct val="90000"/>
              </a:lnSpc>
            </a:pPr>
            <a:r>
              <a:rPr lang="en-US" dirty="0" smtClean="0">
                <a:latin typeface="Georgia" pitchFamily="18" charset="0"/>
              </a:rPr>
              <a:t>Aggregators or those with market dominance want patent rights reduced</a:t>
            </a:r>
          </a:p>
          <a:p>
            <a:pPr lvl="3">
              <a:lnSpc>
                <a:spcPct val="90000"/>
              </a:lnSpc>
            </a:pPr>
            <a:r>
              <a:rPr lang="en-US" dirty="0" smtClean="0">
                <a:latin typeface="Georgia" pitchFamily="18" charset="0"/>
              </a:rPr>
              <a:t>Balanced = patent term stays about the same</a:t>
            </a:r>
          </a:p>
          <a:p>
            <a:pPr lvl="2">
              <a:lnSpc>
                <a:spcPct val="90000"/>
              </a:lnSpc>
            </a:pPr>
            <a:r>
              <a:rPr lang="en-US" sz="2000" dirty="0" smtClean="0">
                <a:latin typeface="Georgia" pitchFamily="18" charset="0"/>
              </a:rPr>
              <a:t>Compare: All companies want longer copyright term</a:t>
            </a:r>
            <a:endParaRPr lang="en-US" sz="2000" dirty="0">
              <a:latin typeface="Georgia" pitchFamily="18" charset="0"/>
            </a:endParaRPr>
          </a:p>
          <a:p>
            <a:pPr lvl="3">
              <a:lnSpc>
                <a:spcPct val="90000"/>
              </a:lnSpc>
            </a:pPr>
            <a:r>
              <a:rPr lang="en-US" dirty="0" smtClean="0">
                <a:latin typeface="Georgia" pitchFamily="18" charset="0"/>
              </a:rPr>
              <a:t>Regular people have no lobbyist</a:t>
            </a:r>
          </a:p>
          <a:p>
            <a:pPr lvl="3">
              <a:lnSpc>
                <a:spcPct val="90000"/>
              </a:lnSpc>
            </a:pPr>
            <a:r>
              <a:rPr lang="en-US" dirty="0" smtClean="0">
                <a:latin typeface="Georgia" pitchFamily="18" charset="0"/>
              </a:rPr>
              <a:t>Legislators are not asserting interests of regular people</a:t>
            </a:r>
            <a:endParaRPr lang="en-US" dirty="0">
              <a:latin typeface="Georgia" pitchFamily="18" charset="0"/>
            </a:endParaRPr>
          </a:p>
          <a:p>
            <a:pPr lvl="3">
              <a:lnSpc>
                <a:spcPct val="90000"/>
              </a:lnSpc>
            </a:pPr>
            <a:r>
              <a:rPr lang="en-US" dirty="0" smtClean="0">
                <a:latin typeface="Georgia" pitchFamily="18" charset="0"/>
              </a:rPr>
              <a:t>Unbalanced = Copyright term hugely increases</a:t>
            </a:r>
          </a:p>
        </p:txBody>
      </p:sp>
      <p:sp>
        <p:nvSpPr>
          <p:cNvPr id="2" name="Slide Number Placeholder 1"/>
          <p:cNvSpPr>
            <a:spLocks noGrp="1"/>
          </p:cNvSpPr>
          <p:nvPr>
            <p:ph type="sldNum" sz="quarter" idx="12"/>
          </p:nvPr>
        </p:nvSpPr>
        <p:spPr/>
        <p:txBody>
          <a:bodyPr/>
          <a:lstStyle/>
          <a:p>
            <a:fld id="{B5BFA542-0988-4A36-854C-5BEFA4BA71A4}" type="slidenum">
              <a:rPr lang="en-US" smtClean="0"/>
              <a:pPr/>
              <a:t>16</a:t>
            </a:fld>
            <a:endParaRPr lang="en-US" dirty="0"/>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2163646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algn="ctr" eaLnBrk="1" hangingPunct="1"/>
            <a:r>
              <a:rPr lang="en-US" dirty="0" smtClean="0">
                <a:latin typeface="Georgia" pitchFamily="18" charset="0"/>
              </a:rPr>
              <a:t>Reality of IP Rights - 2</a:t>
            </a:r>
          </a:p>
        </p:txBody>
      </p:sp>
      <p:sp>
        <p:nvSpPr>
          <p:cNvPr id="34819" name="Content Placeholder 2"/>
          <p:cNvSpPr>
            <a:spLocks noGrp="1"/>
          </p:cNvSpPr>
          <p:nvPr>
            <p:ph idx="4294967295"/>
          </p:nvPr>
        </p:nvSpPr>
        <p:spPr>
          <a:xfrm>
            <a:off x="457200" y="1066800"/>
            <a:ext cx="8229600" cy="5562600"/>
          </a:xfrm>
        </p:spPr>
        <p:txBody>
          <a:bodyPr/>
          <a:lstStyle/>
          <a:p>
            <a:pPr>
              <a:lnSpc>
                <a:spcPct val="90000"/>
              </a:lnSpc>
            </a:pPr>
            <a:r>
              <a:rPr lang="en-US" sz="2400" dirty="0" smtClean="0">
                <a:latin typeface="Georgia" pitchFamily="18" charset="0"/>
              </a:rPr>
              <a:t>Some rights are changing in scope in recent decades</a:t>
            </a:r>
          </a:p>
          <a:p>
            <a:pPr lvl="1">
              <a:lnSpc>
                <a:spcPct val="90000"/>
              </a:lnSpc>
            </a:pPr>
            <a:r>
              <a:rPr lang="en-US" sz="2000" dirty="0" smtClean="0">
                <a:latin typeface="Georgia" pitchFamily="18" charset="0"/>
              </a:rPr>
              <a:t>Patents somewhat diminished </a:t>
            </a:r>
          </a:p>
          <a:p>
            <a:pPr lvl="2">
              <a:lnSpc>
                <a:spcPct val="90000"/>
              </a:lnSpc>
            </a:pPr>
            <a:r>
              <a:rPr lang="en-US" sz="2000" dirty="0" smtClean="0">
                <a:latin typeface="Georgia" pitchFamily="18" charset="0"/>
              </a:rPr>
              <a:t>Fewer inventions patentable, more likely to be found obvious, tougher to get injunction</a:t>
            </a:r>
          </a:p>
          <a:p>
            <a:pPr lvl="1">
              <a:lnSpc>
                <a:spcPct val="90000"/>
              </a:lnSpc>
            </a:pPr>
            <a:r>
              <a:rPr lang="en-US" sz="2200" dirty="0" smtClean="0">
                <a:latin typeface="Georgia" pitchFamily="18" charset="0"/>
              </a:rPr>
              <a:t>Copyright has increased significantly</a:t>
            </a:r>
          </a:p>
          <a:p>
            <a:pPr lvl="2">
              <a:lnSpc>
                <a:spcPct val="90000"/>
              </a:lnSpc>
            </a:pPr>
            <a:r>
              <a:rPr lang="en-US" sz="2000" dirty="0" smtClean="0">
                <a:latin typeface="Georgia" pitchFamily="18" charset="0"/>
              </a:rPr>
              <a:t>“Make available for copying” is now infringement, even if no copy made</a:t>
            </a:r>
          </a:p>
          <a:p>
            <a:pPr lvl="2">
              <a:lnSpc>
                <a:spcPct val="90000"/>
              </a:lnSpc>
            </a:pPr>
            <a:r>
              <a:rPr lang="en-US" sz="2000" dirty="0" smtClean="0">
                <a:latin typeface="Georgia" pitchFamily="18" charset="0"/>
              </a:rPr>
              <a:t>Criminal </a:t>
            </a:r>
            <a:r>
              <a:rPr lang="en-US" sz="2000" dirty="0">
                <a:latin typeface="Georgia" pitchFamily="18" charset="0"/>
              </a:rPr>
              <a:t>prosecution </a:t>
            </a:r>
            <a:r>
              <a:rPr lang="en-US" sz="2000" dirty="0" smtClean="0">
                <a:latin typeface="Georgia" pitchFamily="18" charset="0"/>
              </a:rPr>
              <a:t>for © infringement </a:t>
            </a:r>
            <a:r>
              <a:rPr lang="en-US" sz="2000" dirty="0">
                <a:latin typeface="Georgia" pitchFamily="18" charset="0"/>
              </a:rPr>
              <a:t>even when there is no monetary profit or commercial benefit from the infringement.  </a:t>
            </a:r>
            <a:r>
              <a:rPr lang="en-US" sz="2000" dirty="0" smtClean="0">
                <a:latin typeface="Georgia" pitchFamily="18" charset="0"/>
              </a:rPr>
              <a:t>Up to 5 years and $250,000.  FBI now investigates.</a:t>
            </a:r>
          </a:p>
          <a:p>
            <a:pPr lvl="2">
              <a:lnSpc>
                <a:spcPct val="90000"/>
              </a:lnSpc>
            </a:pPr>
            <a:r>
              <a:rPr lang="en-US" sz="2000" dirty="0" smtClean="0">
                <a:latin typeface="Georgia" pitchFamily="18" charset="0"/>
              </a:rPr>
              <a:t>Statutory damages raised (up to $150K for a single work)</a:t>
            </a:r>
          </a:p>
          <a:p>
            <a:pPr lvl="1">
              <a:lnSpc>
                <a:spcPct val="90000"/>
              </a:lnSpc>
            </a:pPr>
            <a:r>
              <a:rPr lang="en-US" sz="2200" dirty="0" smtClean="0">
                <a:latin typeface="Georgia" pitchFamily="18" charset="0"/>
              </a:rPr>
              <a:t>Trademark has increased somewhat</a:t>
            </a:r>
          </a:p>
          <a:p>
            <a:pPr lvl="2">
              <a:lnSpc>
                <a:spcPct val="90000"/>
              </a:lnSpc>
            </a:pPr>
            <a:r>
              <a:rPr lang="en-US" sz="2000" dirty="0" smtClean="0">
                <a:latin typeface="Georgia" pitchFamily="18" charset="0"/>
              </a:rPr>
              <a:t>Dilution (multiple class) protection for famous marks</a:t>
            </a:r>
            <a:endParaRPr lang="en-US" sz="2000" dirty="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17</a:t>
            </a:fld>
            <a:endParaRPr lang="en-US" dirty="0"/>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2652235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algn="ctr" eaLnBrk="1" hangingPunct="1"/>
            <a:r>
              <a:rPr lang="en-US" dirty="0" smtClean="0">
                <a:latin typeface="Georgia" pitchFamily="18" charset="0"/>
              </a:rPr>
              <a:t>Reality of IP Rights - 3</a:t>
            </a:r>
          </a:p>
        </p:txBody>
      </p:sp>
      <p:sp>
        <p:nvSpPr>
          <p:cNvPr id="34819" name="Content Placeholder 2"/>
          <p:cNvSpPr>
            <a:spLocks noGrp="1"/>
          </p:cNvSpPr>
          <p:nvPr>
            <p:ph idx="4294967295"/>
          </p:nvPr>
        </p:nvSpPr>
        <p:spPr>
          <a:xfrm>
            <a:off x="457200" y="914400"/>
            <a:ext cx="8229600" cy="5410200"/>
          </a:xfrm>
        </p:spPr>
        <p:txBody>
          <a:bodyPr/>
          <a:lstStyle/>
          <a:p>
            <a:pPr>
              <a:lnSpc>
                <a:spcPct val="90000"/>
              </a:lnSpc>
            </a:pPr>
            <a:r>
              <a:rPr lang="en-US" sz="2800" dirty="0" smtClean="0">
                <a:latin typeface="Georgia" pitchFamily="18" charset="0"/>
              </a:rPr>
              <a:t>Lots </a:t>
            </a:r>
            <a:r>
              <a:rPr lang="en-US" sz="2800" dirty="0">
                <a:latin typeface="Georgia" pitchFamily="18" charset="0"/>
              </a:rPr>
              <a:t>of BS-</a:t>
            </a:r>
            <a:r>
              <a:rPr lang="en-US" sz="2800" dirty="0" err="1">
                <a:latin typeface="Georgia" pitchFamily="18" charset="0"/>
              </a:rPr>
              <a:t>ing</a:t>
            </a:r>
            <a:r>
              <a:rPr lang="en-US" sz="2800" dirty="0">
                <a:latin typeface="Georgia" pitchFamily="18" charset="0"/>
              </a:rPr>
              <a:t> (or </a:t>
            </a:r>
            <a:r>
              <a:rPr lang="en-US" sz="2800" dirty="0" smtClean="0">
                <a:latin typeface="Georgia" pitchFamily="18" charset="0"/>
              </a:rPr>
              <a:t>“exploitable uncertainty”)</a:t>
            </a:r>
            <a:endParaRPr lang="en-US" sz="2800" dirty="0">
              <a:latin typeface="Georgia" pitchFamily="18" charset="0"/>
            </a:endParaRPr>
          </a:p>
          <a:p>
            <a:pPr lvl="1">
              <a:lnSpc>
                <a:spcPct val="90000"/>
              </a:lnSpc>
            </a:pPr>
            <a:r>
              <a:rPr lang="en-US" sz="2400" dirty="0" smtClean="0">
                <a:latin typeface="Georgia" pitchFamily="18" charset="0"/>
              </a:rPr>
              <a:t>If I claim I have a right and you don’t challenge it, then I effectively have that right – whether or not I am entitled to it under the law</a:t>
            </a:r>
          </a:p>
          <a:p>
            <a:pPr lvl="2">
              <a:lnSpc>
                <a:spcPct val="90000"/>
              </a:lnSpc>
            </a:pPr>
            <a:r>
              <a:rPr lang="en-US" sz="2000" dirty="0" smtClean="0">
                <a:latin typeface="Georgia" pitchFamily="18" charset="0"/>
              </a:rPr>
              <a:t>People claiming a device infringes their patent</a:t>
            </a:r>
          </a:p>
          <a:p>
            <a:pPr lvl="2">
              <a:lnSpc>
                <a:spcPct val="90000"/>
              </a:lnSpc>
            </a:pPr>
            <a:r>
              <a:rPr lang="en-US" sz="2000" dirty="0" smtClean="0">
                <a:latin typeface="Georgia" pitchFamily="18" charset="0"/>
              </a:rPr>
              <a:t>Claiming copyright infringement based on similarity</a:t>
            </a:r>
          </a:p>
          <a:p>
            <a:pPr lvl="2">
              <a:lnSpc>
                <a:spcPct val="90000"/>
              </a:lnSpc>
            </a:pPr>
            <a:r>
              <a:rPr lang="en-US" sz="2000" dirty="0" smtClean="0">
                <a:latin typeface="Georgia" pitchFamily="18" charset="0"/>
              </a:rPr>
              <a:t>Claiming common-law trademark rights without establishing consumer association</a:t>
            </a:r>
            <a:endParaRPr lang="en-US" sz="2800" dirty="0">
              <a:latin typeface="Georgia" pitchFamily="18" charset="0"/>
            </a:endParaRPr>
          </a:p>
          <a:p>
            <a:pPr>
              <a:lnSpc>
                <a:spcPct val="90000"/>
              </a:lnSpc>
            </a:pPr>
            <a:r>
              <a:rPr lang="en-US" sz="2800" dirty="0">
                <a:latin typeface="Georgia" pitchFamily="18" charset="0"/>
              </a:rPr>
              <a:t>Litigation costs can be outcome </a:t>
            </a:r>
            <a:r>
              <a:rPr lang="en-US" sz="2800" dirty="0" smtClean="0">
                <a:latin typeface="Georgia" pitchFamily="18" charset="0"/>
              </a:rPr>
              <a:t>determinative</a:t>
            </a:r>
          </a:p>
          <a:p>
            <a:pPr lvl="1">
              <a:lnSpc>
                <a:spcPct val="90000"/>
              </a:lnSpc>
            </a:pPr>
            <a:r>
              <a:rPr lang="en-US" sz="2400" dirty="0" smtClean="0">
                <a:latin typeface="Georgia" pitchFamily="18" charset="0"/>
              </a:rPr>
              <a:t>If you can’t afford to fight, then you have to give up</a:t>
            </a:r>
          </a:p>
          <a:p>
            <a:pPr lvl="1">
              <a:lnSpc>
                <a:spcPct val="90000"/>
              </a:lnSpc>
            </a:pPr>
            <a:r>
              <a:rPr lang="en-US" sz="2400" dirty="0" smtClean="0">
                <a:latin typeface="Georgia" pitchFamily="18" charset="0"/>
              </a:rPr>
              <a:t>Can be tough for individuals or small companies to enforce against large companies</a:t>
            </a:r>
          </a:p>
          <a:p>
            <a:pPr lvl="1">
              <a:lnSpc>
                <a:spcPct val="90000"/>
              </a:lnSpc>
            </a:pPr>
            <a:r>
              <a:rPr lang="en-US" sz="2400" dirty="0" smtClean="0">
                <a:latin typeface="Georgia" pitchFamily="18" charset="0"/>
              </a:rPr>
              <a:t>Large companies can (and will) out spend you </a:t>
            </a:r>
          </a:p>
          <a:p>
            <a:pPr lvl="1">
              <a:lnSpc>
                <a:spcPct val="90000"/>
              </a:lnSpc>
            </a:pPr>
            <a:r>
              <a:rPr lang="en-US" sz="2400" dirty="0" smtClean="0">
                <a:latin typeface="Georgia" pitchFamily="18" charset="0"/>
              </a:rPr>
              <a:t>“Might” can make “rights”</a:t>
            </a:r>
            <a:endParaRPr lang="en-US" sz="2400" dirty="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18</a:t>
            </a:fld>
            <a:endParaRPr lang="en-US" dirty="0"/>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1960003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163773"/>
            <a:ext cx="8229600" cy="839337"/>
          </a:xfrm>
        </p:spPr>
        <p:txBody>
          <a:bodyPr/>
          <a:lstStyle/>
          <a:p>
            <a:pPr eaLnBrk="1" hangingPunct="1"/>
            <a:r>
              <a:rPr lang="en-US" dirty="0" smtClean="0">
                <a:latin typeface="Georgia" pitchFamily="18" charset="0"/>
              </a:rPr>
              <a:t>IP Not Like Contracts</a:t>
            </a:r>
          </a:p>
        </p:txBody>
      </p:sp>
      <p:sp>
        <p:nvSpPr>
          <p:cNvPr id="40963" name="Content Placeholder 2"/>
          <p:cNvSpPr>
            <a:spLocks noGrp="1"/>
          </p:cNvSpPr>
          <p:nvPr>
            <p:ph idx="4294967295"/>
          </p:nvPr>
        </p:nvSpPr>
        <p:spPr>
          <a:xfrm>
            <a:off x="457200" y="895137"/>
            <a:ext cx="8229600" cy="4191000"/>
          </a:xfrm>
        </p:spPr>
        <p:txBody>
          <a:bodyPr/>
          <a:lstStyle/>
          <a:p>
            <a:pPr eaLnBrk="1" hangingPunct="1">
              <a:lnSpc>
                <a:spcPct val="90000"/>
              </a:lnSpc>
            </a:pPr>
            <a:r>
              <a:rPr lang="en-US" sz="2800" dirty="0" smtClean="0">
                <a:latin typeface="Georgia" pitchFamily="18" charset="0"/>
              </a:rPr>
              <a:t>Different basis than contract law</a:t>
            </a:r>
          </a:p>
          <a:p>
            <a:pPr lvl="1" eaLnBrk="1" hangingPunct="1">
              <a:lnSpc>
                <a:spcPct val="90000"/>
              </a:lnSpc>
            </a:pPr>
            <a:r>
              <a:rPr lang="en-US" dirty="0" smtClean="0">
                <a:latin typeface="Georgia" pitchFamily="18" charset="0"/>
              </a:rPr>
              <a:t>Contracts</a:t>
            </a:r>
          </a:p>
          <a:p>
            <a:pPr lvl="2" eaLnBrk="1" hangingPunct="1">
              <a:lnSpc>
                <a:spcPct val="90000"/>
              </a:lnSpc>
            </a:pPr>
            <a:r>
              <a:rPr lang="en-US" dirty="0" smtClean="0">
                <a:latin typeface="Georgia" pitchFamily="18" charset="0"/>
              </a:rPr>
              <a:t>Emerges from basic principles of fairness</a:t>
            </a:r>
          </a:p>
          <a:p>
            <a:pPr lvl="2" eaLnBrk="1" hangingPunct="1">
              <a:lnSpc>
                <a:spcPct val="90000"/>
              </a:lnSpc>
            </a:pPr>
            <a:r>
              <a:rPr lang="en-US" dirty="0" smtClean="0">
                <a:latin typeface="Georgia" pitchFamily="18" charset="0"/>
              </a:rPr>
              <a:t>Reasonableness</a:t>
            </a:r>
          </a:p>
          <a:p>
            <a:pPr lvl="2" eaLnBrk="1" hangingPunct="1">
              <a:lnSpc>
                <a:spcPct val="90000"/>
              </a:lnSpc>
            </a:pPr>
            <a:r>
              <a:rPr lang="en-US" dirty="0" smtClean="0">
                <a:latin typeface="Georgia" pitchFamily="18" charset="0"/>
              </a:rPr>
              <a:t>Slow to change</a:t>
            </a:r>
          </a:p>
          <a:p>
            <a:pPr lvl="2" eaLnBrk="1" hangingPunct="1">
              <a:lnSpc>
                <a:spcPct val="90000"/>
              </a:lnSpc>
            </a:pPr>
            <a:r>
              <a:rPr lang="en-US" dirty="0" smtClean="0">
                <a:latin typeface="Georgia" pitchFamily="18" charset="0"/>
              </a:rPr>
              <a:t>Highly jury dependent</a:t>
            </a:r>
          </a:p>
          <a:p>
            <a:pPr lvl="2" eaLnBrk="1" hangingPunct="1">
              <a:lnSpc>
                <a:spcPct val="90000"/>
              </a:lnSpc>
            </a:pPr>
            <a:r>
              <a:rPr lang="en-US" dirty="0" smtClean="0">
                <a:latin typeface="Georgia" pitchFamily="18" charset="0"/>
              </a:rPr>
              <a:t>Damages based on actual damages from breach </a:t>
            </a:r>
          </a:p>
          <a:p>
            <a:pPr lvl="1" eaLnBrk="1" hangingPunct="1">
              <a:lnSpc>
                <a:spcPct val="90000"/>
              </a:lnSpc>
            </a:pPr>
            <a:r>
              <a:rPr lang="en-US" dirty="0" smtClean="0">
                <a:latin typeface="Georgia" pitchFamily="18" charset="0"/>
              </a:rPr>
              <a:t>IP </a:t>
            </a:r>
          </a:p>
          <a:p>
            <a:pPr lvl="2" eaLnBrk="1" hangingPunct="1">
              <a:lnSpc>
                <a:spcPct val="90000"/>
              </a:lnSpc>
            </a:pPr>
            <a:r>
              <a:rPr lang="en-US" dirty="0" smtClean="0">
                <a:latin typeface="Georgia" pitchFamily="18" charset="0"/>
              </a:rPr>
              <a:t>Economic tool to drive societal development</a:t>
            </a:r>
          </a:p>
          <a:p>
            <a:pPr lvl="2" eaLnBrk="1" hangingPunct="1">
              <a:lnSpc>
                <a:spcPct val="90000"/>
              </a:lnSpc>
            </a:pPr>
            <a:r>
              <a:rPr lang="en-US" dirty="0" smtClean="0">
                <a:latin typeface="Georgia" pitchFamily="18" charset="0"/>
              </a:rPr>
              <a:t>Completely a creation of the statute</a:t>
            </a:r>
          </a:p>
          <a:p>
            <a:pPr lvl="2" eaLnBrk="1" hangingPunct="1">
              <a:lnSpc>
                <a:spcPct val="90000"/>
              </a:lnSpc>
            </a:pPr>
            <a:r>
              <a:rPr lang="en-US" dirty="0" smtClean="0">
                <a:latin typeface="Georgia" pitchFamily="18" charset="0"/>
              </a:rPr>
              <a:t>Does not have to be reasonable</a:t>
            </a:r>
          </a:p>
          <a:p>
            <a:pPr lvl="2" eaLnBrk="1" hangingPunct="1">
              <a:lnSpc>
                <a:spcPct val="90000"/>
              </a:lnSpc>
            </a:pPr>
            <a:r>
              <a:rPr lang="en-US" dirty="0" smtClean="0">
                <a:latin typeface="Georgia" pitchFamily="18" charset="0"/>
              </a:rPr>
              <a:t>Can have statutory damages</a:t>
            </a:r>
          </a:p>
          <a:p>
            <a:pPr lvl="2" eaLnBrk="1" hangingPunct="1">
              <a:lnSpc>
                <a:spcPct val="90000"/>
              </a:lnSpc>
            </a:pPr>
            <a:r>
              <a:rPr lang="en-US" dirty="0" smtClean="0">
                <a:latin typeface="Georgia" pitchFamily="18" charset="0"/>
              </a:rPr>
              <a:t>Much more change than contract law</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19</a:t>
            </a:fld>
            <a:endParaRPr lang="en-US"/>
          </a:p>
        </p:txBody>
      </p:sp>
    </p:spTree>
    <p:extLst>
      <p:ext uri="{BB962C8B-B14F-4D97-AF65-F5344CB8AC3E}">
        <p14:creationId xmlns:p14="http://schemas.microsoft.com/office/powerpoint/2010/main" val="3326086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sz="2800" dirty="0">
                <a:latin typeface="Georgia" pitchFamily="18" charset="0"/>
              </a:rPr>
              <a:t>Class 10 </a:t>
            </a:r>
            <a:r>
              <a:rPr lang="en-US" sz="2800" dirty="0" smtClean="0">
                <a:latin typeface="Georgia" pitchFamily="18" charset="0"/>
              </a:rPr>
              <a:t>notes</a:t>
            </a:r>
            <a:endParaRPr lang="en-US" sz="2800" dirty="0" smtClean="0"/>
          </a:p>
          <a:p>
            <a:pPr eaLnBrk="1" hangingPunct="1">
              <a:lnSpc>
                <a:spcPct val="90000"/>
              </a:lnSpc>
            </a:pPr>
            <a:r>
              <a:rPr lang="en-US" sz="2800" dirty="0" smtClean="0"/>
              <a:t>Exam 2 – Second half of class</a:t>
            </a:r>
          </a:p>
          <a:p>
            <a:pPr lvl="1" eaLnBrk="1" hangingPunct="1">
              <a:lnSpc>
                <a:spcPct val="90000"/>
              </a:lnSpc>
            </a:pPr>
            <a:r>
              <a:rPr lang="en-US" sz="2400" dirty="0" smtClean="0"/>
              <a:t>Review Exam #2 next </a:t>
            </a:r>
            <a:r>
              <a:rPr lang="en-US" sz="2400" dirty="0" smtClean="0"/>
              <a:t>week</a:t>
            </a:r>
          </a:p>
          <a:p>
            <a:pPr eaLnBrk="1" hangingPunct="1">
              <a:lnSpc>
                <a:spcPct val="90000"/>
              </a:lnSpc>
            </a:pPr>
            <a:r>
              <a:rPr lang="en-US" sz="2800" dirty="0" smtClean="0">
                <a:latin typeface="Georgia" pitchFamily="18" charset="0"/>
              </a:rPr>
              <a:t>Peer Review scores for the Contracts Project </a:t>
            </a:r>
            <a:endParaRPr lang="en-US" sz="28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2</a:t>
            </a:fld>
            <a:endParaRPr lang="en-US"/>
          </a:p>
        </p:txBody>
      </p:sp>
    </p:spTree>
    <p:extLst>
      <p:ext uri="{BB962C8B-B14F-4D97-AF65-F5344CB8AC3E}">
        <p14:creationId xmlns:p14="http://schemas.microsoft.com/office/powerpoint/2010/main" val="2509035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Law Changes Often</a:t>
            </a:r>
          </a:p>
        </p:txBody>
      </p:sp>
      <p:sp>
        <p:nvSpPr>
          <p:cNvPr id="43011" name="Content Placeholder 2"/>
          <p:cNvSpPr>
            <a:spLocks noGrp="1"/>
          </p:cNvSpPr>
          <p:nvPr>
            <p:ph idx="4294967295"/>
          </p:nvPr>
        </p:nvSpPr>
        <p:spPr>
          <a:xfrm>
            <a:off x="482600" y="1195388"/>
            <a:ext cx="8229600" cy="5053012"/>
          </a:xfrm>
        </p:spPr>
        <p:txBody>
          <a:bodyPr/>
          <a:lstStyle/>
          <a:p>
            <a:pPr eaLnBrk="1" hangingPunct="1">
              <a:lnSpc>
                <a:spcPct val="90000"/>
              </a:lnSpc>
            </a:pPr>
            <a:r>
              <a:rPr lang="en-US" dirty="0" smtClean="0">
                <a:latin typeface="Georgia" pitchFamily="18" charset="0"/>
              </a:rPr>
              <a:t>IP rights will continue to be around, but they change all the time</a:t>
            </a:r>
          </a:p>
          <a:p>
            <a:pPr lvl="1" eaLnBrk="1" hangingPunct="1">
              <a:lnSpc>
                <a:spcPct val="90000"/>
              </a:lnSpc>
            </a:pPr>
            <a:r>
              <a:rPr lang="en-US" dirty="0" smtClean="0">
                <a:latin typeface="Georgia" pitchFamily="18" charset="0"/>
              </a:rPr>
              <a:t>Federal statute changes</a:t>
            </a:r>
          </a:p>
          <a:p>
            <a:pPr lvl="2" eaLnBrk="1" hangingPunct="1">
              <a:lnSpc>
                <a:spcPct val="90000"/>
              </a:lnSpc>
            </a:pPr>
            <a:r>
              <a:rPr lang="en-US" dirty="0" smtClean="0">
                <a:latin typeface="Georgia" pitchFamily="18" charset="0"/>
              </a:rPr>
              <a:t>Example – Sept 2011 America Invents Act (AIA) – biggest patent law change since Patent Act in 1952</a:t>
            </a:r>
          </a:p>
          <a:p>
            <a:pPr lvl="1" eaLnBrk="1" hangingPunct="1">
              <a:lnSpc>
                <a:spcPct val="90000"/>
              </a:lnSpc>
            </a:pPr>
            <a:r>
              <a:rPr lang="en-US" dirty="0" smtClean="0">
                <a:latin typeface="Georgia" pitchFamily="18" charset="0"/>
              </a:rPr>
              <a:t>Agency rule changes</a:t>
            </a:r>
          </a:p>
          <a:p>
            <a:pPr lvl="1" eaLnBrk="1" hangingPunct="1">
              <a:lnSpc>
                <a:spcPct val="90000"/>
              </a:lnSpc>
            </a:pPr>
            <a:r>
              <a:rPr lang="en-US" dirty="0" smtClean="0">
                <a:latin typeface="Georgia" pitchFamily="18" charset="0"/>
              </a:rPr>
              <a:t>Court cases interpreting the law </a:t>
            </a:r>
          </a:p>
          <a:p>
            <a:pPr eaLnBrk="1" hangingPunct="1">
              <a:lnSpc>
                <a:spcPct val="90000"/>
              </a:lnSpc>
            </a:pPr>
            <a:r>
              <a:rPr lang="en-US" dirty="0" smtClean="0">
                <a:latin typeface="Georgia" pitchFamily="18" charset="0"/>
              </a:rPr>
              <a:t>We will just be scratching the surface</a:t>
            </a:r>
          </a:p>
          <a:p>
            <a:pPr lvl="1" eaLnBrk="1" hangingPunct="1">
              <a:lnSpc>
                <a:spcPct val="90000"/>
              </a:lnSpc>
            </a:pPr>
            <a:r>
              <a:rPr lang="en-US" dirty="0" smtClean="0">
                <a:latin typeface="Georgia" pitchFamily="18" charset="0"/>
              </a:rPr>
              <a:t>This course will not make you an expert</a:t>
            </a:r>
          </a:p>
          <a:p>
            <a:pPr lvl="1" eaLnBrk="1" hangingPunct="1">
              <a:lnSpc>
                <a:spcPct val="90000"/>
              </a:lnSpc>
            </a:pPr>
            <a:r>
              <a:rPr lang="en-US" dirty="0" smtClean="0">
                <a:latin typeface="Georgia" pitchFamily="18" charset="0"/>
              </a:rPr>
              <a:t>There are many exceptions to most rules</a:t>
            </a:r>
          </a:p>
          <a:p>
            <a:pPr lvl="1" eaLnBrk="1" hangingPunct="1">
              <a:lnSpc>
                <a:spcPct val="90000"/>
              </a:lnSpc>
            </a:pPr>
            <a:r>
              <a:rPr lang="en-US" dirty="0" smtClean="0">
                <a:latin typeface="Georgia" pitchFamily="18" charset="0"/>
              </a:rPr>
              <a:t>Consult a lawyer if you have an issue</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20</a:t>
            </a:fld>
            <a:endParaRPr lang="en-US"/>
          </a:p>
        </p:txBody>
      </p:sp>
    </p:spTree>
    <p:extLst>
      <p:ext uri="{BB962C8B-B14F-4D97-AF65-F5344CB8AC3E}">
        <p14:creationId xmlns:p14="http://schemas.microsoft.com/office/powerpoint/2010/main" val="3277161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4294967295"/>
          </p:nvPr>
        </p:nvSpPr>
        <p:spPr/>
        <p:txBody>
          <a:bodyPr/>
          <a:lstStyle/>
          <a:p>
            <a:pPr algn="ctr" eaLnBrk="1" hangingPunct="1"/>
            <a:r>
              <a:rPr lang="en-US" sz="4400" dirty="0" smtClean="0">
                <a:latin typeface="Georgia" pitchFamily="18" charset="0"/>
              </a:rPr>
              <a:t>Questions?</a:t>
            </a:r>
          </a:p>
          <a:p>
            <a:pPr algn="ctr" eaLnBrk="1" hangingPunct="1">
              <a:buFont typeface="Arial" charset="0"/>
              <a:buNone/>
            </a:pPr>
            <a:endParaRPr lang="en-US" sz="4400" dirty="0" smtClean="0">
              <a:latin typeface="Georgia" pitchFamily="18" charset="0"/>
            </a:endParaRPr>
          </a:p>
          <a:p>
            <a:pPr marL="0" indent="0" algn="ctr" eaLnBrk="1" hangingPunct="1">
              <a:buNone/>
            </a:pPr>
            <a:r>
              <a:rPr lang="en-US" sz="2800" dirty="0" smtClean="0">
                <a:latin typeface="Georgia" pitchFamily="18" charset="0"/>
              </a:rPr>
              <a:t>Bring</a:t>
            </a:r>
            <a:r>
              <a:rPr lang="en-US" sz="2800" dirty="0" smtClean="0">
                <a:latin typeface="Georgia" pitchFamily="18" charset="0"/>
              </a:rPr>
              <a:t> Coursepack – or print copies </a:t>
            </a:r>
            <a:r>
              <a:rPr lang="en-US" sz="2800" dirty="0" smtClean="0">
                <a:latin typeface="Georgia" pitchFamily="18" charset="0"/>
              </a:rPr>
              <a:t>of patents, applications, and design patents from joebarich.com for next time</a:t>
            </a:r>
          </a:p>
          <a:p>
            <a:pPr eaLnBrk="1" hangingPunct="1"/>
            <a:endParaRPr lang="en-US" sz="4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21</a:t>
            </a:fld>
            <a:endParaRPr lang="en-US"/>
          </a:p>
        </p:txBody>
      </p:sp>
    </p:spTree>
    <p:extLst>
      <p:ext uri="{BB962C8B-B14F-4D97-AF65-F5344CB8AC3E}">
        <p14:creationId xmlns:p14="http://schemas.microsoft.com/office/powerpoint/2010/main" val="3958919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a:t>
            </a:r>
          </a:p>
        </p:txBody>
      </p:sp>
      <p:sp>
        <p:nvSpPr>
          <p:cNvPr id="18435"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smtClean="0">
                <a:latin typeface="Georgia" pitchFamily="18" charset="0"/>
              </a:rPr>
              <a:t>What is Intellectual Property (IP)?</a:t>
            </a:r>
          </a:p>
          <a:p>
            <a:pPr lvl="1" eaLnBrk="1" hangingPunct="1">
              <a:lnSpc>
                <a:spcPct val="80000"/>
              </a:lnSpc>
            </a:pPr>
            <a:r>
              <a:rPr lang="en-US" smtClean="0">
                <a:latin typeface="Georgia" pitchFamily="18" charset="0"/>
              </a:rPr>
              <a:t>Broad term encompassing many rights that are very different</a:t>
            </a:r>
          </a:p>
          <a:p>
            <a:pPr lvl="1" eaLnBrk="1" hangingPunct="1">
              <a:lnSpc>
                <a:spcPct val="80000"/>
              </a:lnSpc>
            </a:pPr>
            <a:r>
              <a:rPr lang="en-US" smtClean="0">
                <a:latin typeface="Georgia" pitchFamily="18" charset="0"/>
              </a:rPr>
              <a:t>May be embodied in a physical object, but the right itself is intangible</a:t>
            </a:r>
          </a:p>
          <a:p>
            <a:pPr lvl="1" eaLnBrk="1" hangingPunct="1">
              <a:lnSpc>
                <a:spcPct val="80000"/>
              </a:lnSpc>
            </a:pPr>
            <a:r>
              <a:rPr lang="en-US" smtClean="0">
                <a:latin typeface="Georgia" pitchFamily="18" charset="0"/>
              </a:rPr>
              <a:t>So important that two types of IP (now called © and patent) are in the Constitution itself</a:t>
            </a:r>
          </a:p>
          <a:p>
            <a:pPr lvl="2" eaLnBrk="1" hangingPunct="1">
              <a:lnSpc>
                <a:spcPct val="80000"/>
              </a:lnSpc>
            </a:pPr>
            <a:r>
              <a:rPr lang="en-US" smtClean="0">
                <a:latin typeface="Georgia" pitchFamily="18" charset="0"/>
              </a:rPr>
              <a:t>Article 1, Sec 8, Cl. 8</a:t>
            </a:r>
          </a:p>
          <a:p>
            <a:pPr lvl="2" eaLnBrk="1" hangingPunct="1">
              <a:lnSpc>
                <a:spcPct val="80000"/>
              </a:lnSpc>
            </a:pPr>
            <a:r>
              <a:rPr lang="en-US" smtClean="0">
                <a:latin typeface="Georgia" pitchFamily="18" charset="0"/>
              </a:rPr>
              <a:t>To promote the Progress of Science and useful Arts, by securing for limited Times to Authors and Inventors the exclusive Right to their respective Writings and Discoveries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3</a:t>
            </a:fld>
            <a:endParaRPr lang="en-US"/>
          </a:p>
        </p:txBody>
      </p:sp>
    </p:spTree>
    <p:extLst>
      <p:ext uri="{BB962C8B-B14F-4D97-AF65-F5344CB8AC3E}">
        <p14:creationId xmlns:p14="http://schemas.microsoft.com/office/powerpoint/2010/main" val="1526268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 - 2</a:t>
            </a:r>
          </a:p>
        </p:txBody>
      </p:sp>
      <p:sp>
        <p:nvSpPr>
          <p:cNvPr id="20483"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But what is it?</a:t>
            </a:r>
          </a:p>
          <a:p>
            <a:pPr eaLnBrk="1" hangingPunct="1">
              <a:lnSpc>
                <a:spcPct val="90000"/>
              </a:lnSpc>
            </a:pPr>
            <a:r>
              <a:rPr lang="en-US" sz="2800" dirty="0" smtClean="0">
                <a:latin typeface="Georgia" pitchFamily="18" charset="0"/>
              </a:rPr>
              <a:t>It’s a right granted to you by the government, the extent and scope of the right is as determined by statute</a:t>
            </a:r>
          </a:p>
          <a:p>
            <a:pPr eaLnBrk="1" hangingPunct="1">
              <a:lnSpc>
                <a:spcPct val="90000"/>
              </a:lnSpc>
            </a:pPr>
            <a:r>
              <a:rPr lang="en-US" sz="2800" dirty="0" smtClean="0">
                <a:latin typeface="Georgia" pitchFamily="18" charset="0"/>
              </a:rPr>
              <a:t>The scope changes as new laws are passed (IP laws frequently change in scope)</a:t>
            </a:r>
          </a:p>
          <a:p>
            <a:pPr eaLnBrk="1" hangingPunct="1">
              <a:lnSpc>
                <a:spcPct val="90000"/>
              </a:lnSpc>
            </a:pPr>
            <a:r>
              <a:rPr lang="en-US" sz="2800" dirty="0" smtClean="0">
                <a:latin typeface="Georgia" pitchFamily="18" charset="0"/>
              </a:rPr>
              <a:t>New IP rights can be added at any time (and are)</a:t>
            </a:r>
          </a:p>
          <a:p>
            <a:pPr eaLnBrk="1" hangingPunct="1">
              <a:lnSpc>
                <a:spcPct val="90000"/>
              </a:lnSpc>
            </a:pPr>
            <a:r>
              <a:rPr lang="en-US" sz="2800" dirty="0" smtClean="0">
                <a:latin typeface="Georgia" pitchFamily="18" charset="0"/>
              </a:rPr>
              <a:t>Compare with legal rights of “privacy” and “to bear arms”</a:t>
            </a:r>
          </a:p>
          <a:p>
            <a:pPr lvl="1" eaLnBrk="1" hangingPunct="1">
              <a:lnSpc>
                <a:spcPct val="90000"/>
              </a:lnSpc>
            </a:pPr>
            <a:r>
              <a:rPr lang="en-US" sz="2400" dirty="0" smtClean="0">
                <a:latin typeface="Georgia" pitchFamily="18" charset="0"/>
              </a:rPr>
              <a:t>The constitution/statute (and how it is interpreted) sets the extent of your right</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4</a:t>
            </a:fld>
            <a:endParaRPr lang="en-US"/>
          </a:p>
        </p:txBody>
      </p:sp>
    </p:spTree>
    <p:extLst>
      <p:ext uri="{BB962C8B-B14F-4D97-AF65-F5344CB8AC3E}">
        <p14:creationId xmlns:p14="http://schemas.microsoft.com/office/powerpoint/2010/main" val="3536134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Where did IP Come From? </a:t>
            </a:r>
          </a:p>
        </p:txBody>
      </p:sp>
      <p:sp>
        <p:nvSpPr>
          <p:cNvPr id="22531" name="Content Placeholder 2"/>
          <p:cNvSpPr>
            <a:spLocks noGrp="1"/>
          </p:cNvSpPr>
          <p:nvPr>
            <p:ph idx="4294967295"/>
          </p:nvPr>
        </p:nvSpPr>
        <p:spPr>
          <a:xfrm>
            <a:off x="430213" y="1154113"/>
            <a:ext cx="8229600" cy="4191000"/>
          </a:xfrm>
        </p:spPr>
        <p:txBody>
          <a:bodyPr/>
          <a:lstStyle/>
          <a:p>
            <a:pPr eaLnBrk="1" hangingPunct="1">
              <a:lnSpc>
                <a:spcPct val="90000"/>
              </a:lnSpc>
            </a:pPr>
            <a:r>
              <a:rPr lang="en-US" sz="2800" dirty="0" smtClean="0">
                <a:latin typeface="Georgia" pitchFamily="18" charset="0"/>
              </a:rPr>
              <a:t>Before IP</a:t>
            </a:r>
          </a:p>
          <a:p>
            <a:pPr lvl="1" eaLnBrk="1" hangingPunct="1">
              <a:lnSpc>
                <a:spcPct val="90000"/>
              </a:lnSpc>
            </a:pPr>
            <a:r>
              <a:rPr lang="en-US" dirty="0" smtClean="0">
                <a:latin typeface="Georgia" pitchFamily="18" charset="0"/>
              </a:rPr>
              <a:t>Important discoveries were kept secret so that you (and your heirs or apprentices) could profit from them</a:t>
            </a:r>
          </a:p>
          <a:p>
            <a:pPr lvl="1" eaLnBrk="1" hangingPunct="1">
              <a:lnSpc>
                <a:spcPct val="90000"/>
              </a:lnSpc>
            </a:pPr>
            <a:r>
              <a:rPr lang="en-US" dirty="0" smtClean="0">
                <a:latin typeface="Georgia" pitchFamily="18" charset="0"/>
              </a:rPr>
              <a:t>Advanced medical techniques</a:t>
            </a:r>
          </a:p>
          <a:p>
            <a:pPr lvl="2" eaLnBrk="1" hangingPunct="1">
              <a:lnSpc>
                <a:spcPct val="90000"/>
              </a:lnSpc>
            </a:pPr>
            <a:r>
              <a:rPr lang="en-US" dirty="0" smtClean="0">
                <a:latin typeface="Georgia" pitchFamily="18" charset="0"/>
              </a:rPr>
              <a:t>Egyptian brain surgery from 3000 BC</a:t>
            </a:r>
          </a:p>
          <a:p>
            <a:pPr lvl="1" eaLnBrk="1" hangingPunct="1">
              <a:lnSpc>
                <a:spcPct val="90000"/>
              </a:lnSpc>
            </a:pPr>
            <a:r>
              <a:rPr lang="en-US" dirty="0" smtClean="0">
                <a:latin typeface="Georgia" pitchFamily="18" charset="0"/>
              </a:rPr>
              <a:t>Color formulations of Roman painters</a:t>
            </a:r>
          </a:p>
          <a:p>
            <a:pPr lvl="1" eaLnBrk="1" hangingPunct="1">
              <a:lnSpc>
                <a:spcPct val="90000"/>
              </a:lnSpc>
            </a:pPr>
            <a:r>
              <a:rPr lang="en-US" dirty="0" smtClean="0">
                <a:latin typeface="Georgia" pitchFamily="18" charset="0"/>
              </a:rPr>
              <a:t>Metallurgy, construction, agriculture, etc.</a:t>
            </a:r>
          </a:p>
          <a:p>
            <a:pPr eaLnBrk="1" hangingPunct="1">
              <a:lnSpc>
                <a:spcPct val="90000"/>
              </a:lnSpc>
            </a:pPr>
            <a:r>
              <a:rPr lang="en-US" dirty="0" smtClean="0">
                <a:latin typeface="Georgia" pitchFamily="18" charset="0"/>
              </a:rPr>
              <a:t>Often the discovery was lost!</a:t>
            </a:r>
          </a:p>
          <a:p>
            <a:pPr lvl="1" eaLnBrk="1" hangingPunct="1">
              <a:lnSpc>
                <a:spcPct val="90000"/>
              </a:lnSpc>
            </a:pPr>
            <a:r>
              <a:rPr lang="en-US" dirty="0">
                <a:latin typeface="Georgia" pitchFamily="18" charset="0"/>
              </a:rPr>
              <a:t>N</a:t>
            </a:r>
            <a:r>
              <a:rPr lang="en-US" dirty="0" smtClean="0">
                <a:latin typeface="Georgia" pitchFamily="18" charset="0"/>
              </a:rPr>
              <a:t>o net societal advancement</a:t>
            </a:r>
          </a:p>
          <a:p>
            <a:pPr lvl="1" eaLnBrk="1" hangingPunct="1">
              <a:lnSpc>
                <a:spcPct val="90000"/>
              </a:lnSpc>
            </a:pPr>
            <a:r>
              <a:rPr lang="en-US" dirty="0" smtClean="0">
                <a:latin typeface="Georgia" pitchFamily="18" charset="0"/>
              </a:rPr>
              <a:t>No propagation throughout society </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5</a:t>
            </a:fld>
            <a:endParaRPr lang="en-US"/>
          </a:p>
        </p:txBody>
      </p:sp>
    </p:spTree>
    <p:extLst>
      <p:ext uri="{BB962C8B-B14F-4D97-AF65-F5344CB8AC3E}">
        <p14:creationId xmlns:p14="http://schemas.microsoft.com/office/powerpoint/2010/main" val="2583531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-1</a:t>
            </a:r>
          </a:p>
        </p:txBody>
      </p:sp>
      <p:sp>
        <p:nvSpPr>
          <p:cNvPr id="22531" name="Content Placeholder 2"/>
          <p:cNvSpPr>
            <a:spLocks noGrp="1"/>
          </p:cNvSpPr>
          <p:nvPr>
            <p:ph idx="4294967295"/>
          </p:nvPr>
        </p:nvSpPr>
        <p:spPr>
          <a:xfrm>
            <a:off x="609600" y="1167788"/>
            <a:ext cx="8001001" cy="5080516"/>
          </a:xfrm>
        </p:spPr>
        <p:txBody>
          <a:bodyPr>
            <a:normAutofit/>
          </a:bodyPr>
          <a:lstStyle/>
          <a:p>
            <a:pPr>
              <a:lnSpc>
                <a:spcPct val="90000"/>
              </a:lnSpc>
            </a:pPr>
            <a:r>
              <a:rPr lang="en-US" sz="2800" dirty="0" err="1" smtClean="0">
                <a:latin typeface="Georgia" pitchFamily="18" charset="0"/>
              </a:rPr>
              <a:t>Antikythera</a:t>
            </a:r>
            <a:r>
              <a:rPr lang="en-US" sz="2800" dirty="0" smtClean="0">
                <a:latin typeface="Georgia" pitchFamily="18" charset="0"/>
              </a:rPr>
              <a:t> mechanism ~200 BCE</a:t>
            </a:r>
          </a:p>
          <a:p>
            <a:pPr lvl="1">
              <a:lnSpc>
                <a:spcPct val="90000"/>
              </a:lnSpc>
            </a:pPr>
            <a:r>
              <a:rPr lang="en-US" sz="2000" dirty="0" smtClean="0">
                <a:latin typeface="Georgia" pitchFamily="18" charset="0"/>
              </a:rPr>
              <a:t>Analog </a:t>
            </a:r>
            <a:r>
              <a:rPr lang="en-US" sz="2000" dirty="0">
                <a:latin typeface="Georgia" pitchFamily="18" charset="0"/>
              </a:rPr>
              <a:t>computer </a:t>
            </a:r>
            <a:r>
              <a:rPr lang="en-US" sz="2000" dirty="0" smtClean="0">
                <a:latin typeface="Georgia" pitchFamily="18" charset="0"/>
              </a:rPr>
              <a:t>- simultaneous </a:t>
            </a:r>
            <a:r>
              <a:rPr lang="en-US" sz="2000" dirty="0">
                <a:latin typeface="Georgia" pitchFamily="18" charset="0"/>
              </a:rPr>
              <a:t>calculation of the position of the Sun and Moon, the moon phase, eclipse, and calendar cycles, and </a:t>
            </a:r>
            <a:r>
              <a:rPr lang="en-US" sz="2000" dirty="0" smtClean="0">
                <a:latin typeface="Georgia" pitchFamily="18" charset="0"/>
              </a:rPr>
              <a:t>locations </a:t>
            </a:r>
            <a:r>
              <a:rPr lang="en-US" sz="2000" dirty="0">
                <a:latin typeface="Georgia" pitchFamily="18" charset="0"/>
              </a:rPr>
              <a:t>of </a:t>
            </a:r>
            <a:r>
              <a:rPr lang="en-US" sz="2000" dirty="0" smtClean="0">
                <a:latin typeface="Georgia" pitchFamily="18" charset="0"/>
              </a:rPr>
              <a:t>some planets</a:t>
            </a:r>
          </a:p>
          <a:p>
            <a:pPr lvl="1">
              <a:lnSpc>
                <a:spcPct val="90000"/>
              </a:lnSpc>
            </a:pPr>
            <a:r>
              <a:rPr lang="en-US" sz="2000" dirty="0" smtClean="0">
                <a:latin typeface="Georgia" pitchFamily="18" charset="0"/>
              </a:rPr>
              <a:t>Not equaled until the 1400s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12" y="3047998"/>
            <a:ext cx="30003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863" y="3047999"/>
            <a:ext cx="1872156" cy="357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313" y="2359445"/>
            <a:ext cx="3124200" cy="416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2"/>
          <p:cNvSpPr>
            <a:spLocks noGrp="1"/>
          </p:cNvSpPr>
          <p:nvPr>
            <p:ph type="ftr" sz="quarter" idx="11"/>
          </p:nvPr>
        </p:nvSpPr>
        <p:spPr>
          <a:xfrm>
            <a:off x="4572000" y="6356350"/>
            <a:ext cx="2895600" cy="365125"/>
          </a:xfrm>
        </p:spPr>
        <p:txBody>
          <a:bodyPr/>
          <a:lstStyle/>
          <a:p>
            <a:pPr>
              <a:defRPr/>
            </a:pPr>
            <a:r>
              <a:rPr lang="en-US" smtClean="0"/>
              <a:t>© Joe Barich, 2019.</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6</a:t>
            </a:fld>
            <a:endParaRPr lang="en-US"/>
          </a:p>
        </p:txBody>
      </p:sp>
    </p:spTree>
    <p:extLst>
      <p:ext uri="{BB962C8B-B14F-4D97-AF65-F5344CB8AC3E}">
        <p14:creationId xmlns:p14="http://schemas.microsoft.com/office/powerpoint/2010/main" val="2172194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-2</a:t>
            </a:r>
          </a:p>
        </p:txBody>
      </p:sp>
      <p:sp>
        <p:nvSpPr>
          <p:cNvPr id="22531" name="Content Placeholder 2"/>
          <p:cNvSpPr>
            <a:spLocks noGrp="1"/>
          </p:cNvSpPr>
          <p:nvPr>
            <p:ph idx="4294967295"/>
          </p:nvPr>
        </p:nvSpPr>
        <p:spPr>
          <a:xfrm>
            <a:off x="568031" y="1099028"/>
            <a:ext cx="8001001" cy="5094287"/>
          </a:xfrm>
        </p:spPr>
        <p:txBody>
          <a:bodyPr>
            <a:normAutofit/>
          </a:bodyPr>
          <a:lstStyle/>
          <a:p>
            <a:pPr>
              <a:lnSpc>
                <a:spcPct val="90000"/>
              </a:lnSpc>
            </a:pPr>
            <a:r>
              <a:rPr lang="en-US" sz="2400" dirty="0" smtClean="0">
                <a:latin typeface="Georgia" pitchFamily="18" charset="0"/>
              </a:rPr>
              <a:t>Hero/Heron of Alexandria ~ 100 CE</a:t>
            </a:r>
          </a:p>
          <a:p>
            <a:pPr lvl="1">
              <a:lnSpc>
                <a:spcPct val="90000"/>
              </a:lnSpc>
            </a:pPr>
            <a:r>
              <a:rPr lang="en-US" sz="2000" dirty="0" smtClean="0">
                <a:latin typeface="Georgia" pitchFamily="18" charset="0"/>
              </a:rPr>
              <a:t>Steam engine, wind powered machinery, vending machine, automated doors, programmable cart (rope),</a:t>
            </a:r>
            <a:r>
              <a:rPr lang="en-US" sz="2000" dirty="0">
                <a:latin typeface="Georgia" pitchFamily="18" charset="0"/>
              </a:rPr>
              <a:t> </a:t>
            </a:r>
            <a:r>
              <a:rPr lang="en-US" sz="2000" dirty="0" smtClean="0">
                <a:latin typeface="Georgia" pitchFamily="18" charset="0"/>
              </a:rPr>
              <a:t>water pumps, water-leveled surveying device, syringe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231" y="3381433"/>
            <a:ext cx="293859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 y="3217126"/>
            <a:ext cx="28670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81" y="2717881"/>
            <a:ext cx="3110538" cy="40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184606"/>
            <a:ext cx="21240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962" y="2975055"/>
            <a:ext cx="3333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492" y="3244009"/>
            <a:ext cx="3386080"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4919" y="3188050"/>
            <a:ext cx="19050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3155213"/>
            <a:ext cx="1905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 Joe Barich, 2019.</a:t>
            </a:r>
            <a:endParaRPr lang="en-US"/>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7</a:t>
            </a:fld>
            <a:endParaRPr lang="en-US"/>
          </a:p>
        </p:txBody>
      </p:sp>
    </p:spTree>
    <p:extLst>
      <p:ext uri="{BB962C8B-B14F-4D97-AF65-F5344CB8AC3E}">
        <p14:creationId xmlns:p14="http://schemas.microsoft.com/office/powerpoint/2010/main" val="362348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a:t>
            </a:r>
            <a:r>
              <a:rPr lang="en-US" i="1" dirty="0" smtClean="0">
                <a:latin typeface="Georgia" pitchFamily="18" charset="0"/>
              </a:rPr>
              <a:t>Ad </a:t>
            </a:r>
            <a:r>
              <a:rPr lang="en-US" i="1" dirty="0">
                <a:latin typeface="Georgia" pitchFamily="18" charset="0"/>
              </a:rPr>
              <a:t>hoc</a:t>
            </a:r>
            <a:r>
              <a:rPr lang="en-US" dirty="0">
                <a:latin typeface="Georgia" pitchFamily="18" charset="0"/>
              </a:rPr>
              <a:t>” </a:t>
            </a:r>
            <a:r>
              <a:rPr lang="en-US" dirty="0" smtClean="0">
                <a:latin typeface="Georgia" pitchFamily="18" charset="0"/>
              </a:rPr>
              <a:t>Rights</a:t>
            </a:r>
          </a:p>
        </p:txBody>
      </p:sp>
      <p:sp>
        <p:nvSpPr>
          <p:cNvPr id="22531" name="Content Placeholder 2"/>
          <p:cNvSpPr>
            <a:spLocks noGrp="1"/>
          </p:cNvSpPr>
          <p:nvPr>
            <p:ph idx="4294967295"/>
          </p:nvPr>
        </p:nvSpPr>
        <p:spPr>
          <a:xfrm>
            <a:off x="430213" y="1154112"/>
            <a:ext cx="8229600" cy="4919141"/>
          </a:xfrm>
        </p:spPr>
        <p:txBody>
          <a:bodyPr/>
          <a:lstStyle/>
          <a:p>
            <a:pPr eaLnBrk="1" hangingPunct="1">
              <a:lnSpc>
                <a:spcPct val="90000"/>
              </a:lnSpc>
            </a:pPr>
            <a:r>
              <a:rPr lang="en-US" sz="2800" dirty="0" smtClean="0">
                <a:latin typeface="Georgia" pitchFamily="18" charset="0"/>
              </a:rPr>
              <a:t>Individual “</a:t>
            </a:r>
            <a:r>
              <a:rPr lang="en-US" sz="2800" i="1" dirty="0" smtClean="0">
                <a:latin typeface="Georgia" pitchFamily="18" charset="0"/>
              </a:rPr>
              <a:t>ad hoc</a:t>
            </a:r>
            <a:r>
              <a:rPr lang="en-US" sz="2800" dirty="0" smtClean="0">
                <a:latin typeface="Georgia" pitchFamily="18" charset="0"/>
              </a:rPr>
              <a:t>” rights (up to 1600s)</a:t>
            </a:r>
          </a:p>
          <a:p>
            <a:pPr lvl="1" eaLnBrk="1" hangingPunct="1">
              <a:lnSpc>
                <a:spcPct val="90000"/>
              </a:lnSpc>
            </a:pPr>
            <a:r>
              <a:rPr lang="en-US" dirty="0" smtClean="0">
                <a:latin typeface="Georgia" pitchFamily="18" charset="0"/>
              </a:rPr>
              <a:t>King can give anyone an exclusive right for any reason</a:t>
            </a:r>
          </a:p>
          <a:p>
            <a:pPr lvl="2" eaLnBrk="1" hangingPunct="1">
              <a:lnSpc>
                <a:spcPct val="90000"/>
              </a:lnSpc>
            </a:pPr>
            <a:r>
              <a:rPr lang="en-US" dirty="0" smtClean="0">
                <a:latin typeface="Georgia" pitchFamily="18" charset="0"/>
              </a:rPr>
              <a:t>Called “Letters Patent” meaning (approximately) “public grant of rights”</a:t>
            </a:r>
          </a:p>
          <a:p>
            <a:pPr lvl="2" eaLnBrk="1" hangingPunct="1">
              <a:lnSpc>
                <a:spcPct val="90000"/>
              </a:lnSpc>
            </a:pPr>
            <a:r>
              <a:rPr lang="en-US" dirty="0" smtClean="0">
                <a:latin typeface="Georgia" pitchFamily="18" charset="0"/>
              </a:rPr>
              <a:t>Could be the sole right to perform a service or sell a product</a:t>
            </a:r>
          </a:p>
          <a:p>
            <a:pPr lvl="1" eaLnBrk="1" hangingPunct="1">
              <a:lnSpc>
                <a:spcPct val="90000"/>
              </a:lnSpc>
            </a:pPr>
            <a:r>
              <a:rPr lang="en-US" sz="2400" dirty="0" smtClean="0">
                <a:latin typeface="Georgia" pitchFamily="18" charset="0"/>
              </a:rPr>
              <a:t>Ex - “Letters Patent” to be exclusive toll taker on a bridge</a:t>
            </a:r>
          </a:p>
          <a:p>
            <a:pPr lvl="1" eaLnBrk="1" hangingPunct="1">
              <a:lnSpc>
                <a:spcPct val="90000"/>
              </a:lnSpc>
            </a:pPr>
            <a:r>
              <a:rPr lang="en-US" sz="2400" dirty="0" smtClean="0">
                <a:latin typeface="Georgia" pitchFamily="18" charset="0"/>
              </a:rPr>
              <a:t>If someone invented something great, they might petition the king for “letters patent” granting them the exclusive right to make and sell the invention – often in exchange for a percentage to the king</a:t>
            </a:r>
          </a:p>
        </p:txBody>
      </p:sp>
      <p:sp>
        <p:nvSpPr>
          <p:cNvPr id="3" name="Footer Placeholder 2"/>
          <p:cNvSpPr>
            <a:spLocks noGrp="1"/>
          </p:cNvSpPr>
          <p:nvPr>
            <p:ph type="ftr" sz="quarter" idx="11"/>
          </p:nvPr>
        </p:nvSpPr>
        <p:spPr/>
        <p:txBody>
          <a:bodyPr/>
          <a:lstStyle/>
          <a:p>
            <a:pPr>
              <a:defRPr/>
            </a:pPr>
            <a:r>
              <a:rPr lang="en-US" smtClean="0"/>
              <a:t>© Joe Barich, 2019.</a:t>
            </a:r>
            <a:endParaRPr lang="en-US" dirty="0"/>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8</a:t>
            </a:fld>
            <a:endParaRPr lang="en-US"/>
          </a:p>
        </p:txBody>
      </p:sp>
    </p:spTree>
    <p:extLst>
      <p:ext uri="{BB962C8B-B14F-4D97-AF65-F5344CB8AC3E}">
        <p14:creationId xmlns:p14="http://schemas.microsoft.com/office/powerpoint/2010/main" val="4200627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07624" y="-1"/>
            <a:ext cx="8279176" cy="1288973"/>
          </a:xfrm>
        </p:spPr>
        <p:txBody>
          <a:bodyPr/>
          <a:lstStyle/>
          <a:p>
            <a:pPr algn="ctr" eaLnBrk="1" hangingPunct="1"/>
            <a:r>
              <a:rPr lang="en-US" dirty="0" smtClean="0">
                <a:latin typeface="Georgia" pitchFamily="18" charset="0"/>
              </a:rPr>
              <a:t>Need For An Economic Solution</a:t>
            </a:r>
          </a:p>
        </p:txBody>
      </p:sp>
      <p:sp>
        <p:nvSpPr>
          <p:cNvPr id="24579" name="Content Placeholder 2"/>
          <p:cNvSpPr>
            <a:spLocks noGrp="1"/>
          </p:cNvSpPr>
          <p:nvPr>
            <p:ph idx="4294967295"/>
          </p:nvPr>
        </p:nvSpPr>
        <p:spPr>
          <a:xfrm>
            <a:off x="374573" y="1031282"/>
            <a:ext cx="8312227" cy="5064717"/>
          </a:xfrm>
        </p:spPr>
        <p:txBody>
          <a:bodyPr/>
          <a:lstStyle/>
          <a:p>
            <a:pPr>
              <a:lnSpc>
                <a:spcPct val="90000"/>
              </a:lnSpc>
            </a:pPr>
            <a:r>
              <a:rPr lang="en-US" sz="2000" dirty="0" smtClean="0">
                <a:latin typeface="Georgia" pitchFamily="18" charset="0"/>
              </a:rPr>
              <a:t>Then: Only secrecy allows the inventor to profit, but a solution is needed to align individual financial incentive with societal gain</a:t>
            </a:r>
          </a:p>
          <a:p>
            <a:pPr>
              <a:lnSpc>
                <a:spcPct val="90000"/>
              </a:lnSpc>
            </a:pPr>
            <a:r>
              <a:rPr lang="en-US" sz="2400" dirty="0" smtClean="0">
                <a:latin typeface="Georgia" pitchFamily="18" charset="0"/>
              </a:rPr>
              <a:t>Venetian Patent Statute (1474)</a:t>
            </a:r>
          </a:p>
          <a:p>
            <a:pPr lvl="1">
              <a:lnSpc>
                <a:spcPct val="90000"/>
              </a:lnSpc>
            </a:pPr>
            <a:r>
              <a:rPr lang="en-US" sz="2000" dirty="0" smtClean="0">
                <a:latin typeface="Georgia" pitchFamily="18" charset="0"/>
              </a:rPr>
              <a:t>“We have among us men of great genius, apt to invent and discover ingenious devices…if provision were made for the works and devices discovered by such persons, so that others who may see them could not build them and take the inventor’s honor away, more men would then apply their genius, would discover, and would build devices of great utility and benefit to our Commonwealth.”</a:t>
            </a:r>
          </a:p>
          <a:p>
            <a:pPr>
              <a:lnSpc>
                <a:spcPct val="90000"/>
              </a:lnSpc>
            </a:pPr>
            <a:r>
              <a:rPr lang="en-US" sz="2400" dirty="0" smtClean="0">
                <a:latin typeface="Georgia" pitchFamily="18" charset="0"/>
              </a:rPr>
              <a:t>Give an exclusive right and get more inventions</a:t>
            </a:r>
          </a:p>
          <a:p>
            <a:pPr>
              <a:lnSpc>
                <a:spcPct val="90000"/>
              </a:lnSpc>
            </a:pPr>
            <a:r>
              <a:rPr lang="en-US" sz="2400" dirty="0" smtClean="0">
                <a:latin typeface="Georgia" pitchFamily="18" charset="0"/>
              </a:rPr>
              <a:t>But! - Exclusive rights for only a limited time – then everyone can use the invention</a:t>
            </a:r>
          </a:p>
          <a:p>
            <a:pPr lvl="1">
              <a:lnSpc>
                <a:spcPct val="90000"/>
              </a:lnSpc>
            </a:pPr>
            <a:r>
              <a:rPr lang="en-US" sz="2000" dirty="0" smtClean="0">
                <a:latin typeface="Georgia" pitchFamily="18" charset="0"/>
              </a:rPr>
              <a:t>Incentive to disclose invention and once everyone knows it, it can’t be lost with inventor’s death, but the inventor still gets to profit and no longer has to worry about theft of idea</a:t>
            </a:r>
          </a:p>
        </p:txBody>
      </p:sp>
      <p:sp>
        <p:nvSpPr>
          <p:cNvPr id="5" name="Footer Placeholder 2"/>
          <p:cNvSpPr>
            <a:spLocks noGrp="1"/>
          </p:cNvSpPr>
          <p:nvPr>
            <p:ph type="ftr" sz="quarter" idx="11"/>
          </p:nvPr>
        </p:nvSpPr>
        <p:spPr>
          <a:xfrm>
            <a:off x="4572000" y="6356350"/>
            <a:ext cx="2895600" cy="365125"/>
          </a:xfrm>
        </p:spPr>
        <p:txBody>
          <a:bodyPr/>
          <a:lstStyle/>
          <a:p>
            <a:pPr>
              <a:defRPr/>
            </a:pPr>
            <a:r>
              <a:rPr lang="en-US" smtClean="0"/>
              <a:t>© Joe Barich, 2019.</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9</a:t>
            </a:fld>
            <a:endParaRPr lang="en-US"/>
          </a:p>
        </p:txBody>
      </p:sp>
    </p:spTree>
    <p:extLst>
      <p:ext uri="{BB962C8B-B14F-4D97-AF65-F5344CB8AC3E}">
        <p14:creationId xmlns:p14="http://schemas.microsoft.com/office/powerpoint/2010/main" val="2819965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2C490-D8FE-48B9-B78C-F6DF0E62BFB8}">
  <ds:schemaRefs>
    <ds:schemaRef ds:uri="http://schemas.openxmlformats.org/package/2006/metadata/core-properties"/>
    <ds:schemaRef ds:uri="http://purl.org/dc/term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401D689-7E25-44D5-A4BF-C30B0DAC87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10359</TotalTime>
  <Words>1791</Words>
  <Application>Microsoft Office PowerPoint</Application>
  <PresentationFormat>On-screen Show (4:3)</PresentationFormat>
  <Paragraphs>210</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Startups: Incorporation, Funding, Contracts, and Intellectual Property</vt:lpstr>
      <vt:lpstr>Today</vt:lpstr>
      <vt:lpstr>Intellectual Property</vt:lpstr>
      <vt:lpstr>Intellectual Property - 2</vt:lpstr>
      <vt:lpstr>Where did IP Come From? </vt:lpstr>
      <vt:lpstr>Lost Technology -1</vt:lpstr>
      <vt:lpstr>Lost Technology -2</vt:lpstr>
      <vt:lpstr>“Ad hoc” Rights</vt:lpstr>
      <vt:lpstr>Need For An Economic Solution</vt:lpstr>
      <vt:lpstr>IP Rights - 1</vt:lpstr>
      <vt:lpstr>IP Rights - 2</vt:lpstr>
      <vt:lpstr>US vs. Many Other Countries</vt:lpstr>
      <vt:lpstr>Patent Economic Basis</vt:lpstr>
      <vt:lpstr>TM and © Economic Basis</vt:lpstr>
      <vt:lpstr>Trade Secret Economic Basis</vt:lpstr>
      <vt:lpstr>Reality of IP Rights - 1</vt:lpstr>
      <vt:lpstr>Reality of IP Rights - 2</vt:lpstr>
      <vt:lpstr>Reality of IP Rights - 3</vt:lpstr>
      <vt:lpstr>IP Not Like Contracts</vt:lpstr>
      <vt:lpstr>IP Law Changes Often</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131</cp:revision>
  <cp:lastPrinted>2017-03-27T05:25:31Z</cp:lastPrinted>
  <dcterms:created xsi:type="dcterms:W3CDTF">2009-09-14T01:06:34Z</dcterms:created>
  <dcterms:modified xsi:type="dcterms:W3CDTF">2019-10-28T01:51:49Z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