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9"/>
  </p:notesMasterIdLst>
  <p:handoutMasterIdLst>
    <p:handoutMasterId r:id="rId50"/>
  </p:handoutMasterIdLst>
  <p:sldIdLst>
    <p:sldId id="636" r:id="rId5"/>
    <p:sldId id="633" r:id="rId6"/>
    <p:sldId id="558" r:id="rId7"/>
    <p:sldId id="600" r:id="rId8"/>
    <p:sldId id="594" r:id="rId9"/>
    <p:sldId id="637" r:id="rId10"/>
    <p:sldId id="619" r:id="rId11"/>
    <p:sldId id="638" r:id="rId12"/>
    <p:sldId id="639" r:id="rId13"/>
    <p:sldId id="640" r:id="rId14"/>
    <p:sldId id="595" r:id="rId15"/>
    <p:sldId id="599" r:id="rId16"/>
    <p:sldId id="597" r:id="rId17"/>
    <p:sldId id="602" r:id="rId18"/>
    <p:sldId id="610" r:id="rId19"/>
    <p:sldId id="603" r:id="rId20"/>
    <p:sldId id="604" r:id="rId21"/>
    <p:sldId id="611" r:id="rId22"/>
    <p:sldId id="609" r:id="rId23"/>
    <p:sldId id="612" r:id="rId24"/>
    <p:sldId id="620" r:id="rId25"/>
    <p:sldId id="613" r:id="rId26"/>
    <p:sldId id="630" r:id="rId27"/>
    <p:sldId id="614" r:id="rId28"/>
    <p:sldId id="641" r:id="rId29"/>
    <p:sldId id="642" r:id="rId30"/>
    <p:sldId id="643" r:id="rId31"/>
    <p:sldId id="644" r:id="rId32"/>
    <p:sldId id="645" r:id="rId33"/>
    <p:sldId id="646" r:id="rId34"/>
    <p:sldId id="647" r:id="rId35"/>
    <p:sldId id="648" r:id="rId36"/>
    <p:sldId id="596" r:id="rId37"/>
    <p:sldId id="649" r:id="rId38"/>
    <p:sldId id="618" r:id="rId39"/>
    <p:sldId id="622" r:id="rId40"/>
    <p:sldId id="623" r:id="rId41"/>
    <p:sldId id="628" r:id="rId42"/>
    <p:sldId id="624" r:id="rId43"/>
    <p:sldId id="625" r:id="rId44"/>
    <p:sldId id="626" r:id="rId45"/>
    <p:sldId id="627" r:id="rId46"/>
    <p:sldId id="650" r:id="rId47"/>
    <p:sldId id="261" r:id="rId48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 Barich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39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4824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962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482488">
              <a:defRPr sz="1200"/>
            </a:lvl1pPr>
          </a:lstStyle>
          <a:p>
            <a:pPr>
              <a:defRPr/>
            </a:pPr>
            <a:fld id="{DE5E8F54-B7A2-4659-A053-4791C62C9C29}" type="datetimeFigureOut">
              <a:rPr lang="en-US"/>
              <a:pPr>
                <a:defRPr/>
              </a:pPr>
              <a:t>4/2/2019</a:t>
            </a:fld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4824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962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482488">
              <a:defRPr sz="1200"/>
            </a:lvl1pPr>
          </a:lstStyle>
          <a:p>
            <a:pPr>
              <a:defRPr/>
            </a:pPr>
            <a:fld id="{007E61DF-1F30-4679-A4DD-2CA801AAB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35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4824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962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482488">
              <a:defRPr sz="1200"/>
            </a:lvl1pPr>
          </a:lstStyle>
          <a:p>
            <a:pPr>
              <a:defRPr/>
            </a:pPr>
            <a:fld id="{39720E36-FF7A-418E-9C6E-16901BDA5CEF}" type="datetimeFigureOut">
              <a:rPr lang="en-US"/>
              <a:pPr>
                <a:defRPr/>
              </a:pPr>
              <a:t>4/2/2019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183" y="4561226"/>
            <a:ext cx="5850835" cy="43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4824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962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482488">
              <a:defRPr sz="1200"/>
            </a:lvl1pPr>
          </a:lstStyle>
          <a:p>
            <a:pPr>
              <a:defRPr/>
            </a:pPr>
            <a:fld id="{405A17B2-82BE-4AA1-B0F7-219BC4D0F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48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20775"/>
            <a:ext cx="7772400" cy="1470025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098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8A450-6422-40C0-9EE9-21ACB8400F3E}" type="datetime1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CBAE-C256-4574-9082-BD53F7058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B5D80-8C5D-4171-9AE4-A600C5A92C29}" type="datetime1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9051B-1DE1-4E0D-85D0-64F89A5A0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14C-2052-4A8D-81EC-25CF84AC1BCE}" type="datetime1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C810F-28C2-471E-B948-5D20E9D23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2C7EF-FDB4-4141-8E07-90F4BD044131}" type="datetime1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1066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AB173-503D-4A6F-B638-4176B215B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3F854-C565-4887-98E7-57F30E261B58}" type="datetime1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B195E-C386-4CEC-A871-BD08EF7BE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3852F-28CD-4D7F-9CF6-3693A7C440C6}" type="datetime1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07579-B4DD-4DC7-AD97-4A7EFD85B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EBCED-A1FE-40FA-B955-3D14850474BD}" type="datetime1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F1831-9871-4C8A-93C9-41F8DCB2C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38506-B384-4559-A0EC-A5A190D88574}" type="datetime1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38B88-44FB-4A54-86A9-BB7F71B0D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4F354-E49D-48A8-A1B4-43B850F30267}" type="datetime1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88710-5183-4DD0-A6F8-BF969B4D8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518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B7D4F-7524-401C-98C8-10A139B26FA0}" type="datetime1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EE717-2EC6-4C1A-B03A-92D2FB9DE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3887C-3185-4D9C-B083-71031305CADB}" type="datetime1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3233D-763A-4F7B-BCDD-479C90F70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9F60B4-DA52-4FFF-B157-DDC49DC349C3}" type="datetime1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CDE062-DF63-4AD6-8EB4-E5472BC15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eorgia"/>
          <a:ea typeface="+mj-ea"/>
          <a:cs typeface="Georgi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eorgia"/>
          <a:ea typeface="+mn-ea"/>
          <a:cs typeface="Georg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eorgia"/>
          <a:ea typeface="+mn-ea"/>
          <a:cs typeface="Georg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eorgia"/>
          <a:ea typeface="+mn-ea"/>
          <a:cs typeface="Georgi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eorgia"/>
          <a:ea typeface="+mn-ea"/>
          <a:cs typeface="Georgi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>
                <a:latin typeface="Georgia" pitchFamily="18" charset="0"/>
                <a:cs typeface="Georgia" pitchFamily="18" charset="0"/>
              </a:rPr>
              <a:t>Startups: Incorporation, Funding, Contracts, and Intellectual Property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284018" y="2020743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200" dirty="0" smtClean="0">
                <a:latin typeface="Georgia" pitchFamily="18" charset="0"/>
                <a:cs typeface="Georgia" pitchFamily="18" charset="0"/>
              </a:rPr>
              <a:t>Professor Barich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dirty="0" smtClean="0">
                <a:latin typeface="Georgia" pitchFamily="18" charset="0"/>
                <a:cs typeface="Georgia" pitchFamily="18" charset="0"/>
              </a:rPr>
              <a:t>Class 11</a:t>
            </a:r>
          </a:p>
          <a:p>
            <a:pPr eaLnBrk="1" hangingPunct="1">
              <a:lnSpc>
                <a:spcPct val="80000"/>
              </a:lnSpc>
            </a:pPr>
            <a:endParaRPr lang="en-US" altLang="en-US" sz="3600" dirty="0" smtClean="0">
              <a:latin typeface="Georgia" pitchFamily="18" charset="0"/>
              <a:cs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26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itle 1"/>
          <p:cNvSpPr>
            <a:spLocks noGrp="1"/>
          </p:cNvSpPr>
          <p:nvPr>
            <p:ph type="title" idx="4294967295"/>
          </p:nvPr>
        </p:nvSpPr>
        <p:spPr>
          <a:xfrm>
            <a:off x="934598" y="207963"/>
            <a:ext cx="7607300" cy="926774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4000" dirty="0">
                <a:latin typeface="Georgia" pitchFamily="18" charset="0"/>
              </a:rPr>
              <a:t>Powered Patio Pole Example</a:t>
            </a:r>
          </a:p>
        </p:txBody>
      </p:sp>
      <p:sp>
        <p:nvSpPr>
          <p:cNvPr id="60420" name="Content Placeholder 2"/>
          <p:cNvSpPr>
            <a:spLocks noGrp="1"/>
          </p:cNvSpPr>
          <p:nvPr>
            <p:ph idx="4294967295"/>
          </p:nvPr>
        </p:nvSpPr>
        <p:spPr>
          <a:xfrm>
            <a:off x="990600" y="1143000"/>
            <a:ext cx="7734300" cy="50257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Claim 1 at publication (App. No. 2004/0221883)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dirty="0">
                <a:latin typeface="Georgia" pitchFamily="18" charset="0"/>
              </a:rPr>
              <a:t>1. A patio pole umbrella including: </a:t>
            </a:r>
            <a:endParaRPr lang="en-US" sz="2000" dirty="0" smtClean="0">
              <a:latin typeface="Georgia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dirty="0">
                <a:latin typeface="Georgia" pitchFamily="18" charset="0"/>
              </a:rPr>
              <a:t>	</a:t>
            </a:r>
            <a:r>
              <a:rPr lang="en-US" sz="2000" dirty="0" smtClean="0">
                <a:latin typeface="Georgia" pitchFamily="18" charset="0"/>
              </a:rPr>
              <a:t>an </a:t>
            </a:r>
            <a:r>
              <a:rPr lang="en-US" sz="2000" dirty="0">
                <a:latin typeface="Georgia" pitchFamily="18" charset="0"/>
              </a:rPr>
              <a:t>umbrella canopy; </a:t>
            </a:r>
            <a:endParaRPr lang="en-US" sz="2000" dirty="0" smtClean="0">
              <a:latin typeface="Georgia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dirty="0">
                <a:latin typeface="Georgia" pitchFamily="18" charset="0"/>
              </a:rPr>
              <a:t>	</a:t>
            </a:r>
            <a:r>
              <a:rPr lang="en-US" sz="2000" dirty="0" smtClean="0">
                <a:latin typeface="Georgia" pitchFamily="18" charset="0"/>
              </a:rPr>
              <a:t>a </a:t>
            </a:r>
            <a:r>
              <a:rPr lang="en-US" sz="2000" dirty="0">
                <a:latin typeface="Georgia" pitchFamily="18" charset="0"/>
              </a:rPr>
              <a:t>pole for supporting said umbrella canopy; and </a:t>
            </a:r>
            <a:endParaRPr lang="en-US" sz="2000" dirty="0" smtClean="0">
              <a:latin typeface="Georgia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dirty="0">
                <a:latin typeface="Georgia" pitchFamily="18" charset="0"/>
              </a:rPr>
              <a:t>	</a:t>
            </a:r>
            <a:r>
              <a:rPr lang="en-US" sz="2000" dirty="0" smtClean="0">
                <a:latin typeface="Georgia" pitchFamily="18" charset="0"/>
              </a:rPr>
              <a:t>a </a:t>
            </a:r>
            <a:r>
              <a:rPr lang="en-US" sz="2000" dirty="0">
                <a:latin typeface="Georgia" pitchFamily="18" charset="0"/>
              </a:rPr>
              <a:t>power hub affixed to said pole, wherein said power hub includes an electrical outlet for supplying electricity to an electrical device. </a:t>
            </a:r>
            <a:endParaRPr lang="en-US" dirty="0" smtClean="0"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Claim 1 in issued patent (Pat. No. 7,017,598)</a:t>
            </a:r>
            <a:endParaRPr lang="en-US" sz="2400" dirty="0">
              <a:latin typeface="Georgia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dirty="0">
                <a:latin typeface="Georgia" pitchFamily="18" charset="0"/>
              </a:rPr>
              <a:t>1. </a:t>
            </a:r>
            <a:r>
              <a:rPr lang="en-US" sz="2000" dirty="0" smtClean="0">
                <a:latin typeface="Georgia" pitchFamily="18" charset="0"/>
              </a:rPr>
              <a:t>A </a:t>
            </a:r>
            <a:r>
              <a:rPr lang="en-US" sz="2000" dirty="0">
                <a:latin typeface="Georgia" pitchFamily="18" charset="0"/>
              </a:rPr>
              <a:t>patio pole umbrella including: </a:t>
            </a:r>
            <a:endParaRPr lang="en-US" sz="2000" dirty="0" smtClean="0">
              <a:latin typeface="Georgia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dirty="0">
                <a:latin typeface="Georgia" pitchFamily="18" charset="0"/>
              </a:rPr>
              <a:t>	</a:t>
            </a:r>
            <a:r>
              <a:rPr lang="en-US" sz="2000" dirty="0" smtClean="0">
                <a:latin typeface="Georgia" pitchFamily="18" charset="0"/>
              </a:rPr>
              <a:t>an </a:t>
            </a:r>
            <a:r>
              <a:rPr lang="en-US" sz="2000" dirty="0">
                <a:latin typeface="Georgia" pitchFamily="18" charset="0"/>
              </a:rPr>
              <a:t>umbrella canopy; </a:t>
            </a:r>
            <a:endParaRPr lang="en-US" sz="2000" dirty="0" smtClean="0">
              <a:latin typeface="Georgia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dirty="0">
                <a:latin typeface="Georgia" pitchFamily="18" charset="0"/>
              </a:rPr>
              <a:t>	</a:t>
            </a:r>
            <a:r>
              <a:rPr lang="en-US" sz="2000" dirty="0" smtClean="0">
                <a:latin typeface="Georgia" pitchFamily="18" charset="0"/>
              </a:rPr>
              <a:t>a </a:t>
            </a:r>
            <a:r>
              <a:rPr lang="en-US" sz="2000" dirty="0">
                <a:latin typeface="Georgia" pitchFamily="18" charset="0"/>
              </a:rPr>
              <a:t>pole for supporting said umbrella canopy; and </a:t>
            </a:r>
            <a:endParaRPr lang="en-US" sz="2000" dirty="0" smtClean="0">
              <a:latin typeface="Georgia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dirty="0">
                <a:latin typeface="Georgia" pitchFamily="18" charset="0"/>
              </a:rPr>
              <a:t>	</a:t>
            </a:r>
            <a:r>
              <a:rPr lang="en-US" sz="2000" dirty="0" smtClean="0">
                <a:latin typeface="Georgia" pitchFamily="18" charset="0"/>
              </a:rPr>
              <a:t>a </a:t>
            </a:r>
            <a:r>
              <a:rPr lang="en-US" sz="2000" dirty="0">
                <a:latin typeface="Georgia" pitchFamily="18" charset="0"/>
              </a:rPr>
              <a:t>power hub affixed to said pole, wherein said power hub includes an electrical </a:t>
            </a:r>
            <a:r>
              <a:rPr lang="en-US" sz="2000" dirty="0" smtClean="0">
                <a:latin typeface="Georgia" pitchFamily="18" charset="0"/>
              </a:rPr>
              <a:t>outlet </a:t>
            </a:r>
            <a:r>
              <a:rPr lang="en-US" sz="2000" strike="sngStrike" dirty="0" smtClean="0">
                <a:solidFill>
                  <a:srgbClr val="FF0000"/>
                </a:solidFill>
                <a:latin typeface="Georgia" pitchFamily="18" charset="0"/>
              </a:rPr>
              <a:t>for</a:t>
            </a:r>
            <a:r>
              <a:rPr lang="en-US" sz="2000" dirty="0" smtClean="0">
                <a:latin typeface="Georgia" pitchFamily="18" charset="0"/>
              </a:rPr>
              <a:t> supplying </a:t>
            </a:r>
            <a:r>
              <a:rPr lang="en-US" sz="2000" dirty="0">
                <a:solidFill>
                  <a:srgbClr val="FF0000"/>
                </a:solidFill>
                <a:latin typeface="Georgia" pitchFamily="18" charset="0"/>
              </a:rPr>
              <a:t>AC</a:t>
            </a:r>
            <a:r>
              <a:rPr lang="en-US" sz="2000" dirty="0">
                <a:latin typeface="Georgia" pitchFamily="18" charset="0"/>
              </a:rPr>
              <a:t> electricity to an electrical device </a:t>
            </a:r>
            <a:endParaRPr lang="en-US" sz="2000" dirty="0" smtClean="0">
              <a:latin typeface="Georgia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dirty="0">
                <a:latin typeface="Georgia" pitchFamily="18" charset="0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latin typeface="Georgia" pitchFamily="18" charset="0"/>
              </a:rPr>
              <a:t>wherein </a:t>
            </a:r>
            <a:r>
              <a:rPr lang="en-US" sz="2000" dirty="0">
                <a:solidFill>
                  <a:srgbClr val="FF0000"/>
                </a:solidFill>
                <a:latin typeface="Georgia" pitchFamily="18" charset="0"/>
              </a:rPr>
              <a:t>said hub includes an input power receptacle receiving AC electricity</a:t>
            </a:r>
            <a:r>
              <a:rPr lang="en-US" sz="2000" dirty="0">
                <a:latin typeface="Georgia" pitchFamily="18" charset="0"/>
              </a:rPr>
              <a:t>. </a:t>
            </a:r>
            <a:endParaRPr lang="en-US" sz="2000" dirty="0" smtClean="0">
              <a:latin typeface="Georgia" pitchFamily="18" charset="0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79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5400" smtClean="0">
                <a:latin typeface="Georgia" pitchFamily="18" charset="0"/>
              </a:rPr>
              <a:t> 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1066800"/>
            <a:ext cx="8229600" cy="4953000"/>
          </a:xfrm>
        </p:spPr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Claims must satisfy 35 U.S.C. - </a:t>
            </a:r>
            <a:r>
              <a:rPr lang="en-US" sz="3600" dirty="0" smtClean="0">
                <a:latin typeface="Georgia" pitchFamily="18" charset="0"/>
              </a:rPr>
              <a:t> 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§101 – Claim statutory subject matter – must fit within the statutory classes of patentable subject matter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§102 – Be Novel - no one single piece of prior art teaches all of the limitations in your claim  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§103 – Be Non-obvious - seven PTO rationales based on prior art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§112 – Be Clear – Written Description, Enablement, Best Mode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52438" y="469900"/>
            <a:ext cx="81772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>
                <a:latin typeface="Georgia" pitchFamily="18" charset="0"/>
              </a:rPr>
              <a:t>Patent Statutory Requirements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546600" y="6008688"/>
            <a:ext cx="2333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SzPct val="80000"/>
              <a:buFontTx/>
              <a:buChar char="•"/>
            </a:pPr>
            <a:endParaRPr lang="en-US" sz="130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What is Prior Art?</a:t>
            </a:r>
          </a:p>
        </p:txBody>
      </p:sp>
      <p:sp>
        <p:nvSpPr>
          <p:cNvPr id="27652" name="Content Placeholder 2"/>
          <p:cNvSpPr>
            <a:spLocks noGrp="1"/>
          </p:cNvSpPr>
          <p:nvPr>
            <p:ph idx="4294967295"/>
          </p:nvPr>
        </p:nvSpPr>
        <p:spPr>
          <a:xfrm>
            <a:off x="469900" y="952500"/>
            <a:ext cx="82296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In general, anything before your invention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America Invents Act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Biggest change in 50 years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Shift from first-to-invent to first-to-file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§102 prior art includes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§102(a)(1) – Anything published, in use, or available to the public anywhere in the world before your filing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Exception – your own disclosure if &lt; 1 year before filing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Georgia" pitchFamily="18" charset="0"/>
              </a:rPr>
              <a:t>§102(a</a:t>
            </a:r>
            <a:r>
              <a:rPr lang="en-US" sz="2400" dirty="0" smtClean="0">
                <a:latin typeface="Georgia" pitchFamily="18" charset="0"/>
              </a:rPr>
              <a:t>)(2) – Any patent application filed before your filing that is later published </a:t>
            </a:r>
            <a:endParaRPr lang="en-US" sz="2400" dirty="0">
              <a:latin typeface="Georgia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Prior Art as defined in §102 is applied/ used in both §102 and §103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>
          <a:xfrm>
            <a:off x="788988" y="196850"/>
            <a:ext cx="7772400" cy="762000"/>
          </a:xfrm>
        </p:spPr>
        <p:txBody>
          <a:bodyPr/>
          <a:lstStyle/>
          <a:p>
            <a:r>
              <a:rPr lang="en-US" smtClean="0">
                <a:latin typeface="Georgia" pitchFamily="18" charset="0"/>
              </a:rPr>
              <a:t> Warning! - BAR DATES!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>
          <a:xfrm>
            <a:off x="646113" y="939800"/>
            <a:ext cx="8061159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You can be prior art to yourself!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U.S. has One Year Grace Period from date of first disclosure/commercialization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Georgia" pitchFamily="18" charset="0"/>
              </a:rPr>
              <a:t>F</a:t>
            </a:r>
            <a:r>
              <a:rPr lang="en-US" sz="2000" dirty="0" smtClean="0">
                <a:latin typeface="Georgia" pitchFamily="18" charset="0"/>
              </a:rPr>
              <a:t>ile patent application within the year or lose rights forever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Most Foreign Countries (EPO) = No Grace Period 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Georgia" pitchFamily="18" charset="0"/>
              </a:rPr>
              <a:t>D</a:t>
            </a:r>
            <a:r>
              <a:rPr lang="en-US" sz="2000" dirty="0" smtClean="0">
                <a:latin typeface="Georgia" pitchFamily="18" charset="0"/>
              </a:rPr>
              <a:t>isclose/ commercialize before filing and you blew it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Foreign rights can be preserved by filing in the U.S. before disclosure and then later filing foreign app claiming priority to U.S.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Disclosures in confidence (to attorney, under agreement of confidentiality), without commercialization, are typically</a:t>
            </a:r>
            <a:r>
              <a:rPr lang="en-US" dirty="0" smtClean="0">
                <a:latin typeface="Georgia" pitchFamily="18" charset="0"/>
              </a:rPr>
              <a:t> OK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See “Patent Do’s and D’oh!”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35 U.S.C §101</a:t>
            </a:r>
          </a:p>
        </p:txBody>
      </p:sp>
      <p:sp>
        <p:nvSpPr>
          <p:cNvPr id="30724" name="Content Placeholder 2"/>
          <p:cNvSpPr>
            <a:spLocks noGrp="1"/>
          </p:cNvSpPr>
          <p:nvPr>
            <p:ph idx="4294967295"/>
          </p:nvPr>
        </p:nvSpPr>
        <p:spPr>
          <a:xfrm>
            <a:off x="320675" y="1246188"/>
            <a:ext cx="8404225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Whoever invents or discovers any new and useful </a:t>
            </a:r>
            <a:r>
              <a:rPr lang="en-US" sz="2800" u="sng" dirty="0" smtClean="0">
                <a:latin typeface="Georgia" pitchFamily="18" charset="0"/>
              </a:rPr>
              <a:t>process</a:t>
            </a:r>
            <a:r>
              <a:rPr lang="en-US" sz="2800" dirty="0" smtClean="0">
                <a:latin typeface="Georgia" pitchFamily="18" charset="0"/>
              </a:rPr>
              <a:t>, </a:t>
            </a:r>
            <a:r>
              <a:rPr lang="en-US" sz="2800" u="sng" dirty="0" smtClean="0">
                <a:latin typeface="Georgia" pitchFamily="18" charset="0"/>
              </a:rPr>
              <a:t>machine</a:t>
            </a:r>
            <a:r>
              <a:rPr lang="en-US" sz="2800" dirty="0" smtClean="0">
                <a:latin typeface="Georgia" pitchFamily="18" charset="0"/>
              </a:rPr>
              <a:t>, </a:t>
            </a:r>
            <a:r>
              <a:rPr lang="en-US" sz="2800" u="sng" dirty="0" smtClean="0">
                <a:latin typeface="Georgia" pitchFamily="18" charset="0"/>
              </a:rPr>
              <a:t>manufacture</a:t>
            </a:r>
            <a:r>
              <a:rPr lang="en-US" sz="2800" dirty="0" smtClean="0">
                <a:latin typeface="Georgia" pitchFamily="18" charset="0"/>
              </a:rPr>
              <a:t>, or </a:t>
            </a:r>
            <a:r>
              <a:rPr lang="en-US" sz="2800" u="sng" dirty="0" smtClean="0">
                <a:latin typeface="Georgia" pitchFamily="18" charset="0"/>
              </a:rPr>
              <a:t>composition of matter</a:t>
            </a:r>
            <a:r>
              <a:rPr lang="en-US" sz="2800" dirty="0" smtClean="0">
                <a:latin typeface="Georgia" pitchFamily="18" charset="0"/>
              </a:rPr>
              <a:t>, or any new and useful improvement thereof, may obtain a patent therefor, subject to the conditions and requirements of this title.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Often erroneously called “utility” requirement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PTO does not examine for utility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4 statutory classes – claims must be in 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Claim requirement, not invention requirement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No more “signal” claims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Georgia" pitchFamily="18" charset="0"/>
              </a:rPr>
              <a:t>§101 Claim </a:t>
            </a:r>
            <a:r>
              <a:rPr lang="en-US" dirty="0" smtClean="0">
                <a:latin typeface="Georgia" pitchFamily="18" charset="0"/>
              </a:rPr>
              <a:t>Requirements</a:t>
            </a:r>
          </a:p>
        </p:txBody>
      </p:sp>
      <p:sp>
        <p:nvSpPr>
          <p:cNvPr id="32772" name="Content Placeholder 2"/>
          <p:cNvSpPr>
            <a:spLocks noGrp="1"/>
          </p:cNvSpPr>
          <p:nvPr>
            <p:ph idx="4294967295"/>
          </p:nvPr>
        </p:nvSpPr>
        <p:spPr>
          <a:xfrm>
            <a:off x="333375" y="1125537"/>
            <a:ext cx="8404225" cy="5483809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800" dirty="0" smtClean="0">
                <a:latin typeface="Georgia" pitchFamily="18" charset="0"/>
              </a:rPr>
              <a:t>General Rule: Can’t claim an abstract principle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800" i="1" dirty="0" smtClean="0">
                <a:latin typeface="Georgia" pitchFamily="18" charset="0"/>
              </a:rPr>
              <a:t>In re </a:t>
            </a:r>
            <a:r>
              <a:rPr lang="en-US" sz="2800" i="1" dirty="0" err="1" smtClean="0">
                <a:latin typeface="Georgia" pitchFamily="18" charset="0"/>
              </a:rPr>
              <a:t>Bilski</a:t>
            </a:r>
            <a:r>
              <a:rPr lang="en-US" sz="2800" dirty="0" smtClean="0">
                <a:latin typeface="Georgia" pitchFamily="18" charset="0"/>
              </a:rPr>
              <a:t> – 2010 Supreme Court decision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000" dirty="0" smtClean="0">
                <a:latin typeface="Georgia" pitchFamily="18" charset="0"/>
              </a:rPr>
              <a:t>A process claim is patentable subject matter if it (1) is tied to a particular machine or apparatus or (2) transforms article into a different state or thing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000" dirty="0" err="1" smtClean="0">
                <a:latin typeface="Georgia" pitchFamily="18" charset="0"/>
              </a:rPr>
              <a:t>Bilski</a:t>
            </a:r>
            <a:r>
              <a:rPr lang="en-US" sz="2000" dirty="0" smtClean="0">
                <a:latin typeface="Georgia" pitchFamily="18" charset="0"/>
              </a:rPr>
              <a:t> merely claimed “initiating a transaction” = no good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800" i="1" dirty="0"/>
              <a:t>Alice Corp. v. CLS Bank </a:t>
            </a:r>
            <a:r>
              <a:rPr lang="en-US" sz="2800" i="1" dirty="0" smtClean="0"/>
              <a:t>International </a:t>
            </a:r>
            <a:r>
              <a:rPr lang="en-US" sz="2800" dirty="0" smtClean="0"/>
              <a:t>– 2014 SC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000" dirty="0" smtClean="0"/>
              <a:t>Merely implementing an abstract idea on a computer does not make it patentable subject matter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000" dirty="0" smtClean="0">
                <a:latin typeface="Georgia" pitchFamily="18" charset="0"/>
              </a:rPr>
              <a:t>Computer system for performing 3</a:t>
            </a:r>
            <a:r>
              <a:rPr lang="en-US" sz="2000" baseline="30000" dirty="0" smtClean="0">
                <a:latin typeface="Georgia" pitchFamily="18" charset="0"/>
              </a:rPr>
              <a:t>rd</a:t>
            </a:r>
            <a:r>
              <a:rPr lang="en-US" sz="2000" dirty="0" smtClean="0">
                <a:latin typeface="Georgia" pitchFamily="18" charset="0"/>
              </a:rPr>
              <a:t> party escrow (well known) and </a:t>
            </a:r>
            <a:r>
              <a:rPr lang="en-US" sz="2000" dirty="0">
                <a:latin typeface="Georgia" pitchFamily="18" charset="0"/>
              </a:rPr>
              <a:t>d</a:t>
            </a:r>
            <a:r>
              <a:rPr lang="en-US" sz="2000" dirty="0" smtClean="0">
                <a:latin typeface="Georgia" pitchFamily="18" charset="0"/>
              </a:rPr>
              <a:t>id not provide any computer specifications or code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000" dirty="0" smtClean="0"/>
              <a:t>Need additional </a:t>
            </a:r>
            <a:r>
              <a:rPr lang="en-US" sz="2000" dirty="0"/>
              <a:t>substantive limitations that </a:t>
            </a:r>
            <a:r>
              <a:rPr lang="en-US" sz="2000" dirty="0" smtClean="0"/>
              <a:t>narrow, confine, or otherwise tie down the </a:t>
            </a:r>
            <a:r>
              <a:rPr lang="en-US" sz="2000" dirty="0"/>
              <a:t>claim so that, in practical terms, it does not cover the full abstract idea itself.</a:t>
            </a:r>
            <a:endParaRPr lang="en-US" sz="2000" dirty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800" dirty="0">
                <a:latin typeface="Georgia" pitchFamily="18" charset="0"/>
              </a:rPr>
              <a:t>Often a </a:t>
            </a:r>
            <a:r>
              <a:rPr lang="en-US" sz="2800" u="sng" dirty="0">
                <a:latin typeface="Georgia" pitchFamily="18" charset="0"/>
              </a:rPr>
              <a:t>claim</a:t>
            </a:r>
            <a:r>
              <a:rPr lang="en-US" sz="2800" dirty="0">
                <a:latin typeface="Georgia" pitchFamily="18" charset="0"/>
              </a:rPr>
              <a:t> issue rather than an </a:t>
            </a:r>
            <a:r>
              <a:rPr lang="en-US" sz="2800" u="sng" dirty="0">
                <a:latin typeface="Georgia" pitchFamily="18" charset="0"/>
              </a:rPr>
              <a:t>invention</a:t>
            </a:r>
            <a:r>
              <a:rPr lang="en-US" sz="2800" dirty="0">
                <a:latin typeface="Georgia" pitchFamily="18" charset="0"/>
              </a:rPr>
              <a:t> issue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000" dirty="0">
                <a:latin typeface="Georgia" pitchFamily="18" charset="0"/>
              </a:rPr>
              <a:t>If claim is too abstract, additional </a:t>
            </a:r>
            <a:r>
              <a:rPr lang="en-US" sz="2000" dirty="0" smtClean="0">
                <a:latin typeface="Georgia" pitchFamily="18" charset="0"/>
              </a:rPr>
              <a:t>functional </a:t>
            </a:r>
            <a:r>
              <a:rPr lang="en-US" sz="2000" dirty="0">
                <a:latin typeface="Georgia" pitchFamily="18" charset="0"/>
              </a:rPr>
              <a:t>components of the invention may be recited in the claim to make it less </a:t>
            </a:r>
            <a:r>
              <a:rPr lang="en-US" sz="2000" dirty="0" smtClean="0">
                <a:latin typeface="Georgia" pitchFamily="18" charset="0"/>
              </a:rPr>
              <a:t>abstract</a:t>
            </a:r>
            <a:endParaRPr lang="en-US" sz="2000" dirty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35 U.S.C 102</a:t>
            </a:r>
          </a:p>
        </p:txBody>
      </p:sp>
      <p:sp>
        <p:nvSpPr>
          <p:cNvPr id="34820" name="Content Placeholder 2"/>
          <p:cNvSpPr>
            <a:spLocks noGrp="1"/>
          </p:cNvSpPr>
          <p:nvPr>
            <p:ph idx="4294967295"/>
          </p:nvPr>
        </p:nvSpPr>
        <p:spPr>
          <a:xfrm>
            <a:off x="495300" y="1273175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§102 – Be Novel - no one single piece of prior art teaches </a:t>
            </a:r>
            <a:r>
              <a:rPr lang="en-US" sz="2800" u="sng" dirty="0" smtClean="0">
                <a:latin typeface="Georgia" pitchFamily="18" charset="0"/>
              </a:rPr>
              <a:t>all</a:t>
            </a:r>
            <a:r>
              <a:rPr lang="en-US" sz="2800" dirty="0" smtClean="0">
                <a:latin typeface="Georgia" pitchFamily="18" charset="0"/>
              </a:rPr>
              <a:t> of the limitations in your claim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Prior art can be from anywhere in the world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Ex. - Publication in Japanese only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Ex. - Conference paper from Russia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Ex. - On sale only in Australia</a:t>
            </a:r>
            <a:endParaRPr lang="en-US" sz="2800" dirty="0" smtClean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However, the PA </a:t>
            </a:r>
            <a:r>
              <a:rPr lang="en-US" sz="2800" u="sng" dirty="0" smtClean="0">
                <a:latin typeface="Georgia" pitchFamily="18" charset="0"/>
              </a:rPr>
              <a:t>must</a:t>
            </a:r>
            <a:r>
              <a:rPr lang="en-US" sz="2800" dirty="0" smtClean="0">
                <a:latin typeface="Georgia" pitchFamily="18" charset="0"/>
              </a:rPr>
              <a:t> teach </a:t>
            </a:r>
            <a:r>
              <a:rPr lang="en-US" sz="2800" u="sng" dirty="0" smtClean="0">
                <a:latin typeface="Georgia" pitchFamily="18" charset="0"/>
              </a:rPr>
              <a:t>all</a:t>
            </a:r>
            <a:r>
              <a:rPr lang="en-US" sz="2800" dirty="0" smtClean="0">
                <a:latin typeface="Georgia" pitchFamily="18" charset="0"/>
              </a:rPr>
              <a:t> limitations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Note: If single piece of PA only teaches 4 of 5 limitations, it is not a </a:t>
            </a:r>
            <a:r>
              <a:rPr lang="en-US" sz="2400" dirty="0">
                <a:latin typeface="Georgia" pitchFamily="18" charset="0"/>
              </a:rPr>
              <a:t>valid </a:t>
            </a:r>
            <a:r>
              <a:rPr lang="en-US" sz="2400" dirty="0" smtClean="0">
                <a:latin typeface="Georgia" pitchFamily="18" charset="0"/>
              </a:rPr>
              <a:t>§102 rejection, but it may be combinable with another piece of PA to form a rejection under </a:t>
            </a:r>
            <a:r>
              <a:rPr lang="en-US" sz="2400" dirty="0">
                <a:latin typeface="Georgia" pitchFamily="18" charset="0"/>
              </a:rPr>
              <a:t>§ </a:t>
            </a:r>
            <a:r>
              <a:rPr lang="en-US" sz="2400" dirty="0" smtClean="0">
                <a:latin typeface="Georgia" pitchFamily="18" charset="0"/>
              </a:rPr>
              <a:t>103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35 U.S.C. 103</a:t>
            </a:r>
          </a:p>
        </p:txBody>
      </p:sp>
      <p:sp>
        <p:nvSpPr>
          <p:cNvPr id="36868" name="Content Placeholder 2"/>
          <p:cNvSpPr>
            <a:spLocks noGrp="1"/>
          </p:cNvSpPr>
          <p:nvPr>
            <p:ph idx="4294967295"/>
          </p:nvPr>
        </p:nvSpPr>
        <p:spPr>
          <a:xfrm>
            <a:off x="388938" y="1258888"/>
            <a:ext cx="84709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2007 </a:t>
            </a:r>
            <a:r>
              <a:rPr lang="en-US" sz="2800" i="1" dirty="0" smtClean="0">
                <a:latin typeface="Georgia" pitchFamily="18" charset="0"/>
              </a:rPr>
              <a:t>KSR</a:t>
            </a:r>
            <a:r>
              <a:rPr lang="en-US" sz="2800" dirty="0" smtClean="0">
                <a:latin typeface="Georgia" pitchFamily="18" charset="0"/>
              </a:rPr>
              <a:t> decision expands obviousness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Old test - Teaching, Suggestion, or Motivation to Combine references (TSM)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New test – No clear test, just “factors”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PTO resolves factors into seven “rationales” supporting an obviousness rejection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Huge expansion of the scope of obviousness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Impact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Substantial difficulty in getting around 103 rejections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Increased cost and time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Reduction in claim scope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>
          <a:xfrm>
            <a:off x="538163" y="0"/>
            <a:ext cx="8229600" cy="860425"/>
          </a:xfrm>
        </p:spPr>
        <p:txBody>
          <a:bodyPr/>
          <a:lstStyle/>
          <a:p>
            <a:r>
              <a:rPr lang="en-US" smtClean="0">
                <a:latin typeface="Georgia" pitchFamily="18" charset="0"/>
              </a:rPr>
              <a:t>PTO Obviousness Rationales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412750"/>
            <a:ext cx="8534400" cy="5181600"/>
          </a:xfrm>
        </p:spPr>
        <p:txBody>
          <a:bodyPr/>
          <a:lstStyle/>
          <a:p>
            <a:pPr lvl="4">
              <a:lnSpc>
                <a:spcPct val="90000"/>
              </a:lnSpc>
              <a:buFont typeface="Arial" charset="0"/>
              <a:buNone/>
            </a:pPr>
            <a:endParaRPr lang="en-US" sz="2400" smtClean="0"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200" smtClean="0">
                <a:latin typeface="Georgia" pitchFamily="18" charset="0"/>
              </a:rPr>
              <a:t>(A) Combining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prior art elements</a:t>
            </a:r>
            <a:r>
              <a:rPr lang="en-US" sz="2200" smtClean="0">
                <a:latin typeface="Georgia" pitchFamily="18" charset="0"/>
              </a:rPr>
              <a:t> according to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known methods</a:t>
            </a:r>
            <a:r>
              <a:rPr lang="en-US" sz="2200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en-US" sz="2200" smtClean="0">
                <a:latin typeface="Georgia" pitchFamily="18" charset="0"/>
              </a:rPr>
              <a:t>to yield</a:t>
            </a:r>
            <a:r>
              <a:rPr lang="en-US" sz="2200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predictable results;</a:t>
            </a:r>
            <a:r>
              <a:rPr lang="en-US" sz="2200" smtClean="0">
                <a:solidFill>
                  <a:srgbClr val="0000FF"/>
                </a:solidFill>
                <a:latin typeface="Georgia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200" smtClean="0">
                <a:latin typeface="Georgia" pitchFamily="18" charset="0"/>
              </a:rPr>
              <a:t>(B)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Simple substitution</a:t>
            </a:r>
            <a:r>
              <a:rPr lang="en-US" sz="2200" smtClean="0">
                <a:latin typeface="Georgia" pitchFamily="18" charset="0"/>
              </a:rPr>
              <a:t> of one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known element for another</a:t>
            </a:r>
            <a:r>
              <a:rPr lang="en-US" sz="2200" smtClean="0">
                <a:latin typeface="Georgia" pitchFamily="18" charset="0"/>
              </a:rPr>
              <a:t> to obtain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predictable results</a:t>
            </a:r>
            <a:r>
              <a:rPr lang="en-US" sz="2200" smtClean="0">
                <a:latin typeface="Georgia" pitchFamily="18" charset="0"/>
              </a:rPr>
              <a:t>; </a:t>
            </a:r>
          </a:p>
          <a:p>
            <a:pPr>
              <a:lnSpc>
                <a:spcPct val="90000"/>
              </a:lnSpc>
            </a:pPr>
            <a:r>
              <a:rPr lang="en-US" sz="2200" smtClean="0">
                <a:latin typeface="Georgia" pitchFamily="18" charset="0"/>
              </a:rPr>
              <a:t>(C) Use of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known technique</a:t>
            </a:r>
            <a:r>
              <a:rPr lang="en-US" sz="2200" smtClean="0">
                <a:latin typeface="Georgia" pitchFamily="18" charset="0"/>
              </a:rPr>
              <a:t> to improve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similar devices</a:t>
            </a:r>
            <a:r>
              <a:rPr lang="en-US" sz="2200" smtClean="0">
                <a:latin typeface="Georgia" pitchFamily="18" charset="0"/>
              </a:rPr>
              <a:t> (methods, or products)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in the same way</a:t>
            </a:r>
            <a:r>
              <a:rPr lang="en-US" sz="2200" smtClean="0">
                <a:latin typeface="Georgia" pitchFamily="18" charset="0"/>
              </a:rPr>
              <a:t>; </a:t>
            </a:r>
          </a:p>
          <a:p>
            <a:pPr>
              <a:lnSpc>
                <a:spcPct val="90000"/>
              </a:lnSpc>
            </a:pPr>
            <a:r>
              <a:rPr lang="en-US" sz="2200" smtClean="0">
                <a:latin typeface="Georgia" pitchFamily="18" charset="0"/>
              </a:rPr>
              <a:t>(D) Applying a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known technique</a:t>
            </a:r>
            <a:r>
              <a:rPr lang="en-US" sz="2200" smtClean="0">
                <a:latin typeface="Georgia" pitchFamily="18" charset="0"/>
              </a:rPr>
              <a:t> to a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known device</a:t>
            </a:r>
            <a:r>
              <a:rPr lang="en-US" sz="2200" smtClean="0">
                <a:latin typeface="Georgia" pitchFamily="18" charset="0"/>
              </a:rPr>
              <a:t> (method, or product) ready for improvement to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yield predictable results</a:t>
            </a:r>
            <a:r>
              <a:rPr lang="en-US" sz="2200" smtClean="0">
                <a:latin typeface="Georgia" pitchFamily="18" charset="0"/>
              </a:rPr>
              <a:t>; </a:t>
            </a:r>
          </a:p>
          <a:p>
            <a:pPr>
              <a:lnSpc>
                <a:spcPct val="90000"/>
              </a:lnSpc>
            </a:pPr>
            <a:r>
              <a:rPr lang="en-US" sz="2200" smtClean="0">
                <a:latin typeface="Georgia" pitchFamily="18" charset="0"/>
              </a:rPr>
              <a:t>(E) ‘‘Obvious to try’’—choosing from a finite number of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identified, predictable solutions</a:t>
            </a:r>
            <a:r>
              <a:rPr lang="en-US" sz="2200" smtClean="0">
                <a:latin typeface="Georgia" pitchFamily="18" charset="0"/>
              </a:rPr>
              <a:t>, with a reasonable expectation of success; </a:t>
            </a:r>
          </a:p>
          <a:p>
            <a:pPr>
              <a:lnSpc>
                <a:spcPct val="90000"/>
              </a:lnSpc>
            </a:pPr>
            <a:r>
              <a:rPr lang="en-US" sz="2200" smtClean="0">
                <a:latin typeface="Georgia" pitchFamily="18" charset="0"/>
              </a:rPr>
              <a:t>(F)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Known work</a:t>
            </a:r>
            <a:r>
              <a:rPr lang="en-US" sz="2200" smtClean="0">
                <a:latin typeface="Georgia" pitchFamily="18" charset="0"/>
              </a:rPr>
              <a:t> in one field of endeavor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may prompt variations</a:t>
            </a:r>
            <a:r>
              <a:rPr lang="en-US" sz="2200" smtClean="0">
                <a:latin typeface="Georgia" pitchFamily="18" charset="0"/>
              </a:rPr>
              <a:t> of it for use in either the same field or a different one based on design incentives or other market forces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if the variations would have been predictable</a:t>
            </a:r>
            <a:r>
              <a:rPr lang="en-US" sz="2200" smtClean="0">
                <a:latin typeface="Georgia" pitchFamily="18" charset="0"/>
              </a:rPr>
              <a:t> to one of ordinary skill in the art; </a:t>
            </a:r>
          </a:p>
          <a:p>
            <a:pPr>
              <a:lnSpc>
                <a:spcPct val="90000"/>
              </a:lnSpc>
            </a:pPr>
            <a:r>
              <a:rPr lang="en-US" sz="2200" smtClean="0">
                <a:latin typeface="Georgia" pitchFamily="18" charset="0"/>
              </a:rPr>
              <a:t>(G) TSM Test</a:t>
            </a:r>
            <a:r>
              <a:rPr lang="en-US" sz="2400" smtClean="0">
                <a:latin typeface="Georgia" pitchFamily="18" charset="0"/>
              </a:rPr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35 U.S.C. 112</a:t>
            </a:r>
          </a:p>
        </p:txBody>
      </p:sp>
      <p:sp>
        <p:nvSpPr>
          <p:cNvPr id="39940" name="Content Placeholder 2"/>
          <p:cNvSpPr>
            <a:spLocks noGrp="1"/>
          </p:cNvSpPr>
          <p:nvPr>
            <p:ph idx="4294967295"/>
          </p:nvPr>
        </p:nvSpPr>
        <p:spPr>
          <a:xfrm>
            <a:off x="495300" y="1109402"/>
            <a:ext cx="8229600" cy="5086682"/>
          </a:xfrm>
        </p:spPr>
        <p:txBody>
          <a:bodyPr/>
          <a:lstStyle/>
          <a:p>
            <a:r>
              <a:rPr lang="en-US" sz="2400" dirty="0" smtClean="0">
                <a:latin typeface="Georgia" pitchFamily="18" charset="0"/>
              </a:rPr>
              <a:t>A </a:t>
            </a:r>
            <a:r>
              <a:rPr lang="en-US" sz="2400" u="sng" dirty="0" smtClean="0">
                <a:latin typeface="Georgia" pitchFamily="18" charset="0"/>
              </a:rPr>
              <a:t>written description</a:t>
            </a:r>
            <a:r>
              <a:rPr lang="en-US" sz="2400" dirty="0" smtClean="0">
                <a:latin typeface="Georgia" pitchFamily="18" charset="0"/>
              </a:rPr>
              <a:t> sufficient to </a:t>
            </a:r>
            <a:r>
              <a:rPr lang="en-US" sz="2400" u="sng" dirty="0" smtClean="0">
                <a:latin typeface="Georgia" pitchFamily="18" charset="0"/>
              </a:rPr>
              <a:t>enable</a:t>
            </a:r>
            <a:r>
              <a:rPr lang="en-US" sz="2400" dirty="0" smtClean="0">
                <a:latin typeface="Georgia" pitchFamily="18" charset="0"/>
              </a:rPr>
              <a:t> one of ordinary skill in the art to practice the invention without undue experimentation and showing the </a:t>
            </a:r>
            <a:r>
              <a:rPr lang="en-US" sz="2400" u="sng" dirty="0" smtClean="0">
                <a:latin typeface="Georgia" pitchFamily="18" charset="0"/>
              </a:rPr>
              <a:t>inventor’s best mode</a:t>
            </a:r>
            <a:r>
              <a:rPr lang="en-US" sz="2400" dirty="0" smtClean="0">
                <a:latin typeface="Georgia" pitchFamily="18" charset="0"/>
              </a:rPr>
              <a:t>.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Written Description – invention “Possession” 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Enablement – Do you teach others?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Best Mode – No hiding the ball</a:t>
            </a:r>
          </a:p>
          <a:p>
            <a:pPr lvl="2"/>
            <a:r>
              <a:rPr lang="en-US" dirty="0" smtClean="0">
                <a:latin typeface="Georgia" pitchFamily="18" charset="0"/>
              </a:rPr>
              <a:t>Removed as a requirement under AIA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Ex – Claim a space ship with an ion drive </a:t>
            </a:r>
          </a:p>
          <a:p>
            <a:pPr lvl="2"/>
            <a:r>
              <a:rPr lang="en-US" dirty="0" smtClean="0">
                <a:latin typeface="Georgia" pitchFamily="18" charset="0"/>
              </a:rPr>
              <a:t>Written description but not enabled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Ex – Claim a known cancer formula for the new use of growing hair </a:t>
            </a:r>
          </a:p>
          <a:p>
            <a:pPr lvl="2"/>
            <a:r>
              <a:rPr lang="en-US" dirty="0" smtClean="0">
                <a:latin typeface="Georgia" pitchFamily="18" charset="0"/>
              </a:rPr>
              <a:t>Enabled but no written description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400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Today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Review Exam #2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Class </a:t>
            </a:r>
            <a:r>
              <a:rPr lang="en-US" dirty="0" smtClean="0">
                <a:latin typeface="Georgia" pitchFamily="18" charset="0"/>
              </a:rPr>
              <a:t>11 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996950"/>
          </a:xfrm>
        </p:spPr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Claims - 1</a:t>
            </a:r>
          </a:p>
        </p:txBody>
      </p:sp>
      <p:sp>
        <p:nvSpPr>
          <p:cNvPr id="41988" name="Content Placeholder 2"/>
          <p:cNvSpPr>
            <a:spLocks noGrp="1"/>
          </p:cNvSpPr>
          <p:nvPr>
            <p:ph idx="4294967295"/>
          </p:nvPr>
        </p:nvSpPr>
        <p:spPr>
          <a:xfrm>
            <a:off x="361950" y="10033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The style of legal protection that you are requesting for your invention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Structural-Functional claim continuum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Many types of claims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>
                <a:latin typeface="Georgia" pitchFamily="18" charset="0"/>
              </a:rPr>
              <a:t>Apparatus – (common) Primarily structural</a:t>
            </a:r>
          </a:p>
          <a:p>
            <a:pPr lvl="2" eaLnBrk="1" hangingPunct="1">
              <a:spcBef>
                <a:spcPts val="0"/>
              </a:spcBef>
            </a:pPr>
            <a:r>
              <a:rPr lang="en-US" dirty="0" smtClean="0">
                <a:latin typeface="Georgia" pitchFamily="18" charset="0"/>
              </a:rPr>
              <a:t>Best use in simple mechanical claims</a:t>
            </a:r>
          </a:p>
          <a:p>
            <a:pPr lvl="2" eaLnBrk="1" hangingPunct="1">
              <a:spcBef>
                <a:spcPts val="0"/>
              </a:spcBef>
            </a:pPr>
            <a:r>
              <a:rPr lang="en-US" dirty="0" smtClean="0">
                <a:latin typeface="Georgia" pitchFamily="18" charset="0"/>
              </a:rPr>
              <a:t>Need not explicitly say “apparatus” </a:t>
            </a:r>
          </a:p>
          <a:p>
            <a:pPr lvl="2" eaLnBrk="1" hangingPunct="1">
              <a:spcBef>
                <a:spcPts val="0"/>
              </a:spcBef>
            </a:pPr>
            <a:r>
              <a:rPr lang="en-US" dirty="0" smtClean="0">
                <a:latin typeface="Georgia" pitchFamily="18" charset="0"/>
              </a:rPr>
              <a:t>“A baseball glove including:” is apparatus claim</a:t>
            </a:r>
          </a:p>
          <a:p>
            <a:pPr lvl="2" eaLnBrk="1" hangingPunct="1">
              <a:spcBef>
                <a:spcPts val="0"/>
              </a:spcBef>
            </a:pPr>
            <a:r>
              <a:rPr lang="en-US" dirty="0" smtClean="0">
                <a:latin typeface="Georgia" pitchFamily="18" charset="0"/>
              </a:rPr>
              <a:t>Example: ‘421 patent claim 1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System (common) Mostly structure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Effective for use in claiming devices that have a function or are more complicated.  For example, devices with software elements.  Software doesn’t seem to fit as an apparatus.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996950"/>
          </a:xfrm>
        </p:spPr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Claims - 2</a:t>
            </a:r>
          </a:p>
        </p:txBody>
      </p:sp>
      <p:sp>
        <p:nvSpPr>
          <p:cNvPr id="44036" name="Content Placeholder 2"/>
          <p:cNvSpPr>
            <a:spLocks noGrp="1"/>
          </p:cNvSpPr>
          <p:nvPr>
            <p:ph idx="4294967295"/>
          </p:nvPr>
        </p:nvSpPr>
        <p:spPr>
          <a:xfrm>
            <a:off x="361950" y="1003300"/>
            <a:ext cx="8229600" cy="41910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 Method/Process (common) functional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Everything except composition of matter can be claimed functionally as well as structurally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Each claim element is “X-</a:t>
            </a:r>
            <a:r>
              <a:rPr lang="en-US" dirty="0" err="1" smtClean="0">
                <a:latin typeface="Georgia" pitchFamily="18" charset="0"/>
              </a:rPr>
              <a:t>ing</a:t>
            </a:r>
            <a:r>
              <a:rPr lang="en-US" dirty="0" smtClean="0">
                <a:latin typeface="Georgia" pitchFamily="18" charset="0"/>
              </a:rPr>
              <a:t>”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Means Plus Function (uncommon) 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Example - “a means for fastening”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Claim scope is limited solely to embodiments taught in specification and courts view narrowly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Product By Process (certain areas only)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Claims structure produced by process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Can be effective in chemistry or claiming new mixtures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Claims - 3</a:t>
            </a:r>
          </a:p>
        </p:txBody>
      </p:sp>
      <p:sp>
        <p:nvSpPr>
          <p:cNvPr id="46084" name="Content Placeholder 2"/>
          <p:cNvSpPr>
            <a:spLocks noGrp="1"/>
          </p:cNvSpPr>
          <p:nvPr>
            <p:ph idx="4294967295"/>
          </p:nvPr>
        </p:nvSpPr>
        <p:spPr>
          <a:xfrm>
            <a:off x="495300" y="1273175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Typically claim each “invention” using multiple claim types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Typically method (function) + structural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Each claim type has different strengths and weaknesses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Must be performed entirely within US?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Method = yes, System = no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Method claims are generally thought to be broader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System claims may be harder to invalidate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Must mark product if system claims, but not method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9413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Infringing A Claim</a:t>
            </a:r>
          </a:p>
        </p:txBody>
      </p:sp>
      <p:sp>
        <p:nvSpPr>
          <p:cNvPr id="4813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14355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In order to infringe a claim of a patent, the accused product MUST do absolutely </a:t>
            </a:r>
            <a:r>
              <a:rPr lang="en-US" sz="2800" u="sng" dirty="0" smtClean="0">
                <a:latin typeface="Georgia" pitchFamily="18" charset="0"/>
              </a:rPr>
              <a:t>everything</a:t>
            </a:r>
            <a:r>
              <a:rPr lang="en-US" sz="2800" dirty="0" smtClean="0">
                <a:latin typeface="Georgia" pitchFamily="18" charset="0"/>
              </a:rPr>
              <a:t> recited in the claim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Remember – claim is allowable if even one element of claim is absent from prior art, so </a:t>
            </a:r>
            <a:r>
              <a:rPr lang="en-US" sz="2400" u="sng" dirty="0" smtClean="0">
                <a:latin typeface="Georgia" pitchFamily="18" charset="0"/>
              </a:rPr>
              <a:t>all</a:t>
            </a:r>
            <a:r>
              <a:rPr lang="en-US" sz="2400" dirty="0" smtClean="0">
                <a:latin typeface="Georgia" pitchFamily="18" charset="0"/>
              </a:rPr>
              <a:t> elements must be present in alleged infringing product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Only a single claim of a patent needs to be infringed for full damages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Damages do not double if multiple claims infringed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Dependent claims are fallback positions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If new prior art comes up at trial and invalidates independent claim, dependent claim may still be valid and infringed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800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2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9413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Infringing A Claim - 2</a:t>
            </a:r>
          </a:p>
        </p:txBody>
      </p:sp>
      <p:sp>
        <p:nvSpPr>
          <p:cNvPr id="4813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59763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In general, the shorter the claim (fewer elements), the broader the claim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Broader claim may be more valuable because it locks away a larger scope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May be more vulnerable to invalidity attack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File Continuations  - Think 1:N rather than 1:1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Often have several issued continuations with claims of different scopes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Later continuations often have broader claims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Can keep continuation pending to introduce new claims directed to competitor’s embodiment –BUT! the claims must be supported by original specification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800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>
          <a:xfrm>
            <a:off x="990600" y="274638"/>
            <a:ext cx="7696200" cy="7159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Georgia" pitchFamily="18" charset="0"/>
              </a:rPr>
              <a:t>Evaluating Patent Strength - 1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>
          <a:xfrm>
            <a:off x="517793" y="914400"/>
            <a:ext cx="8230919" cy="50688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Georgia" pitchFamily="18" charset="0"/>
              </a:rPr>
              <a:t>U.S. Pat No. 5,871,783 </a:t>
            </a:r>
            <a:r>
              <a:rPr lang="en-US" sz="2400" dirty="0" smtClean="0">
                <a:latin typeface="Georgia" pitchFamily="18" charset="0"/>
              </a:rPr>
              <a:t> - Apparatus For Ultrasonically Forming Confectionary Products</a:t>
            </a:r>
          </a:p>
          <a:p>
            <a:pPr>
              <a:lnSpc>
                <a:spcPct val="90000"/>
              </a:lnSpc>
            </a:pPr>
            <a:endParaRPr lang="en-US" sz="2400" dirty="0" smtClean="0">
              <a:latin typeface="Georgia" pitchFamily="18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4546600" y="6008688"/>
            <a:ext cx="2333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SzPct val="80000"/>
              <a:buFontTx/>
              <a:buChar char="•"/>
            </a:pPr>
            <a:endParaRPr lang="en-US" sz="130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90" y="1599020"/>
            <a:ext cx="3258239" cy="510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37916"/>
            <a:ext cx="3052458" cy="482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0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4546600" y="6008688"/>
            <a:ext cx="2333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SzPct val="80000"/>
              <a:buFontTx/>
              <a:buChar char="•"/>
            </a:pPr>
            <a:endParaRPr lang="en-US" sz="130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494" y="42290"/>
            <a:ext cx="6738937" cy="998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0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>
          <a:xfrm>
            <a:off x="990600" y="274638"/>
            <a:ext cx="7696200" cy="7159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Georgia" pitchFamily="18" charset="0"/>
              </a:rPr>
              <a:t>Evaluating Patent Strength - 2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>
          <a:xfrm>
            <a:off x="914399" y="1030288"/>
            <a:ext cx="7834313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U.S. Pat No. 5,871,783  - Apparatus For Ultrasonically Forming Confectionary Products</a:t>
            </a:r>
          </a:p>
          <a:p>
            <a:pPr>
              <a:lnSpc>
                <a:spcPct val="90000"/>
              </a:lnSpc>
            </a:pPr>
            <a:endParaRPr lang="en-US" sz="2400" dirty="0" smtClean="0"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Description Claiming vs. Point of Novelty Claiming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Claim 1 of U.S. Pat No. 5,871,783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Description claim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Lots of unnecessary claim limitations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Remember: ALL claim limitations must be found in alleged infringing embodiment for there to be infringement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Avoid infringement by not having one thing in the claim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4546600" y="6008688"/>
            <a:ext cx="2333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SzPct val="80000"/>
              <a:buFontTx/>
              <a:buChar char="•"/>
            </a:pPr>
            <a:endParaRPr lang="en-US" sz="130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84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>
          <a:xfrm>
            <a:off x="990600" y="274638"/>
            <a:ext cx="7696200" cy="7159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Georgia" pitchFamily="18" charset="0"/>
              </a:rPr>
              <a:t>Evaluating Patent Strength - 3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>
          <a:xfrm>
            <a:off x="914399" y="1030288"/>
            <a:ext cx="7834313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What to do? File Continuation!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Same specification, but better claiming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Claim 11 of U.S. Pat. No. 6,210,728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Point-of-Novelty Claim (in continuation)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2000" dirty="0" smtClean="0">
                <a:solidFill>
                  <a:srgbClr val="00B050"/>
                </a:solidFill>
                <a:latin typeface="Georgia" pitchFamily="18" charset="0"/>
              </a:rPr>
              <a:t>11. A method of forming confectionery products, said method comprising: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2000" dirty="0" smtClean="0">
                <a:solidFill>
                  <a:srgbClr val="00B050"/>
                </a:solidFill>
                <a:latin typeface="Georgia" pitchFamily="18" charset="0"/>
              </a:rPr>
              <a:t>ultrasonically energizing a forming tool having a forming cavity; and 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2000" dirty="0" smtClean="0">
                <a:solidFill>
                  <a:srgbClr val="00B050"/>
                </a:solidFill>
                <a:latin typeface="Georgia" pitchFamily="18" charset="0"/>
              </a:rPr>
              <a:t>forming supplied confectionery stock into a confectionery product by engaging said confectionery stock into said forming cavity of said forming tool.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sz="2000" dirty="0">
              <a:solidFill>
                <a:srgbClr val="00B050"/>
              </a:solidFill>
              <a:latin typeface="Georgia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Georgia" pitchFamily="18" charset="0"/>
              </a:rPr>
              <a:t>Successfully licensed for </a:t>
            </a:r>
            <a:r>
              <a:rPr lang="en-US" sz="2400" dirty="0" smtClean="0">
                <a:latin typeface="Georgia" pitchFamily="18" charset="0"/>
              </a:rPr>
              <a:t>large $</a:t>
            </a:r>
            <a:endParaRPr lang="en-US" sz="2400" dirty="0">
              <a:latin typeface="Georgia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Bottom Line: Value </a:t>
            </a:r>
            <a:r>
              <a:rPr lang="en-US" sz="2400" dirty="0">
                <a:latin typeface="Georgia" pitchFamily="18" charset="0"/>
              </a:rPr>
              <a:t>of the patent is in the claims and can vary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2000" dirty="0" smtClean="0">
                <a:latin typeface="Georgia" pitchFamily="18" charset="0"/>
              </a:rPr>
              <a:t> 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4546600" y="6008688"/>
            <a:ext cx="2333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SzPct val="80000"/>
              <a:buFontTx/>
              <a:buChar char="•"/>
            </a:pPr>
            <a:endParaRPr lang="en-US" sz="130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4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Novelty vs. Infringement - 1</a:t>
            </a:r>
          </a:p>
        </p:txBody>
      </p:sp>
      <p:sp>
        <p:nvSpPr>
          <p:cNvPr id="51204" name="Content Placeholder 2"/>
          <p:cNvSpPr>
            <a:spLocks noGrp="1"/>
          </p:cNvSpPr>
          <p:nvPr>
            <p:ph idx="4294967295"/>
          </p:nvPr>
        </p:nvSpPr>
        <p:spPr>
          <a:xfrm>
            <a:off x="495300" y="1273175"/>
            <a:ext cx="8229600" cy="48273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Novelty Analysis  = PTO’s examination process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Comparing </a:t>
            </a:r>
            <a:r>
              <a:rPr lang="en-US" sz="2400" dirty="0">
                <a:latin typeface="Georgia" pitchFamily="18" charset="0"/>
              </a:rPr>
              <a:t>your claims to prior art (patent specifications and products</a:t>
            </a:r>
            <a:r>
              <a:rPr lang="en-US" sz="2400" dirty="0" smtClean="0">
                <a:latin typeface="Georgia" pitchFamily="18" charset="0"/>
              </a:rPr>
              <a:t>)</a:t>
            </a:r>
            <a:endParaRPr lang="en-US" sz="2400" dirty="0">
              <a:latin typeface="Georgia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PTO </a:t>
            </a:r>
            <a:r>
              <a:rPr lang="en-US" sz="2400" dirty="0">
                <a:latin typeface="Georgia" pitchFamily="18" charset="0"/>
              </a:rPr>
              <a:t>only looks at novelty, not infringement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Georgia" pitchFamily="18" charset="0"/>
              </a:rPr>
              <a:t>This is why getting a patent is no guarantee that you are not infringing another </a:t>
            </a:r>
            <a:r>
              <a:rPr lang="en-US" sz="2000" dirty="0" smtClean="0">
                <a:latin typeface="Georgia" pitchFamily="18" charset="0"/>
              </a:rPr>
              <a:t>patent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Georgia" pitchFamily="18" charset="0"/>
              </a:rPr>
              <a:t>Validity/Invalidity Analysis = Doing a novelty analysis on an issued patent attempting to show at trial that the patent should not have been issued by </a:t>
            </a:r>
            <a:r>
              <a:rPr lang="en-US" sz="2400" dirty="0" smtClean="0">
                <a:latin typeface="Georgia" pitchFamily="18" charset="0"/>
              </a:rPr>
              <a:t>PTO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Infringement/non-infringement Analysis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Comparing your claims to a product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Novelty and Infringement analyses are very different</a:t>
            </a:r>
          </a:p>
          <a:p>
            <a:pPr lvl="1">
              <a:lnSpc>
                <a:spcPct val="90000"/>
              </a:lnSpc>
            </a:pPr>
            <a:endParaRPr lang="en-US" sz="2400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Patent Summary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Legal right to exclude others from practicing your invention</a:t>
            </a:r>
            <a:r>
              <a:rPr lang="en-US" sz="3600" dirty="0" smtClean="0">
                <a:latin typeface="Georgia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Make, use, sell, offer for sale, import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Not a right for you to make, use, or sell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Function (How something works)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A sword, not a shield - does not “protect”, except as deterrent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In the Constitution itself – Art 1, Sec. 8, Clause 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itle 1"/>
          <p:cNvSpPr>
            <a:spLocks noGrp="1"/>
          </p:cNvSpPr>
          <p:nvPr>
            <p:ph type="title" idx="4294967295"/>
          </p:nvPr>
        </p:nvSpPr>
        <p:spPr>
          <a:xfrm>
            <a:off x="737212" y="207963"/>
            <a:ext cx="7683500" cy="935037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Georgia" pitchFamily="18" charset="0"/>
              </a:rPr>
              <a:t>Novelty vs. Infringement -2</a:t>
            </a:r>
          </a:p>
        </p:txBody>
      </p:sp>
      <p:sp>
        <p:nvSpPr>
          <p:cNvPr id="51204" name="Content Placeholder 2"/>
          <p:cNvSpPr>
            <a:spLocks noGrp="1"/>
          </p:cNvSpPr>
          <p:nvPr>
            <p:ph idx="4294967295"/>
          </p:nvPr>
        </p:nvSpPr>
        <p:spPr>
          <a:xfrm>
            <a:off x="594911" y="1066800"/>
            <a:ext cx="8129989" cy="503374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Novelty vs. Infringement example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If claim recites ABCDE and prior art only shows ABCD, then claim is </a:t>
            </a:r>
            <a:r>
              <a:rPr lang="en-US" sz="2400" u="sng" dirty="0" smtClean="0">
                <a:latin typeface="Georgia" pitchFamily="18" charset="0"/>
              </a:rPr>
              <a:t>NOVEL</a:t>
            </a:r>
            <a:r>
              <a:rPr lang="en-US" sz="2400" dirty="0" smtClean="0">
                <a:latin typeface="Georgia" pitchFamily="18" charset="0"/>
              </a:rPr>
              <a:t> because there is one limitation not taught by the prior art – it is NEW!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However, there may be an earlier patent that claims ABCD so if the ABCDE product is made, it would still </a:t>
            </a:r>
            <a:r>
              <a:rPr lang="en-US" sz="2400" u="sng" dirty="0" smtClean="0">
                <a:latin typeface="Georgia" pitchFamily="18" charset="0"/>
              </a:rPr>
              <a:t>infringe</a:t>
            </a:r>
            <a:r>
              <a:rPr lang="en-US" sz="2400" dirty="0" smtClean="0">
                <a:latin typeface="Georgia" pitchFamily="18" charset="0"/>
              </a:rPr>
              <a:t> the earlier patent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Conversely, all of the limitations of the claim must be found in the alleged infringing product for infringement to occur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If claim is ABCDE, products ABC, ABCE, and ABCDG do not infringe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However, product ABCDEF would infringe because it includes all of ABCDE plus something else</a:t>
            </a:r>
            <a:endParaRPr lang="en-US" sz="2000" dirty="0" smtClean="0">
              <a:latin typeface="Georgia" pitchFamily="18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5029200" cy="365125"/>
          </a:xfrm>
        </p:spPr>
        <p:txBody>
          <a:bodyPr/>
          <a:lstStyle/>
          <a:p>
            <a:r>
              <a:rPr lang="en-US" smtClean="0"/>
              <a:t>© Joe Barich,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64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Georgia" pitchFamily="18" charset="0"/>
              </a:rPr>
              <a:t>Litigating a Patent </a:t>
            </a:r>
            <a:r>
              <a:rPr lang="en-US" dirty="0" smtClean="0">
                <a:latin typeface="Georgia" pitchFamily="18" charset="0"/>
              </a:rPr>
              <a:t>-1</a:t>
            </a:r>
          </a:p>
        </p:txBody>
      </p:sp>
      <p:sp>
        <p:nvSpPr>
          <p:cNvPr id="53252" name="Content Placeholder 2"/>
          <p:cNvSpPr>
            <a:spLocks noGrp="1"/>
          </p:cNvSpPr>
          <p:nvPr>
            <p:ph idx="4294967295"/>
          </p:nvPr>
        </p:nvSpPr>
        <p:spPr>
          <a:xfrm>
            <a:off x="495300" y="1273175"/>
            <a:ext cx="8229600" cy="513864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When sued, fight back using both invalidity and non-infringement arguments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You win by establishing </a:t>
            </a:r>
            <a:r>
              <a:rPr lang="en-US" sz="2400" u="sng" dirty="0" smtClean="0">
                <a:latin typeface="Georgia" pitchFamily="18" charset="0"/>
              </a:rPr>
              <a:t>either</a:t>
            </a:r>
            <a:r>
              <a:rPr lang="en-US" sz="2400" dirty="0" smtClean="0">
                <a:latin typeface="Georgia" pitchFamily="18" charset="0"/>
              </a:rPr>
              <a:t> (a) their patent is invalid, or (b) your product does not infringe their claims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Plaintiff must prove infringement by preponderance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Defendant must prove invalidity by the clear-and-convincing standard (</a:t>
            </a:r>
            <a:r>
              <a:rPr lang="en-US" sz="2400" dirty="0">
                <a:latin typeface="Georgia" pitchFamily="18" charset="0"/>
              </a:rPr>
              <a:t>a</a:t>
            </a:r>
            <a:r>
              <a:rPr lang="en-US" sz="2400" dirty="0" smtClean="0">
                <a:latin typeface="Georgia" pitchFamily="18" charset="0"/>
              </a:rPr>
              <a:t>ffirmative defense)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Gives some deference to PTO decision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When suing, must prove infringement and defeat invalidity affirmative defense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1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itle 1"/>
          <p:cNvSpPr>
            <a:spLocks noGrp="1"/>
          </p:cNvSpPr>
          <p:nvPr>
            <p:ph type="title" idx="4294967295"/>
          </p:nvPr>
        </p:nvSpPr>
        <p:spPr>
          <a:xfrm>
            <a:off x="914400" y="207963"/>
            <a:ext cx="7759700" cy="941387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Georgia" pitchFamily="18" charset="0"/>
              </a:rPr>
              <a:t>Litigating a Patent -2</a:t>
            </a:r>
          </a:p>
        </p:txBody>
      </p:sp>
      <p:sp>
        <p:nvSpPr>
          <p:cNvPr id="48132" name="Content Placeholder 2"/>
          <p:cNvSpPr>
            <a:spLocks noGrp="1"/>
          </p:cNvSpPr>
          <p:nvPr>
            <p:ph idx="4294967295"/>
          </p:nvPr>
        </p:nvSpPr>
        <p:spPr>
          <a:xfrm>
            <a:off x="605928" y="1066800"/>
            <a:ext cx="8309472" cy="503623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>
                <a:latin typeface="Georgia" pitchFamily="18" charset="0"/>
              </a:rPr>
              <a:t>Patents can be invalidated at trial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latin typeface="Georgia" pitchFamily="18" charset="0"/>
              </a:rPr>
              <a:t>The opposing counsel typically finds new </a:t>
            </a:r>
            <a:r>
              <a:rPr lang="en-US" sz="2400" dirty="0" smtClean="0">
                <a:latin typeface="Georgia" pitchFamily="18" charset="0"/>
              </a:rPr>
              <a:t>prior art </a:t>
            </a:r>
            <a:r>
              <a:rPr lang="en-US" sz="2400" dirty="0">
                <a:latin typeface="Georgia" pitchFamily="18" charset="0"/>
              </a:rPr>
              <a:t>not considered by the </a:t>
            </a:r>
            <a:r>
              <a:rPr lang="en-US" sz="2400" dirty="0" smtClean="0">
                <a:latin typeface="Georgia" pitchFamily="18" charset="0"/>
              </a:rPr>
              <a:t>Examiner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latin typeface="Georgia" pitchFamily="18" charset="0"/>
              </a:rPr>
              <a:t>The Examiner only spends $1720 worth of time to find prior art, but the company being sued may spend millions</a:t>
            </a:r>
            <a:endParaRPr lang="en-US" dirty="0">
              <a:latin typeface="Georgia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400" dirty="0">
                <a:latin typeface="Georgia" pitchFamily="18" charset="0"/>
              </a:rPr>
              <a:t>The new art may be used to “second guess” the </a:t>
            </a:r>
            <a:r>
              <a:rPr lang="en-US" sz="2400" dirty="0" smtClean="0">
                <a:latin typeface="Georgia" pitchFamily="18" charset="0"/>
              </a:rPr>
              <a:t>PTO and invalidate patent – Ex. –it may lack novelty or be obvious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latin typeface="Georgia" pitchFamily="18" charset="0"/>
              </a:rPr>
              <a:t>Thus, it is better to have cited as many references as possible to the PTO during examination – use </a:t>
            </a:r>
            <a:r>
              <a:rPr lang="en-US" sz="2400" dirty="0" smtClean="0">
                <a:latin typeface="Georgia" pitchFamily="18" charset="0"/>
              </a:rPr>
              <a:t>IDS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Georgia" pitchFamily="18" charset="0"/>
              </a:rPr>
              <a:t>Willful infringement can treble damages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latin typeface="Georgia" pitchFamily="18" charset="0"/>
              </a:rPr>
              <a:t>Defeat with Opinion of Counsel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Georgia" pitchFamily="18" charset="0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7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5400" smtClean="0">
                <a:latin typeface="Georgia" pitchFamily="18" charset="0"/>
              </a:rPr>
              <a:t> </a:t>
            </a:r>
          </a:p>
        </p:txBody>
      </p:sp>
      <p:sp>
        <p:nvSpPr>
          <p:cNvPr id="59395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1104592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Filing =“Patent Pending”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Can’t sue yet - Even less of a right than “TM”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Filing a patent application with the PTO is said to be “prosecuting a patent” and the process is often called “patent prosecution.”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No rights to enforce patent until issuance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Term of patent is 20 years from its date of priority (typically its date of filing)</a:t>
            </a:r>
            <a:r>
              <a:rPr lang="en-US" dirty="0" smtClean="0">
                <a:latin typeface="Georgia" pitchFamily="18" charset="0"/>
              </a:rPr>
              <a:t> 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But!  takes 3-5 years to issue as a patent right thus providing an enforceable term of approximately 15-17 years.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762000" y="22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>
                <a:latin typeface="Georgia" pitchFamily="18" charset="0"/>
              </a:rPr>
              <a:t>Patent Term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4546600" y="6008688"/>
            <a:ext cx="2333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SzPct val="80000"/>
              <a:buFontTx/>
              <a:buChar char="•"/>
            </a:pPr>
            <a:endParaRPr lang="en-US" sz="130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Provisional Patent </a:t>
            </a:r>
            <a:r>
              <a:rPr lang="en-US" u="sng" dirty="0" smtClean="0">
                <a:latin typeface="Georgia" pitchFamily="18" charset="0"/>
              </a:rPr>
              <a:t>Application</a:t>
            </a:r>
          </a:p>
        </p:txBody>
      </p:sp>
      <p:sp>
        <p:nvSpPr>
          <p:cNvPr id="60420" name="Content Placeholder 2"/>
          <p:cNvSpPr>
            <a:spLocks noGrp="1"/>
          </p:cNvSpPr>
          <p:nvPr>
            <p:ph idx="4294967295"/>
          </p:nvPr>
        </p:nvSpPr>
        <p:spPr>
          <a:xfrm>
            <a:off x="495300" y="1273174"/>
            <a:ext cx="8229600" cy="527084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Quick and informal filing with PTO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Gives you a priority date (for subject matter disclosed)</a:t>
            </a:r>
            <a:endParaRPr lang="en-US" sz="1600" dirty="0" smtClean="0">
              <a:latin typeface="Georgia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Georgia" pitchFamily="18" charset="0"/>
              </a:rPr>
              <a:t>Must still be an enabling disclosure of the </a:t>
            </a:r>
            <a:r>
              <a:rPr lang="en-US" sz="2000" dirty="0" smtClean="0">
                <a:latin typeface="Georgia" pitchFamily="18" charset="0"/>
              </a:rPr>
              <a:t>invention, but can be computer code, manuals, lab books, presentations, etc.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Good for avoiding a bar date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Cheaper (as low as $1.5K-$3K vs. $8-12K)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Only lasts for one year –</a:t>
            </a:r>
            <a:r>
              <a:rPr lang="en-US" dirty="0" smtClean="0">
                <a:latin typeface="Georgia" pitchFamily="18" charset="0"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Georgia" pitchFamily="18" charset="0"/>
              </a:rPr>
              <a:t>M</a:t>
            </a:r>
            <a:r>
              <a:rPr lang="en-US" sz="2000" dirty="0" smtClean="0">
                <a:latin typeface="Georgia" pitchFamily="18" charset="0"/>
              </a:rPr>
              <a:t>ust then file a regular utility patent application or the provisional application is abandoned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Not a </a:t>
            </a:r>
            <a:r>
              <a:rPr lang="en-US" sz="2000" u="sng" dirty="0" smtClean="0">
                <a:latin typeface="Georgia" pitchFamily="18" charset="0"/>
              </a:rPr>
              <a:t>patent</a:t>
            </a:r>
            <a:r>
              <a:rPr lang="en-US" sz="2000" dirty="0" smtClean="0">
                <a:latin typeface="Georgia" pitchFamily="18" charset="0"/>
              </a:rPr>
              <a:t>, just an </a:t>
            </a:r>
            <a:r>
              <a:rPr lang="en-US" sz="2000" u="sng" dirty="0" smtClean="0">
                <a:latin typeface="Georgia" pitchFamily="18" charset="0"/>
              </a:rPr>
              <a:t>application</a:t>
            </a:r>
            <a:r>
              <a:rPr lang="en-US" sz="2000" dirty="0" smtClean="0">
                <a:latin typeface="Georgia" pitchFamily="18" charset="0"/>
              </a:rPr>
              <a:t> – can’t sue using it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Often filed as “option” by inventor, then shop around and file utility application if funded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One provisional can become many utility patent applications and </a:t>
            </a:r>
            <a:r>
              <a:rPr lang="en-US" sz="2000" i="1" dirty="0" smtClean="0">
                <a:latin typeface="Georgia" pitchFamily="18" charset="0"/>
              </a:rPr>
              <a:t>vice versa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3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Design Patents</a:t>
            </a:r>
          </a:p>
        </p:txBody>
      </p:sp>
      <p:sp>
        <p:nvSpPr>
          <p:cNvPr id="60420" name="Content Placeholder 2"/>
          <p:cNvSpPr>
            <a:spLocks noGrp="1"/>
          </p:cNvSpPr>
          <p:nvPr>
            <p:ph idx="4294967295"/>
          </p:nvPr>
        </p:nvSpPr>
        <p:spPr>
          <a:xfrm>
            <a:off x="495300" y="1273175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What you know as a patent is technically a “utility patent”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Design Patent – directed to ornamental appearance of industrial article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How the product “looks,” not how it “works”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Can still be a functional article, but coverage is directed to the ornamental appearance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Ex - Lamp with base in shape of a statute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Design Patent Basics - 1</a:t>
            </a:r>
          </a:p>
        </p:txBody>
      </p:sp>
      <p:sp>
        <p:nvSpPr>
          <p:cNvPr id="62467" name="Rectangle 3"/>
          <p:cNvSpPr>
            <a:spLocks noGrp="1"/>
          </p:cNvSpPr>
          <p:nvPr>
            <p:ph type="body" idx="4294967295"/>
          </p:nvPr>
        </p:nvSpPr>
        <p:spPr>
          <a:xfrm>
            <a:off x="349250" y="1447800"/>
            <a:ext cx="8391525" cy="396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First design patent issued in 1842 for a font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Copyright did not cover functional or industrial articles at the time, therefore new form of IP was desired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eorgia" pitchFamily="18" charset="0"/>
              </a:rPr>
              <a:t>As of January 1, 2019</a:t>
            </a:r>
            <a:r>
              <a:rPr lang="en-US" sz="3300" dirty="0">
                <a:latin typeface="Georgia" pitchFamily="18" charset="0"/>
              </a:rPr>
              <a:t> -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eorgia" pitchFamily="18" charset="0"/>
              </a:rPr>
              <a:t>837,479 issued US design patents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eorgia" pitchFamily="18" charset="0"/>
              </a:rPr>
              <a:t>10,172,270 issued US utility patents</a:t>
            </a:r>
          </a:p>
          <a:p>
            <a:pPr marL="0" indent="0">
              <a:lnSpc>
                <a:spcPct val="90000"/>
              </a:lnSpc>
              <a:buNone/>
            </a:pPr>
            <a:endParaRPr lang="en-US" sz="3300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Georgia" pitchFamily="18" charset="0"/>
              </a:rPr>
              <a:t>Design Patent Basics  - 2 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4294967295"/>
          </p:nvPr>
        </p:nvSpPr>
        <p:spPr>
          <a:xfrm>
            <a:off x="484188" y="1130300"/>
            <a:ext cx="82296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Design Patents differ from copyrights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Design Patents have a different standard for grant and a different infringement standard from copyrights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Design patents must be novel and non-obvious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eorgia" pitchFamily="18" charset="0"/>
              </a:rPr>
              <a:t>Design patents last for 15 years </a:t>
            </a:r>
            <a:r>
              <a:rPr lang="en-US" u="sng" dirty="0">
                <a:latin typeface="Georgia" pitchFamily="18" charset="0"/>
              </a:rPr>
              <a:t>from </a:t>
            </a:r>
            <a:r>
              <a:rPr lang="en-US" u="sng" dirty="0" smtClean="0">
                <a:latin typeface="Georgia" pitchFamily="18" charset="0"/>
              </a:rPr>
              <a:t>issuance</a:t>
            </a:r>
            <a:r>
              <a:rPr lang="en-US" dirty="0" smtClean="0">
                <a:latin typeface="Georgia" pitchFamily="18" charset="0"/>
              </a:rPr>
              <a:t> and </a:t>
            </a:r>
            <a:r>
              <a:rPr lang="en-US" dirty="0">
                <a:latin typeface="Georgia" pitchFamily="18" charset="0"/>
              </a:rPr>
              <a:t>have a presumption of </a:t>
            </a:r>
            <a:r>
              <a:rPr lang="en-US" dirty="0" smtClean="0">
                <a:latin typeface="Georgia" pitchFamily="18" charset="0"/>
              </a:rPr>
              <a:t>validity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Term </a:t>
            </a:r>
            <a:r>
              <a:rPr lang="en-US" dirty="0">
                <a:latin typeface="Georgia" pitchFamily="18" charset="0"/>
              </a:rPr>
              <a:t>is 14 years from issuance if </a:t>
            </a:r>
            <a:r>
              <a:rPr lang="en-US" dirty="0" smtClean="0">
                <a:latin typeface="Georgia" pitchFamily="18" charset="0"/>
              </a:rPr>
              <a:t>filed               before </a:t>
            </a:r>
            <a:r>
              <a:rPr lang="en-US" dirty="0">
                <a:latin typeface="Georgia" pitchFamily="18" charset="0"/>
              </a:rPr>
              <a:t>May 13, </a:t>
            </a:r>
            <a:r>
              <a:rPr lang="en-US" dirty="0" smtClean="0">
                <a:latin typeface="Georgia" pitchFamily="18" charset="0"/>
              </a:rPr>
              <a:t>2015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In a nutshell, design patents have a shorter term, but are a “tougher” IP right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Georgia" pitchFamily="18" charset="0"/>
              </a:rPr>
              <a:t>Design Patent Basics  - 3 </a:t>
            </a:r>
          </a:p>
        </p:txBody>
      </p:sp>
      <p:sp>
        <p:nvSpPr>
          <p:cNvPr id="64515" name="Rectangle 3"/>
          <p:cNvSpPr>
            <a:spLocks noGrp="1"/>
          </p:cNvSpPr>
          <p:nvPr>
            <p:ph type="body" idx="4294967295"/>
          </p:nvPr>
        </p:nvSpPr>
        <p:spPr>
          <a:xfrm>
            <a:off x="444500" y="1425575"/>
            <a:ext cx="82296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Claim language is standard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Claim scope is what is shown in solid lines, dotted lines are just for context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See Sample Design Patents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U.S. Des. 595,574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U.S. Des. 599,372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Georgia" pitchFamily="18" charset="0"/>
              </a:rPr>
              <a:t>Design Patents Are Increasing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>
          <a:xfrm>
            <a:off x="550863" y="1277938"/>
            <a:ext cx="8229600" cy="4191000"/>
          </a:xfrm>
        </p:spPr>
        <p:txBody>
          <a:bodyPr/>
          <a:lstStyle/>
          <a:p>
            <a:r>
              <a:rPr lang="en-US" dirty="0" smtClean="0">
                <a:latin typeface="Georgia" pitchFamily="18" charset="0"/>
              </a:rPr>
              <a:t>Dramatic increase in issued Design Patents per year</a:t>
            </a:r>
          </a:p>
          <a:p>
            <a:pPr lvl="1"/>
            <a:r>
              <a:rPr lang="en-US" dirty="0">
                <a:latin typeface="Georgia" pitchFamily="18" charset="0"/>
              </a:rPr>
              <a:t>USPTO 1998 ~ 11,000</a:t>
            </a:r>
          </a:p>
          <a:p>
            <a:pPr lvl="1"/>
            <a:r>
              <a:rPr lang="en-US" dirty="0">
                <a:latin typeface="Georgia" pitchFamily="18" charset="0"/>
              </a:rPr>
              <a:t>USPTO 2018 = </a:t>
            </a:r>
            <a:r>
              <a:rPr lang="en-US" dirty="0"/>
              <a:t>29,441 </a:t>
            </a:r>
            <a:endParaRPr lang="en-US" dirty="0">
              <a:latin typeface="Georgia" pitchFamily="18" charset="0"/>
            </a:endParaRPr>
          </a:p>
          <a:p>
            <a:r>
              <a:rPr lang="en-US" dirty="0" smtClean="0">
                <a:latin typeface="Georgia" pitchFamily="18" charset="0"/>
              </a:rPr>
              <a:t>Strong enforcement options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Can even seek exclusion order at the International Trade Commission (ITC)</a:t>
            </a:r>
          </a:p>
          <a:p>
            <a:r>
              <a:rPr lang="en-US" dirty="0" smtClean="0">
                <a:latin typeface="Georgia" pitchFamily="18" charset="0"/>
              </a:rPr>
              <a:t>Can mesh with other IP including trade dress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Where Do I Go To Get A Patent?</a:t>
            </a:r>
          </a:p>
        </p:txBody>
      </p:sp>
      <p:sp>
        <p:nvSpPr>
          <p:cNvPr id="20484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191000"/>
          </a:xfrm>
        </p:spPr>
        <p:txBody>
          <a:bodyPr/>
          <a:lstStyle/>
          <a:p>
            <a:r>
              <a:rPr lang="en-US" smtClean="0">
                <a:latin typeface="Georgia" pitchFamily="18" charset="0"/>
              </a:rPr>
              <a:t>Patent and Trademark Office (PTO)</a:t>
            </a:r>
          </a:p>
          <a:p>
            <a:pPr lvl="1"/>
            <a:r>
              <a:rPr lang="en-US" smtClean="0">
                <a:latin typeface="Georgia" pitchFamily="18" charset="0"/>
              </a:rPr>
              <a:t>Part of Department of Commerce</a:t>
            </a:r>
          </a:p>
          <a:p>
            <a:pPr lvl="1"/>
            <a:r>
              <a:rPr lang="en-US" smtClean="0">
                <a:latin typeface="Georgia" pitchFamily="18" charset="0"/>
              </a:rPr>
              <a:t>Large government agency with thousands of employees.</a:t>
            </a:r>
          </a:p>
          <a:p>
            <a:r>
              <a:rPr lang="en-US" smtClean="0">
                <a:latin typeface="Georgia" pitchFamily="18" charset="0"/>
              </a:rPr>
              <a:t>Realty of the PTO – </a:t>
            </a:r>
          </a:p>
          <a:p>
            <a:pPr lvl="1"/>
            <a:r>
              <a:rPr lang="en-US" smtClean="0">
                <a:latin typeface="Georgia" pitchFamily="18" charset="0"/>
              </a:rPr>
              <a:t>Huge bureaucracy </a:t>
            </a:r>
          </a:p>
          <a:p>
            <a:pPr lvl="1"/>
            <a:r>
              <a:rPr lang="en-US" smtClean="0">
                <a:latin typeface="Georgia" pitchFamily="18" charset="0"/>
              </a:rPr>
              <a:t>Examiner Points and Quotas</a:t>
            </a:r>
          </a:p>
          <a:p>
            <a:pPr lvl="1"/>
            <a:r>
              <a:rPr lang="en-US" smtClean="0">
                <a:latin typeface="Georgia" pitchFamily="18" charset="0"/>
              </a:rPr>
              <a:t>Unionized Employees</a:t>
            </a:r>
          </a:p>
          <a:p>
            <a:r>
              <a:rPr lang="en-US" smtClean="0">
                <a:latin typeface="Georgia" pitchFamily="18" charset="0"/>
              </a:rPr>
              <a:t>Sometimes called “The DMV on Steroids”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Georgia" pitchFamily="18" charset="0"/>
                <a:cs typeface="Arial" charset="0"/>
              </a:rPr>
              <a:t>Most DP Apps are Issued</a:t>
            </a:r>
          </a:p>
        </p:txBody>
      </p:sp>
      <p:sp>
        <p:nvSpPr>
          <p:cNvPr id="66563" name="AutoShape 3"/>
          <p:cNvSpPr>
            <a:spLocks noGrp="1" noChangeAspect="1" noChangeArrowheads="1"/>
          </p:cNvSpPr>
          <p:nvPr>
            <p:ph type="body" idx="4294967295"/>
          </p:nvPr>
        </p:nvSpPr>
        <p:spPr>
          <a:xfrm>
            <a:off x="381000" y="1219200"/>
            <a:ext cx="4114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For Issued DPs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About 75% issued without a rejection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About 96% issued without a final rejection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Note: Finally rejected apps may represent 20% - not on chart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295400"/>
            <a:ext cx="4572000" cy="4533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4727575" y="5734050"/>
            <a:ext cx="3600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200"/>
              <a:t>Graph courtesy of Dennis Crouch @Patentlyo.com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  <a:cs typeface="Arial" charset="0"/>
              </a:rPr>
              <a:t>DPs Issue Fairly Quickly</a:t>
            </a:r>
          </a:p>
        </p:txBody>
      </p:sp>
      <p:sp>
        <p:nvSpPr>
          <p:cNvPr id="67587" name="Rectangle 3"/>
          <p:cNvSpPr>
            <a:spLocks noGrp="1"/>
          </p:cNvSpPr>
          <p:nvPr>
            <p:ph type="body" idx="4294967295"/>
          </p:nvPr>
        </p:nvSpPr>
        <p:spPr>
          <a:xfrm>
            <a:off x="484188" y="1169988"/>
            <a:ext cx="3200400" cy="4191000"/>
          </a:xfrm>
        </p:spPr>
        <p:txBody>
          <a:bodyPr/>
          <a:lstStyle/>
          <a:p>
            <a:endParaRPr lang="en-US" sz="2800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On average 14 months to issuance if no rejection</a:t>
            </a:r>
          </a:p>
          <a:p>
            <a:r>
              <a:rPr lang="en-US" sz="2400" dirty="0" smtClean="0">
                <a:latin typeface="Georgia" pitchFamily="18" charset="0"/>
              </a:rPr>
              <a:t>On average 23 months to issuance if rejected</a:t>
            </a: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219200"/>
            <a:ext cx="4953000" cy="4800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4675188" y="5981700"/>
            <a:ext cx="3600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Graph courtesy of Dennis Crouch @Patentlyo.com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63550"/>
            <a:ext cx="8229600" cy="712788"/>
          </a:xfrm>
        </p:spPr>
        <p:txBody>
          <a:bodyPr/>
          <a:lstStyle/>
          <a:p>
            <a:r>
              <a:rPr lang="en-US" sz="4000" dirty="0" smtClean="0">
                <a:latin typeface="Georgia" pitchFamily="18" charset="0"/>
              </a:rPr>
              <a:t>DPs Becoming More Important - 1</a:t>
            </a:r>
          </a:p>
        </p:txBody>
      </p:sp>
      <p:sp>
        <p:nvSpPr>
          <p:cNvPr id="6861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93765"/>
            <a:ext cx="82296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Clients are increasingly turning to DPs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Most filed Design Patents get through PTO 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Design Patents get through quickly, so can be used as a preliminary strategy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Stronger IP right than copyright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Case law makes infringement of design patent easier to establish</a:t>
            </a:r>
          </a:p>
          <a:p>
            <a:pPr lvl="1">
              <a:lnSpc>
                <a:spcPct val="90000"/>
              </a:lnSpc>
            </a:pPr>
            <a:r>
              <a:rPr lang="en-US" sz="2000" i="1" dirty="0" smtClean="0">
                <a:latin typeface="Georgia" pitchFamily="18" charset="0"/>
              </a:rPr>
              <a:t>Egyptian Goddess v. </a:t>
            </a:r>
            <a:r>
              <a:rPr lang="en-US" sz="2000" i="1" dirty="0" err="1" smtClean="0">
                <a:latin typeface="Georgia" pitchFamily="18" charset="0"/>
              </a:rPr>
              <a:t>Swisa</a:t>
            </a:r>
            <a:r>
              <a:rPr lang="en-US" sz="2000" dirty="0" smtClean="0">
                <a:latin typeface="Georgia" pitchFamily="18" charset="0"/>
              </a:rPr>
              <a:t>, Fed. Cir. 2008 (</a:t>
            </a:r>
            <a:r>
              <a:rPr lang="en-US" sz="2000" i="1" dirty="0" smtClean="0">
                <a:latin typeface="Georgia" pitchFamily="18" charset="0"/>
              </a:rPr>
              <a:t>en banc</a:t>
            </a:r>
            <a:r>
              <a:rPr lang="en-US" sz="2000" dirty="0" smtClean="0">
                <a:latin typeface="Georgia" pitchFamily="18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“Ordinary Observer” Test is the sole test for infringement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“[</a:t>
            </a:r>
            <a:r>
              <a:rPr lang="en-US" sz="2000" dirty="0">
                <a:latin typeface="Georgia" pitchFamily="18" charset="0"/>
              </a:rPr>
              <a:t>I]n the eye of an ordinary observer, giving such attention as </a:t>
            </a:r>
            <a:r>
              <a:rPr lang="en-US" sz="2000" dirty="0" smtClean="0">
                <a:latin typeface="Georgia" pitchFamily="18" charset="0"/>
              </a:rPr>
              <a:t>a purchaser </a:t>
            </a:r>
            <a:r>
              <a:rPr lang="en-US" sz="2000" dirty="0">
                <a:latin typeface="Georgia" pitchFamily="18" charset="0"/>
              </a:rPr>
              <a:t>usually gives, two designs are substantially the </a:t>
            </a:r>
            <a:r>
              <a:rPr lang="en-US" sz="2000" dirty="0" smtClean="0">
                <a:latin typeface="Georgia" pitchFamily="18" charset="0"/>
              </a:rPr>
              <a:t>same, if </a:t>
            </a:r>
            <a:r>
              <a:rPr lang="en-US" sz="2000" dirty="0">
                <a:latin typeface="Georgia" pitchFamily="18" charset="0"/>
              </a:rPr>
              <a:t>the resemblance is such as to deceive such an </a:t>
            </a:r>
            <a:r>
              <a:rPr lang="en-US" sz="2000" dirty="0" smtClean="0">
                <a:latin typeface="Georgia" pitchFamily="18" charset="0"/>
              </a:rPr>
              <a:t>observer, inducing </a:t>
            </a:r>
            <a:r>
              <a:rPr lang="en-US" sz="2000" dirty="0">
                <a:latin typeface="Georgia" pitchFamily="18" charset="0"/>
              </a:rPr>
              <a:t>him to purchase one supposing it to be the other”</a:t>
            </a:r>
            <a:endParaRPr lang="en-US" sz="2000" dirty="0" smtClean="0">
              <a:latin typeface="Georgia" pitchFamily="18" charset="0"/>
            </a:endParaRPr>
          </a:p>
          <a:p>
            <a:pPr lvl="1">
              <a:lnSpc>
                <a:spcPct val="90000"/>
              </a:lnSpc>
            </a:pPr>
            <a:endParaRPr lang="en-US" sz="2000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319490"/>
            <a:ext cx="8229600" cy="661012"/>
          </a:xfrm>
        </p:spPr>
        <p:txBody>
          <a:bodyPr/>
          <a:lstStyle/>
          <a:p>
            <a:r>
              <a:rPr lang="en-US" sz="4000" dirty="0" smtClean="0">
                <a:latin typeface="Georgia" pitchFamily="18" charset="0"/>
              </a:rPr>
              <a:t>DPs Becoming More Important-2</a:t>
            </a:r>
          </a:p>
        </p:txBody>
      </p:sp>
      <p:sp>
        <p:nvSpPr>
          <p:cNvPr id="6861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958467"/>
            <a:ext cx="8229600" cy="5365215"/>
          </a:xfrm>
        </p:spPr>
        <p:txBody>
          <a:bodyPr/>
          <a:lstStyle/>
          <a:p>
            <a:r>
              <a:rPr lang="en-US" sz="2800" i="1" dirty="0"/>
              <a:t>Apple Inc. v. Samsung Electronics Co., Ltd</a:t>
            </a:r>
            <a:r>
              <a:rPr lang="en-US" sz="2800" i="1" dirty="0" smtClean="0"/>
              <a:t>. (1</a:t>
            </a:r>
            <a:r>
              <a:rPr lang="en-US" sz="2800" i="1" baseline="30000" dirty="0" smtClean="0"/>
              <a:t>st</a:t>
            </a:r>
            <a:r>
              <a:rPr lang="en-US" sz="2800" i="1" dirty="0" smtClean="0"/>
              <a:t>)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400" dirty="0">
                <a:latin typeface="Georgia" pitchFamily="18" charset="0"/>
              </a:rPr>
              <a:t>Aug. 24, 2012 - Jury verdict for </a:t>
            </a:r>
            <a:r>
              <a:rPr lang="en-US" sz="2400" dirty="0"/>
              <a:t>$1.049 Billion</a:t>
            </a:r>
            <a:endParaRPr lang="en-US" sz="2400" dirty="0"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Georgia" pitchFamily="18" charset="0"/>
              </a:rPr>
              <a:t>Involved both utility patents and design patents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D504,889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D593,087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D618,677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D604,305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eorgia" pitchFamily="18" charset="0"/>
              </a:rPr>
              <a:t>All except ‘889 were found to be infringed by at least some Samsung devices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eorgia" pitchFamily="18" charset="0"/>
              </a:rPr>
              <a:t>Judgment later reduced to around $930M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eorgia" pitchFamily="18" charset="0"/>
              </a:rPr>
              <a:t>Settled for $548M w/</a:t>
            </a:r>
            <a:r>
              <a:rPr lang="en-US" sz="2000" dirty="0" err="1">
                <a:latin typeface="Georgia" pitchFamily="18" charset="0"/>
              </a:rPr>
              <a:t>clawback</a:t>
            </a:r>
            <a:r>
              <a:rPr lang="en-US" sz="2000" dirty="0">
                <a:latin typeface="Georgia" pitchFamily="18" charset="0"/>
              </a:rPr>
              <a:t> if patents invalidated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eorgia" pitchFamily="18" charset="0"/>
              </a:rPr>
              <a:t>SC </a:t>
            </a:r>
            <a:r>
              <a:rPr lang="en-US" sz="2000" dirty="0" smtClean="0">
                <a:latin typeface="Georgia" pitchFamily="18" charset="0"/>
              </a:rPr>
              <a:t>changed </a:t>
            </a:r>
            <a:r>
              <a:rPr lang="en-US" sz="2000" dirty="0">
                <a:latin typeface="Georgia" pitchFamily="18" charset="0"/>
              </a:rPr>
              <a:t>$400M design patent damage calculation </a:t>
            </a:r>
            <a:r>
              <a:rPr lang="en-US" sz="2000" dirty="0" smtClean="0">
                <a:latin typeface="Georgia" pitchFamily="18" charset="0"/>
              </a:rPr>
              <a:t>and remanded in Dec 2016 – no invalidation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May 2018 - New trial - $539M for Apple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June 2018-Apple </a:t>
            </a:r>
            <a:r>
              <a:rPr lang="en-US" sz="2000" dirty="0" smtClean="0">
                <a:latin typeface="Georgia" pitchFamily="18" charset="0"/>
              </a:rPr>
              <a:t>and Samsung finally settle – terms confidential</a:t>
            </a:r>
            <a:endParaRPr lang="en-US" sz="2000" dirty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0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ctr" eaLnBrk="1" hangingPunct="1"/>
            <a:r>
              <a:rPr lang="en-US" sz="4400" smtClean="0">
                <a:latin typeface="Georgia" pitchFamily="18" charset="0"/>
              </a:rPr>
              <a:t>Questions?</a:t>
            </a:r>
          </a:p>
          <a:p>
            <a:pPr algn="ctr" eaLnBrk="1" hangingPunct="1">
              <a:buFont typeface="Arial" charset="0"/>
              <a:buNone/>
            </a:pPr>
            <a:endParaRPr lang="en-US" sz="4400" smtClean="0">
              <a:latin typeface="Georgia" pitchFamily="18" charset="0"/>
            </a:endParaRPr>
          </a:p>
          <a:p>
            <a:pPr algn="ctr" eaLnBrk="1" hangingPunct="1"/>
            <a:endParaRPr lang="en-US" sz="4400" smtClean="0">
              <a:latin typeface="Georgia" pitchFamily="18" charset="0"/>
            </a:endParaRPr>
          </a:p>
          <a:p>
            <a:pPr eaLnBrk="1" hangingPunct="1"/>
            <a:endParaRPr lang="en-US" sz="440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5400" smtClean="0">
                <a:latin typeface="Georgia" pitchFamily="18" charset="0"/>
              </a:rPr>
              <a:t> 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10668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Draft patent application, submit to PTO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Patent application is long, technical document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Best to seek legal assistance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Patent application includes: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Specification describing the invention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Claims – very specific – the specific thing you have the right to exclude others from doing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Only claims determine infringement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PTO rejects your claims and you negotiate, argue, and amend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774700" y="300038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>
                <a:latin typeface="Georgia" pitchFamily="18" charset="0"/>
              </a:rPr>
              <a:t>How Do I Get A Patent?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546600" y="6008688"/>
            <a:ext cx="2333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SzPct val="80000"/>
              <a:buFontTx/>
              <a:buChar char="•"/>
            </a:pPr>
            <a:endParaRPr lang="en-US" sz="130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5400" smtClean="0">
                <a:latin typeface="Georgia" pitchFamily="18" charset="0"/>
              </a:rPr>
              <a:t> </a:t>
            </a:r>
          </a:p>
        </p:txBody>
      </p:sp>
      <p:sp>
        <p:nvSpPr>
          <p:cNvPr id="23556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10668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dirty="0" smtClean="0">
                <a:latin typeface="Georgia" pitchFamily="18" charset="0"/>
              </a:rPr>
              <a:t> 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3281363" y="366713"/>
            <a:ext cx="5405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>
                <a:latin typeface="Georgia" pitchFamily="18" charset="0"/>
              </a:rPr>
              <a:t>Patenting </a:t>
            </a:r>
            <a:br>
              <a:rPr lang="en-US" sz="4400">
                <a:latin typeface="Georgia" pitchFamily="18" charset="0"/>
              </a:rPr>
            </a:br>
            <a:r>
              <a:rPr lang="en-US" sz="4400">
                <a:latin typeface="Georgia" pitchFamily="18" charset="0"/>
              </a:rPr>
              <a:t>Process</a:t>
            </a: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4546600" y="6008688"/>
            <a:ext cx="2333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SzPct val="80000"/>
              <a:buFontTx/>
              <a:buChar char="•"/>
            </a:pPr>
            <a:endParaRPr lang="en-US" sz="130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908" y="46416"/>
            <a:ext cx="6189995" cy="681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26938" y="366713"/>
            <a:ext cx="183706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Provisional Patent Application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(up to 12 months before regular patent app)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Elbow Connector 9"/>
          <p:cNvCxnSpPr/>
          <p:nvPr/>
        </p:nvCxnSpPr>
        <p:spPr>
          <a:xfrm rot="10800000">
            <a:off x="3697996" y="782212"/>
            <a:ext cx="728943" cy="18595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90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Review of Patents</a:t>
            </a:r>
          </a:p>
        </p:txBody>
      </p:sp>
      <p:sp>
        <p:nvSpPr>
          <p:cNvPr id="24580" name="Content Placeholder 2"/>
          <p:cNvSpPr>
            <a:spLocks noGrp="1"/>
          </p:cNvSpPr>
          <p:nvPr>
            <p:ph idx="4294967295"/>
          </p:nvPr>
        </p:nvSpPr>
        <p:spPr>
          <a:xfrm>
            <a:off x="495300" y="1273175"/>
            <a:ext cx="846455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U.S. Pat. No. 7,753,421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Sections of patents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Spec can’t be changed once filed -claims can be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Independent claims vs. dependent 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Georgia" pitchFamily="18" charset="0"/>
              </a:rPr>
              <a:t>U.S. Pat. App. Pub. US </a:t>
            </a:r>
            <a:r>
              <a:rPr lang="en-US" dirty="0" smtClean="0">
                <a:latin typeface="Georgia" pitchFamily="18" charset="0"/>
              </a:rPr>
              <a:t>2004/0221883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U.S. Pat. No. 7,017,598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U.S. Pat. No. 5,871,783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Allowance rates went from 72%-&gt;42%, now back up to about 65-70%.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itle 1"/>
          <p:cNvSpPr>
            <a:spLocks noGrp="1"/>
          </p:cNvSpPr>
          <p:nvPr>
            <p:ph type="title" idx="4294967295"/>
          </p:nvPr>
        </p:nvSpPr>
        <p:spPr>
          <a:xfrm>
            <a:off x="802395" y="196946"/>
            <a:ext cx="7607300" cy="782637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Georgia" pitchFamily="18" charset="0"/>
              </a:rPr>
              <a:t>Patent </a:t>
            </a:r>
            <a:r>
              <a:rPr lang="en-US" sz="4000" u="sng" dirty="0" smtClean="0">
                <a:latin typeface="Georgia" pitchFamily="18" charset="0"/>
              </a:rPr>
              <a:t>Application</a:t>
            </a:r>
            <a:r>
              <a:rPr lang="en-US" sz="4000" dirty="0" smtClean="0">
                <a:latin typeface="Georgia" pitchFamily="18" charset="0"/>
              </a:rPr>
              <a:t> vs. Patent -1</a:t>
            </a:r>
          </a:p>
        </p:txBody>
      </p:sp>
      <p:sp>
        <p:nvSpPr>
          <p:cNvPr id="60420" name="Content Placeholder 2"/>
          <p:cNvSpPr>
            <a:spLocks noGrp="1"/>
          </p:cNvSpPr>
          <p:nvPr>
            <p:ph idx="4294967295"/>
          </p:nvPr>
        </p:nvSpPr>
        <p:spPr>
          <a:xfrm>
            <a:off x="594911" y="1123720"/>
            <a:ext cx="8284684" cy="5023033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800" dirty="0" smtClean="0">
                <a:latin typeface="Georgia" pitchFamily="18" charset="0"/>
              </a:rPr>
              <a:t>Don’t confuse publication with an issued patent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Georgia" pitchFamily="18" charset="0"/>
              </a:rPr>
              <a:t>Claims can sometimes be alarmingly broad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 smtClean="0">
                <a:latin typeface="Georgia" pitchFamily="18" charset="0"/>
              </a:rPr>
              <a:t>Claims in publication are typically claims at filing, and they are virtually always amended/narrowed before issuance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 smtClean="0">
                <a:latin typeface="Georgia" pitchFamily="18" charset="0"/>
              </a:rPr>
              <a:t>Can only sue with an issued patent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 smtClean="0">
                <a:latin typeface="Georgia" pitchFamily="18" charset="0"/>
              </a:rPr>
              <a:t>Can only collect damages starting at issuance (usually)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 smtClean="0">
                <a:latin typeface="Georgia" pitchFamily="18" charset="0"/>
              </a:rPr>
              <a:t>Technically possible to collect pre-issuance damages, but only if claims at publication are substantially identical to claims at issuance, which is very rare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06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itle 1"/>
          <p:cNvSpPr>
            <a:spLocks noGrp="1"/>
          </p:cNvSpPr>
          <p:nvPr>
            <p:ph type="title" idx="4294967295"/>
          </p:nvPr>
        </p:nvSpPr>
        <p:spPr>
          <a:xfrm>
            <a:off x="802395" y="196946"/>
            <a:ext cx="7607300" cy="782637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Georgia" pitchFamily="18" charset="0"/>
              </a:rPr>
              <a:t>Patent </a:t>
            </a:r>
            <a:r>
              <a:rPr lang="en-US" sz="4000" u="sng" dirty="0" smtClean="0">
                <a:latin typeface="Georgia" pitchFamily="18" charset="0"/>
              </a:rPr>
              <a:t>Application</a:t>
            </a:r>
            <a:r>
              <a:rPr lang="en-US" sz="4000" dirty="0" smtClean="0">
                <a:latin typeface="Georgia" pitchFamily="18" charset="0"/>
              </a:rPr>
              <a:t> vs. Patent -2</a:t>
            </a:r>
          </a:p>
        </p:txBody>
      </p:sp>
      <p:sp>
        <p:nvSpPr>
          <p:cNvPr id="60420" name="Content Placeholder 2"/>
          <p:cNvSpPr>
            <a:spLocks noGrp="1"/>
          </p:cNvSpPr>
          <p:nvPr>
            <p:ph idx="4294967295"/>
          </p:nvPr>
        </p:nvSpPr>
        <p:spPr>
          <a:xfrm>
            <a:off x="594911" y="892366"/>
            <a:ext cx="8284684" cy="5254387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800" dirty="0" smtClean="0">
                <a:latin typeface="Georgia" pitchFamily="18" charset="0"/>
              </a:rPr>
              <a:t>Powered Patio Pole Example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latin typeface="Georgia" pitchFamily="18" charset="0"/>
              </a:rPr>
              <a:t>Surgical amendment leads to issuance despite 23 </a:t>
            </a:r>
            <a:r>
              <a:rPr lang="en-US" sz="2400" dirty="0" smtClean="0">
                <a:latin typeface="Georgia" pitchFamily="18" charset="0"/>
              </a:rPr>
              <a:t>rejections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Georgia" pitchFamily="18" charset="0"/>
              </a:rPr>
              <a:t>Claim is narrowed due to previously unknown prior art that is cited by Examiner during prosecution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Georgia" pitchFamily="18" charset="0"/>
              </a:rPr>
              <a:t>The most relevant prior art is typically unknown at the time of filing because prior patent applications are not published for 18 months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Georgia" pitchFamily="18" charset="0"/>
              </a:rPr>
              <a:t>Note: This is why your attorney needs to do a great job on the specification, so that there are additional elements that may be incorporated into the claim to avoid the prior art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6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3005E1B6946A49860AC028463CB5B4" ma:contentTypeVersion="0" ma:contentTypeDescription="Create a new document." ma:contentTypeScope="" ma:versionID="06e9223f9de236c00a74fa9015bd689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72C679-056E-436F-A51C-2FF053CC9D2A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3DB8052-7862-4301-9AD1-B8997676FA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92B519-750E-4654-976E-9EE3133098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18475</TotalTime>
  <Words>3504</Words>
  <Application>Microsoft Office PowerPoint</Application>
  <PresentationFormat>On-screen Show (4:3)</PresentationFormat>
  <Paragraphs>382</Paragraphs>
  <Slides>44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Startups: Incorporation, Funding, Contracts, and Intellectual Property</vt:lpstr>
      <vt:lpstr>Today</vt:lpstr>
      <vt:lpstr>Patent Summary</vt:lpstr>
      <vt:lpstr>Where Do I Go To Get A Patent?</vt:lpstr>
      <vt:lpstr> </vt:lpstr>
      <vt:lpstr> </vt:lpstr>
      <vt:lpstr>Review of Patents</vt:lpstr>
      <vt:lpstr>Patent Application vs. Patent -1</vt:lpstr>
      <vt:lpstr>Patent Application vs. Patent -2</vt:lpstr>
      <vt:lpstr>Powered Patio Pole Example</vt:lpstr>
      <vt:lpstr> </vt:lpstr>
      <vt:lpstr>What is Prior Art?</vt:lpstr>
      <vt:lpstr> Warning! - BAR DATES!</vt:lpstr>
      <vt:lpstr>35 U.S.C §101</vt:lpstr>
      <vt:lpstr>§101 Claim Requirements</vt:lpstr>
      <vt:lpstr>35 U.S.C 102</vt:lpstr>
      <vt:lpstr>35 U.S.C. 103</vt:lpstr>
      <vt:lpstr>PTO Obviousness Rationales</vt:lpstr>
      <vt:lpstr>35 U.S.C. 112</vt:lpstr>
      <vt:lpstr>Claims - 1</vt:lpstr>
      <vt:lpstr>Claims - 2</vt:lpstr>
      <vt:lpstr>Claims - 3</vt:lpstr>
      <vt:lpstr>Infringing A Claim</vt:lpstr>
      <vt:lpstr>Infringing A Claim - 2</vt:lpstr>
      <vt:lpstr>Evaluating Patent Strength - 1</vt:lpstr>
      <vt:lpstr>PowerPoint Presentation</vt:lpstr>
      <vt:lpstr>Evaluating Patent Strength - 2</vt:lpstr>
      <vt:lpstr>Evaluating Patent Strength - 3</vt:lpstr>
      <vt:lpstr>Novelty vs. Infringement - 1</vt:lpstr>
      <vt:lpstr>Novelty vs. Infringement -2</vt:lpstr>
      <vt:lpstr>Litigating a Patent -1</vt:lpstr>
      <vt:lpstr>Litigating a Patent -2</vt:lpstr>
      <vt:lpstr> </vt:lpstr>
      <vt:lpstr>Provisional Patent Application</vt:lpstr>
      <vt:lpstr>Design Patents</vt:lpstr>
      <vt:lpstr>Design Patent Basics - 1</vt:lpstr>
      <vt:lpstr>Design Patent Basics  - 2 </vt:lpstr>
      <vt:lpstr>Design Patent Basics  - 3 </vt:lpstr>
      <vt:lpstr>Design Patents Are Increasing</vt:lpstr>
      <vt:lpstr>Most DP Apps are Issued</vt:lpstr>
      <vt:lpstr>DPs Issue Fairly Quickly</vt:lpstr>
      <vt:lpstr>DPs Becoming More Important - 1</vt:lpstr>
      <vt:lpstr>DPs Becoming More Important-2</vt:lpstr>
      <vt:lpstr>PowerPoint Presentation</vt:lpstr>
    </vt:vector>
  </TitlesOfParts>
  <Company>University of Illinois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Claire Napier</dc:creator>
  <cp:lastModifiedBy>Joe Barich</cp:lastModifiedBy>
  <cp:revision>122</cp:revision>
  <cp:lastPrinted>2012-11-02T17:55:56Z</cp:lastPrinted>
  <dcterms:created xsi:type="dcterms:W3CDTF">2009-09-14T01:06:34Z</dcterms:created>
  <dcterms:modified xsi:type="dcterms:W3CDTF">2019-04-03T00:50:28Z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0x010100313005E1B6946A49860AC028463CB5B4</vt:lpwstr>
  </property>
</Properties>
</file>