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652" r:id="rId5"/>
    <p:sldId id="633" r:id="rId6"/>
    <p:sldId id="642" r:id="rId7"/>
    <p:sldId id="641" r:id="rId8"/>
    <p:sldId id="640" r:id="rId9"/>
    <p:sldId id="643" r:id="rId10"/>
    <p:sldId id="644" r:id="rId11"/>
    <p:sldId id="645" r:id="rId12"/>
    <p:sldId id="646" r:id="rId13"/>
    <p:sldId id="647" r:id="rId14"/>
    <p:sldId id="651" r:id="rId15"/>
    <p:sldId id="648" r:id="rId16"/>
    <p:sldId id="649" r:id="rId17"/>
    <p:sldId id="650" r:id="rId18"/>
    <p:sldId id="653" r:id="rId19"/>
    <p:sldId id="261" r:id="rId20"/>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9" autoAdjust="0"/>
    <p:restoredTop sz="94660"/>
  </p:normalViewPr>
  <p:slideViewPr>
    <p:cSldViewPr snapToGrid="0">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3" y="0"/>
            <a:ext cx="3170583" cy="480388"/>
          </a:xfrm>
          <a:prstGeom prst="rect">
            <a:avLst/>
          </a:prstGeom>
          <a:noFill/>
          <a:ln w="9525">
            <a:noFill/>
            <a:miter lim="800000"/>
            <a:headEnd/>
            <a:tailEnd/>
          </a:ln>
        </p:spPr>
        <p:txBody>
          <a:bodyPr vert="horz" wrap="square" lIns="96613" tIns="48308" rIns="96613" bIns="48308" numCol="1" anchor="t" anchorCtr="0" compatLnSpc="1">
            <a:prstTxWarp prst="textNoShape">
              <a:avLst/>
            </a:prstTxWarp>
          </a:bodyPr>
          <a:lstStyle>
            <a:lvl1pPr defTabSz="482291">
              <a:defRPr sz="1200"/>
            </a:lvl1pPr>
          </a:lstStyle>
          <a:p>
            <a:pPr>
              <a:defRPr/>
            </a:pPr>
            <a:endParaRPr lang="en-US"/>
          </a:p>
        </p:txBody>
      </p:sp>
      <p:sp>
        <p:nvSpPr>
          <p:cNvPr id="38915" name="Rectangle 3"/>
          <p:cNvSpPr>
            <a:spLocks noGrp="1" noChangeArrowheads="1"/>
          </p:cNvSpPr>
          <p:nvPr>
            <p:ph type="dt" sz="quarter" idx="1"/>
          </p:nvPr>
        </p:nvSpPr>
        <p:spPr bwMode="auto">
          <a:xfrm>
            <a:off x="4142965" y="0"/>
            <a:ext cx="3170583" cy="480388"/>
          </a:xfrm>
          <a:prstGeom prst="rect">
            <a:avLst/>
          </a:prstGeom>
          <a:noFill/>
          <a:ln w="9525">
            <a:noFill/>
            <a:miter lim="800000"/>
            <a:headEnd/>
            <a:tailEnd/>
          </a:ln>
        </p:spPr>
        <p:txBody>
          <a:bodyPr vert="horz" wrap="square" lIns="96613" tIns="48308" rIns="96613" bIns="48308" numCol="1" anchor="t" anchorCtr="0" compatLnSpc="1">
            <a:prstTxWarp prst="textNoShape">
              <a:avLst/>
            </a:prstTxWarp>
          </a:bodyPr>
          <a:lstStyle>
            <a:lvl1pPr algn="r" defTabSz="482291">
              <a:defRPr sz="1200"/>
            </a:lvl1pPr>
          </a:lstStyle>
          <a:p>
            <a:pPr>
              <a:defRPr/>
            </a:pPr>
            <a:fld id="{DE5E8F54-B7A2-4659-A053-4791C62C9C29}" type="datetimeFigureOut">
              <a:rPr lang="en-US"/>
              <a:pPr>
                <a:defRPr/>
              </a:pPr>
              <a:t>4/9/2019</a:t>
            </a:fld>
            <a:endParaRPr lang="en-US"/>
          </a:p>
        </p:txBody>
      </p:sp>
      <p:sp>
        <p:nvSpPr>
          <p:cNvPr id="38916" name="Rectangle 4"/>
          <p:cNvSpPr>
            <a:spLocks noGrp="1" noChangeArrowheads="1"/>
          </p:cNvSpPr>
          <p:nvPr>
            <p:ph type="ftr" sz="quarter" idx="2"/>
          </p:nvPr>
        </p:nvSpPr>
        <p:spPr bwMode="auto">
          <a:xfrm>
            <a:off x="3" y="9119173"/>
            <a:ext cx="3170583" cy="480388"/>
          </a:xfrm>
          <a:prstGeom prst="rect">
            <a:avLst/>
          </a:prstGeom>
          <a:noFill/>
          <a:ln w="9525">
            <a:noFill/>
            <a:miter lim="800000"/>
            <a:headEnd/>
            <a:tailEnd/>
          </a:ln>
        </p:spPr>
        <p:txBody>
          <a:bodyPr vert="horz" wrap="square" lIns="96613" tIns="48308" rIns="96613" bIns="48308" numCol="1" anchor="b" anchorCtr="0" compatLnSpc="1">
            <a:prstTxWarp prst="textNoShape">
              <a:avLst/>
            </a:prstTxWarp>
          </a:bodyPr>
          <a:lstStyle>
            <a:lvl1pPr defTabSz="482291">
              <a:defRPr sz="1200"/>
            </a:lvl1pPr>
          </a:lstStyle>
          <a:p>
            <a:pPr>
              <a:defRPr/>
            </a:pPr>
            <a:endParaRPr lang="en-US"/>
          </a:p>
        </p:txBody>
      </p:sp>
      <p:sp>
        <p:nvSpPr>
          <p:cNvPr id="38917" name="Rectangle 5"/>
          <p:cNvSpPr>
            <a:spLocks noGrp="1" noChangeArrowheads="1"/>
          </p:cNvSpPr>
          <p:nvPr>
            <p:ph type="sldNum" sz="quarter" idx="3"/>
          </p:nvPr>
        </p:nvSpPr>
        <p:spPr bwMode="auto">
          <a:xfrm>
            <a:off x="4142965" y="9119173"/>
            <a:ext cx="3170583" cy="480388"/>
          </a:xfrm>
          <a:prstGeom prst="rect">
            <a:avLst/>
          </a:prstGeom>
          <a:noFill/>
          <a:ln w="9525">
            <a:noFill/>
            <a:miter lim="800000"/>
            <a:headEnd/>
            <a:tailEnd/>
          </a:ln>
        </p:spPr>
        <p:txBody>
          <a:bodyPr vert="horz" wrap="square" lIns="96613" tIns="48308" rIns="96613" bIns="48308" numCol="1" anchor="b" anchorCtr="0" compatLnSpc="1">
            <a:prstTxWarp prst="textNoShape">
              <a:avLst/>
            </a:prstTxWarp>
          </a:bodyPr>
          <a:lstStyle>
            <a:lvl1pPr algn="r" defTabSz="482291">
              <a:defRPr sz="1200"/>
            </a:lvl1pPr>
          </a:lstStyle>
          <a:p>
            <a:pPr>
              <a:defRPr/>
            </a:pPr>
            <a:fld id="{007E61DF-1F30-4679-A4DD-2CA801AABFB1}" type="slidenum">
              <a:rPr lang="en-US"/>
              <a:pPr>
                <a:defRPr/>
              </a:pPr>
              <a:t>‹#›</a:t>
            </a:fld>
            <a:endParaRPr lang="en-US"/>
          </a:p>
        </p:txBody>
      </p:sp>
    </p:spTree>
    <p:extLst>
      <p:ext uri="{BB962C8B-B14F-4D97-AF65-F5344CB8AC3E}">
        <p14:creationId xmlns:p14="http://schemas.microsoft.com/office/powerpoint/2010/main" val="410883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3" y="0"/>
            <a:ext cx="3170583" cy="480388"/>
          </a:xfrm>
          <a:prstGeom prst="rect">
            <a:avLst/>
          </a:prstGeom>
          <a:noFill/>
          <a:ln w="9525">
            <a:noFill/>
            <a:miter lim="800000"/>
            <a:headEnd/>
            <a:tailEnd/>
          </a:ln>
        </p:spPr>
        <p:txBody>
          <a:bodyPr vert="horz" wrap="square" lIns="96613" tIns="48308" rIns="96613" bIns="48308" numCol="1" anchor="t" anchorCtr="0" compatLnSpc="1">
            <a:prstTxWarp prst="textNoShape">
              <a:avLst/>
            </a:prstTxWarp>
          </a:bodyPr>
          <a:lstStyle>
            <a:lvl1pPr defTabSz="482291">
              <a:defRPr sz="1200"/>
            </a:lvl1pPr>
          </a:lstStyle>
          <a:p>
            <a:pPr>
              <a:defRPr/>
            </a:pPr>
            <a:endParaRPr lang="en-US"/>
          </a:p>
        </p:txBody>
      </p:sp>
      <p:sp>
        <p:nvSpPr>
          <p:cNvPr id="51203" name="Rectangle 3"/>
          <p:cNvSpPr>
            <a:spLocks noGrp="1" noChangeArrowheads="1"/>
          </p:cNvSpPr>
          <p:nvPr>
            <p:ph type="dt" idx="1"/>
          </p:nvPr>
        </p:nvSpPr>
        <p:spPr bwMode="auto">
          <a:xfrm>
            <a:off x="4142965" y="0"/>
            <a:ext cx="3170583" cy="480388"/>
          </a:xfrm>
          <a:prstGeom prst="rect">
            <a:avLst/>
          </a:prstGeom>
          <a:noFill/>
          <a:ln w="9525">
            <a:noFill/>
            <a:miter lim="800000"/>
            <a:headEnd/>
            <a:tailEnd/>
          </a:ln>
        </p:spPr>
        <p:txBody>
          <a:bodyPr vert="horz" wrap="square" lIns="96613" tIns="48308" rIns="96613" bIns="48308" numCol="1" anchor="t" anchorCtr="0" compatLnSpc="1">
            <a:prstTxWarp prst="textNoShape">
              <a:avLst/>
            </a:prstTxWarp>
          </a:bodyPr>
          <a:lstStyle>
            <a:lvl1pPr algn="r" defTabSz="482291">
              <a:defRPr sz="1200"/>
            </a:lvl1pPr>
          </a:lstStyle>
          <a:p>
            <a:pPr>
              <a:defRPr/>
            </a:pPr>
            <a:fld id="{39720E36-FF7A-418E-9C6E-16901BDA5CEF}" type="datetimeFigureOut">
              <a:rPr lang="en-US"/>
              <a:pPr>
                <a:defRPr/>
              </a:pPr>
              <a:t>4/9/2019</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6" y="4561229"/>
            <a:ext cx="5850835" cy="4320213"/>
          </a:xfrm>
          <a:prstGeom prst="rect">
            <a:avLst/>
          </a:prstGeom>
          <a:noFill/>
          <a:ln w="9525">
            <a:noFill/>
            <a:miter lim="800000"/>
            <a:headEnd/>
            <a:tailEnd/>
          </a:ln>
        </p:spPr>
        <p:txBody>
          <a:bodyPr vert="horz" wrap="square" lIns="96613" tIns="48308" rIns="96613" bIns="48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3" y="9119173"/>
            <a:ext cx="3170583" cy="480388"/>
          </a:xfrm>
          <a:prstGeom prst="rect">
            <a:avLst/>
          </a:prstGeom>
          <a:noFill/>
          <a:ln w="9525">
            <a:noFill/>
            <a:miter lim="800000"/>
            <a:headEnd/>
            <a:tailEnd/>
          </a:ln>
        </p:spPr>
        <p:txBody>
          <a:bodyPr vert="horz" wrap="square" lIns="96613" tIns="48308" rIns="96613" bIns="48308" numCol="1" anchor="b" anchorCtr="0" compatLnSpc="1">
            <a:prstTxWarp prst="textNoShape">
              <a:avLst/>
            </a:prstTxWarp>
          </a:bodyPr>
          <a:lstStyle>
            <a:lvl1pPr defTabSz="482291">
              <a:defRPr sz="1200"/>
            </a:lvl1pPr>
          </a:lstStyle>
          <a:p>
            <a:pPr>
              <a:defRPr/>
            </a:pPr>
            <a:endParaRPr lang="en-US"/>
          </a:p>
        </p:txBody>
      </p:sp>
      <p:sp>
        <p:nvSpPr>
          <p:cNvPr id="51207" name="Rectangle 7"/>
          <p:cNvSpPr>
            <a:spLocks noGrp="1" noChangeArrowheads="1"/>
          </p:cNvSpPr>
          <p:nvPr>
            <p:ph type="sldNum" sz="quarter" idx="5"/>
          </p:nvPr>
        </p:nvSpPr>
        <p:spPr bwMode="auto">
          <a:xfrm>
            <a:off x="4142965" y="9119173"/>
            <a:ext cx="3170583" cy="480388"/>
          </a:xfrm>
          <a:prstGeom prst="rect">
            <a:avLst/>
          </a:prstGeom>
          <a:noFill/>
          <a:ln w="9525">
            <a:noFill/>
            <a:miter lim="800000"/>
            <a:headEnd/>
            <a:tailEnd/>
          </a:ln>
        </p:spPr>
        <p:txBody>
          <a:bodyPr vert="horz" wrap="square" lIns="96613" tIns="48308" rIns="96613" bIns="48308" numCol="1" anchor="b" anchorCtr="0" compatLnSpc="1">
            <a:prstTxWarp prst="textNoShape">
              <a:avLst/>
            </a:prstTxWarp>
          </a:bodyPr>
          <a:lstStyle>
            <a:lvl1pPr algn="r" defTabSz="482291">
              <a:defRPr sz="1200"/>
            </a:lvl1pPr>
          </a:lstStyle>
          <a:p>
            <a:pPr>
              <a:defRPr/>
            </a:pPr>
            <a:fld id="{405A17B2-82BE-4AA1-B0F7-219BC4D0F8C5}" type="slidenum">
              <a:rPr lang="en-US"/>
              <a:pPr>
                <a:defRPr/>
              </a:pPr>
              <a:t>‹#›</a:t>
            </a:fld>
            <a:endParaRPr lang="en-US"/>
          </a:p>
        </p:txBody>
      </p:sp>
    </p:spTree>
    <p:extLst>
      <p:ext uri="{BB962C8B-B14F-4D97-AF65-F5344CB8AC3E}">
        <p14:creationId xmlns:p14="http://schemas.microsoft.com/office/powerpoint/2010/main" val="187494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9</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10</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11</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12</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13</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14</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15</a:t>
            </a:fld>
            <a:endParaRPr lang="en-US"/>
          </a:p>
        </p:txBody>
      </p:sp>
    </p:spTree>
    <p:extLst>
      <p:ext uri="{BB962C8B-B14F-4D97-AF65-F5344CB8AC3E}">
        <p14:creationId xmlns:p14="http://schemas.microsoft.com/office/powerpoint/2010/main" val="3773594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E5F7BCF-D541-4BE0-87E0-93F33815F4B7}" type="datetime1">
              <a:rPr lang="en-US" smtClean="0"/>
              <a:t>4/9/2019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4BFFCBAE-C256-4574-9082-BD53F70587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6BCE9E-9B91-454B-8484-794F7E01B570}" type="datetime1">
              <a:rPr lang="en-US" smtClean="0"/>
              <a:t>4/9/2019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5849051B-1DE1-4E0D-85D0-64F89A5A04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7C0F38-0A0E-4BE6-A24B-2B609066DE97}" type="datetime1">
              <a:rPr lang="en-US" smtClean="0"/>
              <a:t>4/9/2019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048C810F-28C2-471E-B948-5D20E9D23A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38AD8A9F-9A57-46E2-A894-3C510F9E8669}" type="datetime1">
              <a:rPr lang="en-US" smtClean="0"/>
              <a:t>4/9/2019</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DCDAB173-503D-4A6F-B638-4176B215B1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294F01-C60C-4EF9-BC2A-128193A87905}" type="datetime1">
              <a:rPr lang="en-US" smtClean="0"/>
              <a:t>4/9/2019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0DAB195E-C386-4CEC-A871-BD08EF7BE5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BCFDE2-F0CD-4B8D-B131-96CCC84B9E9D}" type="datetime1">
              <a:rPr lang="en-US" smtClean="0"/>
              <a:t>4/9/2019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45C07579-B4DD-4DC7-AD97-4A7EFD85B3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523A03-C96A-43F9-BEB8-63F2361C92D5}" type="datetime1">
              <a:rPr lang="en-US" smtClean="0"/>
              <a:t>4/9/2019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9" name="Slide Number Placeholder 5"/>
          <p:cNvSpPr>
            <a:spLocks noGrp="1"/>
          </p:cNvSpPr>
          <p:nvPr>
            <p:ph type="sldNum" sz="quarter" idx="12"/>
          </p:nvPr>
        </p:nvSpPr>
        <p:spPr/>
        <p:txBody>
          <a:bodyPr/>
          <a:lstStyle>
            <a:lvl1pPr>
              <a:defRPr/>
            </a:lvl1pPr>
          </a:lstStyle>
          <a:p>
            <a:pPr>
              <a:defRPr/>
            </a:pPr>
            <a:fld id="{C9CF1831-9871-4C8A-93C9-41F8DCB2CF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731B98-815D-4068-9A52-6021A31CA0C9}" type="datetime1">
              <a:rPr lang="en-US" smtClean="0"/>
              <a:t>4/9/2019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5" name="Slide Number Placeholder 5"/>
          <p:cNvSpPr>
            <a:spLocks noGrp="1"/>
          </p:cNvSpPr>
          <p:nvPr>
            <p:ph type="sldNum" sz="quarter" idx="12"/>
          </p:nvPr>
        </p:nvSpPr>
        <p:spPr/>
        <p:txBody>
          <a:bodyPr/>
          <a:lstStyle>
            <a:lvl1pPr>
              <a:defRPr/>
            </a:lvl1pPr>
          </a:lstStyle>
          <a:p>
            <a:pPr>
              <a:defRPr/>
            </a:pPr>
            <a:fld id="{05038B88-44FB-4A54-86A9-BB7F71B0D7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892DE5-7B9D-46B7-A4FE-416F8FF3251D}" type="datetime1">
              <a:rPr lang="en-US" smtClean="0"/>
              <a:t>4/9/2019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4" name="Slide Number Placeholder 5"/>
          <p:cNvSpPr>
            <a:spLocks noGrp="1"/>
          </p:cNvSpPr>
          <p:nvPr>
            <p:ph type="sldNum" sz="quarter" idx="12"/>
          </p:nvPr>
        </p:nvSpPr>
        <p:spPr/>
        <p:txBody>
          <a:bodyPr/>
          <a:lstStyle>
            <a:lvl1pPr>
              <a:defRPr/>
            </a:lvl1pPr>
          </a:lstStyle>
          <a:p>
            <a:pPr>
              <a:defRPr/>
            </a:pPr>
            <a:fld id="{A9088710-5183-4DD0-A6F8-BF969B4D8A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0699B9-C3B5-4717-9C79-4EA1821D5684}" type="datetime1">
              <a:rPr lang="en-US" smtClean="0"/>
              <a:t>4/9/2019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C47EE717-2EC6-4C1A-B03A-92D2FB9DEC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54A07D-FA9B-4348-B0FF-93A29AAE78C5}" type="datetime1">
              <a:rPr lang="en-US" smtClean="0"/>
              <a:t>4/9/2019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9E83233D-763A-4F7B-BCDD-479C90F70C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B554EDA-F696-4018-A684-4B6C9572DF2D}" type="datetime1">
              <a:rPr lang="en-US" smtClean="0"/>
              <a:t>4/9/2019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CDE062-DF63-4AD6-8EB4-E5472BC152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sldNum="0"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12</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Application Hints - 2</a:t>
            </a:r>
            <a:endParaRPr lang="en-US" dirty="0"/>
          </a:p>
        </p:txBody>
      </p:sp>
      <p:sp>
        <p:nvSpPr>
          <p:cNvPr id="5" name="Content Placeholder 4"/>
          <p:cNvSpPr>
            <a:spLocks noGrp="1"/>
          </p:cNvSpPr>
          <p:nvPr>
            <p:ph idx="1"/>
          </p:nvPr>
        </p:nvSpPr>
        <p:spPr>
          <a:xfrm>
            <a:off x="457200" y="1156771"/>
            <a:ext cx="8229600" cy="5332164"/>
          </a:xfrm>
          <a:prstGeom prst="rect">
            <a:avLst/>
          </a:prstGeom>
        </p:spPr>
        <p:txBody>
          <a:bodyPr>
            <a:normAutofit lnSpcReduction="10000"/>
          </a:bodyPr>
          <a:lstStyle/>
          <a:p>
            <a:pPr>
              <a:lnSpc>
                <a:spcPct val="110000"/>
              </a:lnSpc>
              <a:defRPr/>
            </a:pPr>
            <a:r>
              <a:rPr lang="en-US" sz="2400" dirty="0" smtClean="0"/>
              <a:t>Biggest error point–insufficiency of disclosure</a:t>
            </a:r>
          </a:p>
          <a:p>
            <a:pPr lvl="1">
              <a:lnSpc>
                <a:spcPct val="110000"/>
              </a:lnSpc>
              <a:defRPr/>
            </a:pPr>
            <a:r>
              <a:rPr lang="en-US" sz="2000" dirty="0" smtClean="0"/>
              <a:t>PTO is very literal – often limit you to only the words that you actually write down in the application</a:t>
            </a:r>
          </a:p>
          <a:p>
            <a:pPr lvl="1">
              <a:lnSpc>
                <a:spcPct val="110000"/>
              </a:lnSpc>
              <a:defRPr/>
            </a:pPr>
            <a:r>
              <a:rPr lang="en-US" sz="2000" dirty="0" smtClean="0"/>
              <a:t>Not allowed to skip over steps in the process</a:t>
            </a:r>
          </a:p>
          <a:p>
            <a:pPr lvl="1">
              <a:lnSpc>
                <a:spcPct val="110000"/>
              </a:lnSpc>
              <a:defRPr/>
            </a:pPr>
            <a:r>
              <a:rPr lang="en-US" sz="2000" dirty="0" smtClean="0"/>
              <a:t>Must write out each and every step in </a:t>
            </a:r>
            <a:r>
              <a:rPr lang="en-US" sz="2000" u="sng" dirty="0" smtClean="0"/>
              <a:t>excruciating</a:t>
            </a:r>
            <a:r>
              <a:rPr lang="en-US" sz="2000" dirty="0" smtClean="0"/>
              <a:t> detail</a:t>
            </a:r>
          </a:p>
          <a:p>
            <a:pPr lvl="1">
              <a:lnSpc>
                <a:spcPct val="110000"/>
              </a:lnSpc>
              <a:defRPr/>
            </a:pPr>
            <a:r>
              <a:rPr lang="en-US" sz="2000" dirty="0" smtClean="0"/>
              <a:t>Can’t make “logical assumptions/jumps” = no disclosure</a:t>
            </a:r>
          </a:p>
          <a:p>
            <a:pPr lvl="1">
              <a:lnSpc>
                <a:spcPct val="110000"/>
              </a:lnSpc>
              <a:defRPr/>
            </a:pPr>
            <a:r>
              <a:rPr lang="en-US" sz="2000" dirty="0" smtClean="0"/>
              <a:t>Recall Powered Patio Pole Umbrella “AC power”</a:t>
            </a:r>
          </a:p>
          <a:p>
            <a:pPr>
              <a:lnSpc>
                <a:spcPct val="110000"/>
              </a:lnSpc>
              <a:defRPr/>
            </a:pPr>
            <a:r>
              <a:rPr lang="en-US" sz="2400" dirty="0" smtClean="0"/>
              <a:t>Must disclose at a low level (hardware level) rather than a conceptual level (too abstract=no disclosure)</a:t>
            </a:r>
          </a:p>
          <a:p>
            <a:pPr lvl="1">
              <a:lnSpc>
                <a:spcPct val="110000"/>
              </a:lnSpc>
              <a:defRPr/>
            </a:pPr>
            <a:r>
              <a:rPr lang="en-US" sz="2000" dirty="0" smtClean="0"/>
              <a:t>Corollary – </a:t>
            </a:r>
            <a:r>
              <a:rPr lang="en-US" sz="2000" u="sng" dirty="0" smtClean="0"/>
              <a:t>Can NOT</a:t>
            </a:r>
            <a:r>
              <a:rPr lang="en-US" sz="2000" dirty="0" smtClean="0"/>
              <a:t> claim an idea.  </a:t>
            </a:r>
            <a:r>
              <a:rPr lang="en-US" sz="2000" u="sng" dirty="0" smtClean="0"/>
              <a:t>CAN</a:t>
            </a:r>
            <a:r>
              <a:rPr lang="en-US" sz="2000" dirty="0" smtClean="0"/>
              <a:t> claim a machine or process implementing the idea, but must enable the machine by describing all parts and how they work</a:t>
            </a:r>
          </a:p>
          <a:p>
            <a:pPr lvl="1">
              <a:lnSpc>
                <a:spcPct val="110000"/>
              </a:lnSpc>
              <a:defRPr/>
            </a:pPr>
            <a:r>
              <a:rPr lang="en-US" sz="2000" dirty="0" smtClean="0"/>
              <a:t>Inventors have a </a:t>
            </a:r>
            <a:r>
              <a:rPr lang="en-US" sz="2000" u="sng" dirty="0" smtClean="0"/>
              <a:t>very hard time</a:t>
            </a:r>
            <a:r>
              <a:rPr lang="en-US" sz="2000" dirty="0" smtClean="0"/>
              <a:t> believing how picky the PTO is with regard to disclosure – and providing the needed disclosure, especially at the provisional application stage</a:t>
            </a:r>
          </a:p>
        </p:txBody>
      </p:sp>
      <p:sp>
        <p:nvSpPr>
          <p:cNvPr id="3" name="Footer Placeholder 2"/>
          <p:cNvSpPr>
            <a:spLocks noGrp="1"/>
          </p:cNvSpPr>
          <p:nvPr>
            <p:ph type="ftr" sz="quarter" idx="11"/>
          </p:nvPr>
        </p:nvSpPr>
        <p:spPr/>
        <p:txBody>
          <a:bodyPr/>
          <a:lstStyle/>
          <a:p>
            <a:r>
              <a:rPr lang="en-US" smtClean="0"/>
              <a:t>© Joe Barich, 2019.</a:t>
            </a:r>
            <a:endParaRPr lang="en-US" dirty="0"/>
          </a:p>
        </p:txBody>
      </p:sp>
    </p:spTree>
    <p:extLst>
      <p:ext uri="{BB962C8B-B14F-4D97-AF65-F5344CB8AC3E}">
        <p14:creationId xmlns:p14="http://schemas.microsoft.com/office/powerpoint/2010/main" val="1894272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8745"/>
          </a:xfrm>
        </p:spPr>
        <p:txBody>
          <a:bodyPr>
            <a:normAutofit fontScale="90000"/>
          </a:bodyPr>
          <a:lstStyle/>
          <a:p>
            <a:r>
              <a:rPr lang="en-US" dirty="0" smtClean="0"/>
              <a:t>Provisional Application Hints - 3</a:t>
            </a:r>
            <a:endParaRPr lang="en-US" dirty="0"/>
          </a:p>
        </p:txBody>
      </p:sp>
      <p:sp>
        <p:nvSpPr>
          <p:cNvPr id="5" name="Content Placeholder 4"/>
          <p:cNvSpPr>
            <a:spLocks noGrp="1"/>
          </p:cNvSpPr>
          <p:nvPr>
            <p:ph idx="1"/>
          </p:nvPr>
        </p:nvSpPr>
        <p:spPr>
          <a:xfrm>
            <a:off x="457200" y="914400"/>
            <a:ext cx="8229600" cy="5574535"/>
          </a:xfrm>
          <a:prstGeom prst="rect">
            <a:avLst/>
          </a:prstGeom>
        </p:spPr>
        <p:txBody>
          <a:bodyPr>
            <a:normAutofit lnSpcReduction="10000"/>
          </a:bodyPr>
          <a:lstStyle/>
          <a:p>
            <a:pPr>
              <a:defRPr/>
            </a:pPr>
            <a:r>
              <a:rPr lang="en-US" sz="2400" dirty="0" smtClean="0"/>
              <a:t>Disclosure must be </a:t>
            </a:r>
            <a:r>
              <a:rPr lang="en-US" sz="2400" u="sng" dirty="0" smtClean="0"/>
              <a:t>enabling</a:t>
            </a:r>
          </a:p>
          <a:p>
            <a:pPr lvl="1">
              <a:defRPr/>
            </a:pPr>
            <a:r>
              <a:rPr lang="en-US" sz="2000" dirty="0" smtClean="0"/>
              <a:t>Must enable a person of </a:t>
            </a:r>
            <a:r>
              <a:rPr lang="en-US" sz="2000" u="sng" dirty="0" smtClean="0"/>
              <a:t>ordinary skill</a:t>
            </a:r>
            <a:r>
              <a:rPr lang="en-US" sz="2000" dirty="0" smtClean="0"/>
              <a:t> to make invention</a:t>
            </a:r>
          </a:p>
          <a:p>
            <a:pPr lvl="2">
              <a:defRPr/>
            </a:pPr>
            <a:r>
              <a:rPr lang="en-US" sz="2000" dirty="0" smtClean="0"/>
              <a:t>Inventors often have </a:t>
            </a:r>
            <a:r>
              <a:rPr lang="en-US" sz="2000" u="sng" dirty="0" smtClean="0"/>
              <a:t>extraordinary</a:t>
            </a:r>
            <a:r>
              <a:rPr lang="en-US" sz="2000" dirty="0" smtClean="0"/>
              <a:t> skill and lack disclosure</a:t>
            </a:r>
          </a:p>
          <a:p>
            <a:pPr lvl="2">
              <a:defRPr/>
            </a:pPr>
            <a:r>
              <a:rPr lang="en-US" sz="2000" dirty="0" smtClean="0"/>
              <a:t>Ordinary skill ≈ College Freshman in Engineering </a:t>
            </a:r>
            <a:endParaRPr lang="en-US" sz="1600" dirty="0"/>
          </a:p>
          <a:p>
            <a:pPr lvl="1">
              <a:defRPr/>
            </a:pPr>
            <a:r>
              <a:rPr lang="en-US" sz="2000" dirty="0" smtClean="0"/>
              <a:t>“But anyone in this field would know how” – PTO says “Nope!”</a:t>
            </a:r>
          </a:p>
          <a:p>
            <a:pPr lvl="1">
              <a:defRPr/>
            </a:pPr>
            <a:r>
              <a:rPr lang="en-US" sz="2000" dirty="0" smtClean="0"/>
              <a:t>Remember – the sufficiency of disclosure will be attacked if you have to assert your patent – the disclosure should be so clear and enabling that it can withstand attack </a:t>
            </a:r>
          </a:p>
          <a:p>
            <a:pPr>
              <a:defRPr/>
            </a:pPr>
            <a:r>
              <a:rPr lang="en-US" sz="2400" dirty="0" smtClean="0"/>
              <a:t>Disclose alternative versions and potential features</a:t>
            </a:r>
          </a:p>
          <a:p>
            <a:pPr lvl="1">
              <a:defRPr/>
            </a:pPr>
            <a:r>
              <a:rPr lang="en-US" sz="2000" dirty="0" smtClean="0"/>
              <a:t>Often the inventors may not be sure which of several options will be in the commercial embodiment</a:t>
            </a:r>
          </a:p>
          <a:p>
            <a:pPr lvl="2">
              <a:defRPr/>
            </a:pPr>
            <a:r>
              <a:rPr lang="en-US" sz="2000" dirty="0" smtClean="0"/>
              <a:t>No problem!  Disclose all and pick which one to claim later</a:t>
            </a:r>
          </a:p>
          <a:p>
            <a:pPr lvl="2">
              <a:defRPr/>
            </a:pPr>
            <a:r>
              <a:rPr lang="en-US" sz="2000" dirty="0" smtClean="0"/>
              <a:t>Don’t have to wait for final version – remember first to file!</a:t>
            </a:r>
            <a:endParaRPr lang="en-US" sz="2400" dirty="0"/>
          </a:p>
          <a:p>
            <a:pPr>
              <a:defRPr/>
            </a:pPr>
            <a:r>
              <a:rPr lang="en-US" sz="2400" dirty="0"/>
              <a:t>The better your initial Invention Disclosure, the less work that the attorney will have to do</a:t>
            </a:r>
          </a:p>
          <a:p>
            <a:pPr lvl="1">
              <a:defRPr/>
            </a:pPr>
            <a:r>
              <a:rPr lang="en-US" sz="2000" dirty="0"/>
              <a:t>Can save you a lot of </a:t>
            </a:r>
            <a:r>
              <a:rPr lang="en-US" sz="2000" dirty="0" smtClean="0"/>
              <a:t>$ and can increase scope and value </a:t>
            </a:r>
            <a:endParaRPr lang="en-US" sz="2000" dirty="0"/>
          </a:p>
          <a:p>
            <a:pPr>
              <a:defRPr/>
            </a:pPr>
            <a:endParaRPr lang="en-US" sz="2000" dirty="0" smtClean="0"/>
          </a:p>
        </p:txBody>
      </p:sp>
      <p:sp>
        <p:nvSpPr>
          <p:cNvPr id="3" name="Footer Placeholder 2"/>
          <p:cNvSpPr>
            <a:spLocks noGrp="1"/>
          </p:cNvSpPr>
          <p:nvPr>
            <p:ph type="ftr" sz="quarter" idx="11"/>
          </p:nvPr>
        </p:nvSpPr>
        <p:spPr/>
        <p:txBody>
          <a:bodyPr/>
          <a:lstStyle/>
          <a:p>
            <a:r>
              <a:rPr lang="en-US" smtClean="0"/>
              <a:t>© Joe Barich, 2019.</a:t>
            </a:r>
            <a:endParaRPr lang="en-US" dirty="0"/>
          </a:p>
        </p:txBody>
      </p:sp>
    </p:spTree>
    <p:extLst>
      <p:ext uri="{BB962C8B-B14F-4D97-AF65-F5344CB8AC3E}">
        <p14:creationId xmlns:p14="http://schemas.microsoft.com/office/powerpoint/2010/main" val="4183978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8914"/>
          </a:xfrm>
        </p:spPr>
        <p:txBody>
          <a:bodyPr>
            <a:normAutofit/>
          </a:bodyPr>
          <a:lstStyle/>
          <a:p>
            <a:r>
              <a:rPr lang="en-US" dirty="0" smtClean="0"/>
              <a:t>Provisional Horror Stories -1</a:t>
            </a:r>
            <a:endParaRPr lang="en-US" dirty="0"/>
          </a:p>
        </p:txBody>
      </p:sp>
      <p:sp>
        <p:nvSpPr>
          <p:cNvPr id="5" name="Content Placeholder 4"/>
          <p:cNvSpPr>
            <a:spLocks noGrp="1"/>
          </p:cNvSpPr>
          <p:nvPr>
            <p:ph idx="1"/>
          </p:nvPr>
        </p:nvSpPr>
        <p:spPr>
          <a:xfrm>
            <a:off x="457200" y="958467"/>
            <a:ext cx="8229600" cy="5166912"/>
          </a:xfrm>
          <a:prstGeom prst="rect">
            <a:avLst/>
          </a:prstGeom>
        </p:spPr>
        <p:txBody>
          <a:bodyPr>
            <a:normAutofit fontScale="92500" lnSpcReduction="10000"/>
          </a:bodyPr>
          <a:lstStyle/>
          <a:p>
            <a:pPr>
              <a:defRPr/>
            </a:pPr>
            <a:r>
              <a:rPr lang="en-US" sz="2400" dirty="0" smtClean="0"/>
              <a:t>Example 1: Inventor files provisional with only concept/idea disclosure (hey, it’s less work!).  </a:t>
            </a:r>
          </a:p>
          <a:p>
            <a:pPr lvl="1">
              <a:defRPr/>
            </a:pPr>
            <a:r>
              <a:rPr lang="en-US" sz="2000" dirty="0" smtClean="0"/>
              <a:t>Or, they are not sure which of three options they will implement and so only choose to disclose at an abstract level</a:t>
            </a:r>
          </a:p>
          <a:p>
            <a:pPr lvl="1">
              <a:defRPr/>
            </a:pPr>
            <a:r>
              <a:rPr lang="en-US" sz="2200" dirty="0" smtClean="0"/>
              <a:t>Instead, they should disclose all three options thoroughly – they can pick the commercial embodiment later</a:t>
            </a:r>
          </a:p>
          <a:p>
            <a:pPr>
              <a:defRPr/>
            </a:pPr>
            <a:r>
              <a:rPr lang="en-US" sz="2200" dirty="0" smtClean="0"/>
              <a:t>6 months later 2</a:t>
            </a:r>
            <a:r>
              <a:rPr lang="en-US" sz="2200" baseline="30000" dirty="0" smtClean="0"/>
              <a:t>nd</a:t>
            </a:r>
            <a:r>
              <a:rPr lang="en-US" sz="2200" dirty="0" smtClean="0"/>
              <a:t> inventor files a provisional with an enabling disclosure</a:t>
            </a:r>
          </a:p>
          <a:p>
            <a:pPr>
              <a:defRPr/>
            </a:pPr>
            <a:r>
              <a:rPr lang="en-US" sz="2200" dirty="0" smtClean="0"/>
              <a:t>At 12 months, 1</a:t>
            </a:r>
            <a:r>
              <a:rPr lang="en-US" sz="2200" baseline="30000" dirty="0" smtClean="0"/>
              <a:t>st</a:t>
            </a:r>
            <a:r>
              <a:rPr lang="en-US" sz="2200" dirty="0" smtClean="0"/>
              <a:t> Inventor files regular patent application that is fully enabled claiming priority to their provisional</a:t>
            </a:r>
          </a:p>
          <a:p>
            <a:pPr>
              <a:defRPr/>
            </a:pPr>
            <a:r>
              <a:rPr lang="en-US" sz="2200" dirty="0" smtClean="0"/>
              <a:t>Later, 2</a:t>
            </a:r>
            <a:r>
              <a:rPr lang="en-US" sz="2200" baseline="30000" dirty="0" smtClean="0"/>
              <a:t>nd</a:t>
            </a:r>
            <a:r>
              <a:rPr lang="en-US" sz="2200" dirty="0" smtClean="0"/>
              <a:t> also files a regular patent app claiming to their provisional</a:t>
            </a:r>
          </a:p>
          <a:p>
            <a:pPr>
              <a:defRPr/>
            </a:pPr>
            <a:r>
              <a:rPr lang="en-US" sz="2200" dirty="0" smtClean="0"/>
              <a:t>2 years later, during prosecution of 1</a:t>
            </a:r>
            <a:r>
              <a:rPr lang="en-US" sz="2200" baseline="30000" dirty="0" smtClean="0"/>
              <a:t>st</a:t>
            </a:r>
            <a:r>
              <a:rPr lang="en-US" sz="2200" dirty="0" smtClean="0"/>
              <a:t> Inventor’s application, 2</a:t>
            </a:r>
            <a:r>
              <a:rPr lang="en-US" sz="2200" baseline="30000" dirty="0" smtClean="0"/>
              <a:t>nd</a:t>
            </a:r>
            <a:r>
              <a:rPr lang="en-US" sz="2200" dirty="0" smtClean="0"/>
              <a:t> inventor’s application is discovered.  2</a:t>
            </a:r>
            <a:r>
              <a:rPr lang="en-US" sz="2200" baseline="30000" dirty="0" smtClean="0"/>
              <a:t>nd</a:t>
            </a:r>
            <a:r>
              <a:rPr lang="en-US" sz="2200" dirty="0" smtClean="0"/>
              <a:t>’s priority date initially seems later, but 1</a:t>
            </a:r>
            <a:r>
              <a:rPr lang="en-US" sz="2200" baseline="30000" dirty="0" smtClean="0"/>
              <a:t>st</a:t>
            </a:r>
            <a:r>
              <a:rPr lang="en-US" sz="2200" dirty="0" smtClean="0"/>
              <a:t>’s provisional is not enabled so can’t rely on it.  </a:t>
            </a:r>
          </a:p>
          <a:p>
            <a:pPr>
              <a:defRPr/>
            </a:pPr>
            <a:r>
              <a:rPr lang="en-US" sz="2200" dirty="0" smtClean="0"/>
              <a:t>Result: Unfixable - </a:t>
            </a:r>
            <a:r>
              <a:rPr lang="en-US" sz="2200" u="sng" dirty="0" smtClean="0"/>
              <a:t>1</a:t>
            </a:r>
            <a:r>
              <a:rPr lang="en-US" sz="2200" u="sng" baseline="30000" dirty="0" smtClean="0"/>
              <a:t>st</a:t>
            </a:r>
            <a:r>
              <a:rPr lang="en-US" sz="2200" u="sng" dirty="0" smtClean="0"/>
              <a:t> inventor loses all rights and 2</a:t>
            </a:r>
            <a:r>
              <a:rPr lang="en-US" sz="2200" u="sng" baseline="30000" dirty="0" smtClean="0"/>
              <a:t>nd</a:t>
            </a:r>
            <a:r>
              <a:rPr lang="en-US" sz="2200" u="sng" dirty="0" smtClean="0"/>
              <a:t> gets patent </a:t>
            </a:r>
          </a:p>
          <a:p>
            <a:pPr lvl="1">
              <a:defRPr/>
            </a:pPr>
            <a:r>
              <a:rPr lang="en-US" sz="2200" dirty="0" smtClean="0"/>
              <a:t>1</a:t>
            </a:r>
            <a:r>
              <a:rPr lang="en-US" sz="2200" baseline="30000" dirty="0" smtClean="0"/>
              <a:t>st</a:t>
            </a:r>
            <a:r>
              <a:rPr lang="en-US" sz="2200" dirty="0" smtClean="0"/>
              <a:t> inventor’s  provisional application is not worth much because it is not an enabling disclosure</a:t>
            </a:r>
            <a:endParaRPr lang="en-US" sz="2200" dirty="0"/>
          </a:p>
        </p:txBody>
      </p:sp>
      <p:sp>
        <p:nvSpPr>
          <p:cNvPr id="3" name="Footer Placeholder 2"/>
          <p:cNvSpPr>
            <a:spLocks noGrp="1"/>
          </p:cNvSpPr>
          <p:nvPr>
            <p:ph type="ftr" sz="quarter" idx="11"/>
          </p:nvPr>
        </p:nvSpPr>
        <p:spPr/>
        <p:txBody>
          <a:bodyPr/>
          <a:lstStyle/>
          <a:p>
            <a:r>
              <a:rPr lang="en-US" smtClean="0"/>
              <a:t>© Joe Barich, 2019.</a:t>
            </a:r>
            <a:endParaRPr lang="en-US" dirty="0"/>
          </a:p>
        </p:txBody>
      </p:sp>
    </p:spTree>
    <p:extLst>
      <p:ext uri="{BB962C8B-B14F-4D97-AF65-F5344CB8AC3E}">
        <p14:creationId xmlns:p14="http://schemas.microsoft.com/office/powerpoint/2010/main" val="2386220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Provisional Horror Stories </a:t>
            </a:r>
            <a:r>
              <a:rPr lang="en-US" dirty="0" smtClean="0"/>
              <a:t>-2</a:t>
            </a:r>
            <a:endParaRPr lang="en-US" dirty="0"/>
          </a:p>
        </p:txBody>
      </p:sp>
      <p:sp>
        <p:nvSpPr>
          <p:cNvPr id="5" name="Content Placeholder 4"/>
          <p:cNvSpPr>
            <a:spLocks noGrp="1"/>
          </p:cNvSpPr>
          <p:nvPr>
            <p:ph idx="1"/>
          </p:nvPr>
        </p:nvSpPr>
        <p:spPr>
          <a:xfrm>
            <a:off x="457200" y="1266939"/>
            <a:ext cx="8229600" cy="4891489"/>
          </a:xfrm>
          <a:prstGeom prst="rect">
            <a:avLst/>
          </a:prstGeom>
        </p:spPr>
        <p:txBody>
          <a:bodyPr>
            <a:normAutofit lnSpcReduction="10000"/>
          </a:bodyPr>
          <a:lstStyle/>
          <a:p>
            <a:pPr>
              <a:defRPr/>
            </a:pPr>
            <a:r>
              <a:rPr lang="en-US" sz="2400" dirty="0" smtClean="0"/>
              <a:t>Example 2: Inventor files provisional application with only concept/idea disclosure</a:t>
            </a:r>
          </a:p>
          <a:p>
            <a:pPr>
              <a:defRPr/>
            </a:pPr>
            <a:r>
              <a:rPr lang="en-US" sz="2400" dirty="0" smtClean="0"/>
              <a:t>6 months later, inventor releases a press release or launches a website describing exactly how their invention works</a:t>
            </a:r>
          </a:p>
          <a:p>
            <a:pPr>
              <a:defRPr/>
            </a:pPr>
            <a:r>
              <a:rPr lang="en-US" sz="2400" dirty="0" smtClean="0"/>
              <a:t>At 12 months, inventor wants to file foreign applications</a:t>
            </a:r>
          </a:p>
          <a:p>
            <a:pPr>
              <a:defRPr/>
            </a:pPr>
            <a:r>
              <a:rPr lang="en-US" sz="2400" dirty="0" smtClean="0"/>
              <a:t>Result: Unfixable – can’t rely on non-enabled provisional </a:t>
            </a:r>
          </a:p>
          <a:p>
            <a:pPr>
              <a:defRPr/>
            </a:pPr>
            <a:r>
              <a:rPr lang="en-US" sz="2400" dirty="0" smtClean="0"/>
              <a:t>Inventor loses all patent rights (in many countries) to anything that was on the website or in the presentation that was not explicitly disclosed in the provisional</a:t>
            </a:r>
          </a:p>
          <a:p>
            <a:pPr lvl="1">
              <a:defRPr/>
            </a:pPr>
            <a:r>
              <a:rPr lang="en-US" sz="2000" dirty="0" smtClean="0"/>
              <a:t>Typically these are the implementation details that are missing from the provisional, but are needed for patentability.</a:t>
            </a:r>
          </a:p>
          <a:p>
            <a:pPr lvl="1">
              <a:defRPr/>
            </a:pPr>
            <a:r>
              <a:rPr lang="en-US" sz="2400" dirty="0" smtClean="0"/>
              <a:t>Result: </a:t>
            </a:r>
            <a:r>
              <a:rPr lang="en-US" sz="2400" u="sng" dirty="0"/>
              <a:t>I</a:t>
            </a:r>
            <a:r>
              <a:rPr lang="en-US" sz="2400" u="sng" dirty="0" smtClean="0"/>
              <a:t>nventor loses all patent rights in many countries</a:t>
            </a:r>
            <a:endParaRPr lang="en-US" sz="2400" dirty="0"/>
          </a:p>
        </p:txBody>
      </p:sp>
      <p:sp>
        <p:nvSpPr>
          <p:cNvPr id="3" name="Footer Placeholder 2"/>
          <p:cNvSpPr>
            <a:spLocks noGrp="1"/>
          </p:cNvSpPr>
          <p:nvPr>
            <p:ph type="ftr" sz="quarter" idx="11"/>
          </p:nvPr>
        </p:nvSpPr>
        <p:spPr/>
        <p:txBody>
          <a:bodyPr/>
          <a:lstStyle/>
          <a:p>
            <a:r>
              <a:rPr lang="en-US" smtClean="0"/>
              <a:t>© Joe Barich, 2019.</a:t>
            </a:r>
            <a:endParaRPr lang="en-US" dirty="0"/>
          </a:p>
        </p:txBody>
      </p:sp>
    </p:spTree>
    <p:extLst>
      <p:ext uri="{BB962C8B-B14F-4D97-AF65-F5344CB8AC3E}">
        <p14:creationId xmlns:p14="http://schemas.microsoft.com/office/powerpoint/2010/main" val="2207870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Provisional App Hints - 3</a:t>
            </a:r>
            <a:endParaRPr lang="en-US" dirty="0"/>
          </a:p>
        </p:txBody>
      </p:sp>
      <p:sp>
        <p:nvSpPr>
          <p:cNvPr id="5" name="Content Placeholder 4"/>
          <p:cNvSpPr>
            <a:spLocks noGrp="1"/>
          </p:cNvSpPr>
          <p:nvPr>
            <p:ph idx="1"/>
          </p:nvPr>
        </p:nvSpPr>
        <p:spPr>
          <a:xfrm>
            <a:off x="457200" y="1156771"/>
            <a:ext cx="8229600" cy="4634429"/>
          </a:xfrm>
          <a:prstGeom prst="rect">
            <a:avLst/>
          </a:prstGeom>
        </p:spPr>
        <p:txBody>
          <a:bodyPr>
            <a:normAutofit fontScale="85000" lnSpcReduction="10000"/>
          </a:bodyPr>
          <a:lstStyle/>
          <a:p>
            <a:pPr>
              <a:defRPr/>
            </a:pPr>
            <a:r>
              <a:rPr lang="en-US" dirty="0" smtClean="0"/>
              <a:t>You can wrap multiple </a:t>
            </a:r>
            <a:r>
              <a:rPr lang="en-US" dirty="0" err="1"/>
              <a:t>p</a:t>
            </a:r>
            <a:r>
              <a:rPr lang="en-US" dirty="0" err="1" smtClean="0"/>
              <a:t>rovisionals</a:t>
            </a:r>
            <a:r>
              <a:rPr lang="en-US" dirty="0" smtClean="0"/>
              <a:t> into a single regular patent application</a:t>
            </a:r>
          </a:p>
          <a:p>
            <a:pPr>
              <a:defRPr/>
            </a:pPr>
            <a:r>
              <a:rPr lang="en-US" dirty="0" smtClean="0"/>
              <a:t>Useful when development is ongoing</a:t>
            </a:r>
          </a:p>
          <a:p>
            <a:pPr lvl="1">
              <a:defRPr/>
            </a:pPr>
            <a:r>
              <a:rPr lang="en-US" dirty="0" smtClean="0"/>
              <a:t>File 1</a:t>
            </a:r>
            <a:r>
              <a:rPr lang="en-US" baseline="30000" dirty="0" smtClean="0"/>
              <a:t>st</a:t>
            </a:r>
            <a:r>
              <a:rPr lang="en-US" dirty="0" smtClean="0"/>
              <a:t> provisional</a:t>
            </a:r>
          </a:p>
          <a:p>
            <a:pPr lvl="1">
              <a:defRPr/>
            </a:pPr>
            <a:r>
              <a:rPr lang="en-US" dirty="0" smtClean="0"/>
              <a:t>Significant development 6 months later</a:t>
            </a:r>
          </a:p>
          <a:p>
            <a:pPr lvl="1">
              <a:defRPr/>
            </a:pPr>
            <a:r>
              <a:rPr lang="en-US" dirty="0" smtClean="0"/>
              <a:t>File 2</a:t>
            </a:r>
            <a:r>
              <a:rPr lang="en-US" baseline="30000" dirty="0" smtClean="0"/>
              <a:t>nd</a:t>
            </a:r>
            <a:r>
              <a:rPr lang="en-US" dirty="0" smtClean="0"/>
              <a:t> provisional with improvement</a:t>
            </a:r>
          </a:p>
          <a:p>
            <a:pPr lvl="1">
              <a:defRPr/>
            </a:pPr>
            <a:r>
              <a:rPr lang="en-US" dirty="0" smtClean="0"/>
              <a:t>Wrap both 1</a:t>
            </a:r>
            <a:r>
              <a:rPr lang="en-US" baseline="30000" dirty="0" smtClean="0"/>
              <a:t>st</a:t>
            </a:r>
            <a:r>
              <a:rPr lang="en-US" dirty="0" smtClean="0"/>
              <a:t> and 2</a:t>
            </a:r>
            <a:r>
              <a:rPr lang="en-US" baseline="30000" dirty="0" smtClean="0"/>
              <a:t>nd</a:t>
            </a:r>
            <a:r>
              <a:rPr lang="en-US" dirty="0" smtClean="0"/>
              <a:t> </a:t>
            </a:r>
            <a:r>
              <a:rPr lang="en-US" dirty="0" err="1" smtClean="0"/>
              <a:t>provisionals</a:t>
            </a:r>
            <a:r>
              <a:rPr lang="en-US" dirty="0" smtClean="0"/>
              <a:t> into one regular patent application within 12 months of 1</a:t>
            </a:r>
            <a:r>
              <a:rPr lang="en-US" baseline="30000" dirty="0" smtClean="0"/>
              <a:t>st</a:t>
            </a:r>
            <a:r>
              <a:rPr lang="en-US" dirty="0" smtClean="0"/>
              <a:t> provisional</a:t>
            </a:r>
          </a:p>
          <a:p>
            <a:pPr>
              <a:defRPr/>
            </a:pPr>
            <a:r>
              <a:rPr lang="en-US" dirty="0" smtClean="0"/>
              <a:t>Remember – US is now first-to-file, so you want to file your provisional patent application quickly</a:t>
            </a:r>
          </a:p>
          <a:p>
            <a:pPr>
              <a:defRPr/>
            </a:pPr>
            <a:r>
              <a:rPr lang="en-US" dirty="0" smtClean="0"/>
              <a:t>Can also divide one provisional into multiple apps</a:t>
            </a:r>
          </a:p>
        </p:txBody>
      </p:sp>
      <p:sp>
        <p:nvSpPr>
          <p:cNvPr id="3" name="Footer Placeholder 2"/>
          <p:cNvSpPr>
            <a:spLocks noGrp="1"/>
          </p:cNvSpPr>
          <p:nvPr>
            <p:ph type="ftr" sz="quarter" idx="11"/>
          </p:nvPr>
        </p:nvSpPr>
        <p:spPr/>
        <p:txBody>
          <a:bodyPr/>
          <a:lstStyle/>
          <a:p>
            <a:r>
              <a:rPr lang="en-US" smtClean="0"/>
              <a:t>© Joe Barich, 2019.</a:t>
            </a:r>
            <a:endParaRPr lang="en-US" dirty="0"/>
          </a:p>
        </p:txBody>
      </p:sp>
    </p:spTree>
    <p:extLst>
      <p:ext uri="{BB962C8B-B14F-4D97-AF65-F5344CB8AC3E}">
        <p14:creationId xmlns:p14="http://schemas.microsoft.com/office/powerpoint/2010/main" val="645373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5015"/>
          </a:xfrm>
        </p:spPr>
        <p:txBody>
          <a:bodyPr/>
          <a:lstStyle/>
          <a:p>
            <a:pPr>
              <a:defRPr/>
            </a:pPr>
            <a:r>
              <a:rPr lang="en-US" sz="3600" dirty="0" smtClean="0"/>
              <a:t>Working With A Patent Attorney</a:t>
            </a:r>
            <a:endParaRPr lang="en-US" sz="3600" dirty="0"/>
          </a:p>
        </p:txBody>
      </p:sp>
      <p:sp>
        <p:nvSpPr>
          <p:cNvPr id="5" name="Content Placeholder 4"/>
          <p:cNvSpPr>
            <a:spLocks noGrp="1"/>
          </p:cNvSpPr>
          <p:nvPr>
            <p:ph idx="1"/>
          </p:nvPr>
        </p:nvSpPr>
        <p:spPr>
          <a:xfrm>
            <a:off x="457200" y="936434"/>
            <a:ext cx="8229600" cy="4854767"/>
          </a:xfrm>
          <a:prstGeom prst="rect">
            <a:avLst/>
          </a:prstGeom>
        </p:spPr>
        <p:txBody>
          <a:bodyPr>
            <a:normAutofit fontScale="85000" lnSpcReduction="10000"/>
          </a:bodyPr>
          <a:lstStyle/>
          <a:p>
            <a:pPr>
              <a:defRPr/>
            </a:pPr>
            <a:r>
              <a:rPr lang="en-US" dirty="0" smtClean="0"/>
              <a:t>Recognize what a Patent Attorney can/can’t do</a:t>
            </a:r>
          </a:p>
          <a:p>
            <a:pPr lvl="1">
              <a:defRPr/>
            </a:pPr>
            <a:r>
              <a:rPr lang="en-US" dirty="0" smtClean="0"/>
              <a:t>Has an engineering background, but probably not a subject matter expert in your area</a:t>
            </a:r>
          </a:p>
          <a:p>
            <a:pPr lvl="2">
              <a:defRPr/>
            </a:pPr>
            <a:r>
              <a:rPr lang="en-US" dirty="0"/>
              <a:t>L</a:t>
            </a:r>
            <a:r>
              <a:rPr lang="en-US" dirty="0" smtClean="0"/>
              <a:t>imited ability to fill in technological details because they don’t know your specific design</a:t>
            </a:r>
          </a:p>
          <a:p>
            <a:pPr lvl="2">
              <a:defRPr/>
            </a:pPr>
            <a:r>
              <a:rPr lang="en-US" dirty="0" smtClean="0"/>
              <a:t>Can’t invent it for you/build the system for you</a:t>
            </a:r>
          </a:p>
          <a:p>
            <a:pPr lvl="2">
              <a:defRPr/>
            </a:pPr>
            <a:r>
              <a:rPr lang="en-US" dirty="0" smtClean="0"/>
              <a:t>Can’t turn an idea into a machine</a:t>
            </a:r>
          </a:p>
          <a:p>
            <a:pPr lvl="2">
              <a:defRPr/>
            </a:pPr>
            <a:r>
              <a:rPr lang="en-US" dirty="0" smtClean="0"/>
              <a:t>Only really knows what you tell them</a:t>
            </a:r>
          </a:p>
          <a:p>
            <a:pPr lvl="1">
              <a:defRPr/>
            </a:pPr>
            <a:r>
              <a:rPr lang="en-US" dirty="0" smtClean="0"/>
              <a:t>Can alert you when disclosure is not legally sufficient and prod you for additional details</a:t>
            </a:r>
          </a:p>
          <a:p>
            <a:pPr lvl="2">
              <a:defRPr/>
            </a:pPr>
            <a:r>
              <a:rPr lang="en-US" sz="2100" dirty="0" smtClean="0"/>
              <a:t>Hint: Don’t get resentful.  The patent attorney is not trying to make you do extra work, they are trying to help you. No one likes writing, but people like “not getting your patent” even less.</a:t>
            </a:r>
          </a:p>
          <a:p>
            <a:pPr lvl="2">
              <a:defRPr/>
            </a:pPr>
            <a:r>
              <a:rPr lang="en-US" sz="2100" dirty="0" smtClean="0"/>
              <a:t>“You don’t know for sure that you will need the additional disclosure, so I should not have to write it.” vs. “Inventor does not know for sure that he/she won’t need it and he/she might be screwed without it, so write it out.”</a:t>
            </a:r>
          </a:p>
        </p:txBody>
      </p:sp>
      <p:sp>
        <p:nvSpPr>
          <p:cNvPr id="3" name="Footer Placeholder 2"/>
          <p:cNvSpPr>
            <a:spLocks noGrp="1"/>
          </p:cNvSpPr>
          <p:nvPr>
            <p:ph type="ftr" sz="quarter" idx="11"/>
          </p:nvPr>
        </p:nvSpPr>
        <p:spPr/>
        <p:txBody>
          <a:bodyPr/>
          <a:lstStyle/>
          <a:p>
            <a:r>
              <a:rPr lang="en-US" smtClean="0"/>
              <a:t>© Joe Barich, 2019.</a:t>
            </a:r>
            <a:endParaRPr lang="en-US" dirty="0"/>
          </a:p>
        </p:txBody>
      </p:sp>
    </p:spTree>
    <p:extLst>
      <p:ext uri="{BB962C8B-B14F-4D97-AF65-F5344CB8AC3E}">
        <p14:creationId xmlns:p14="http://schemas.microsoft.com/office/powerpoint/2010/main" val="2957797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Today</a:t>
            </a:r>
          </a:p>
        </p:txBody>
      </p:sp>
      <p:sp>
        <p:nvSpPr>
          <p:cNvPr id="18436" name="Content Placeholder 2"/>
          <p:cNvSpPr>
            <a:spLocks noGrp="1"/>
          </p:cNvSpPr>
          <p:nvPr>
            <p:ph idx="4294967295"/>
          </p:nvPr>
        </p:nvSpPr>
        <p:spPr>
          <a:xfrm>
            <a:off x="482600" y="1195388"/>
            <a:ext cx="8229600" cy="5150328"/>
          </a:xfrm>
        </p:spPr>
        <p:txBody>
          <a:bodyPr/>
          <a:lstStyle/>
          <a:p>
            <a:pPr eaLnBrk="1" hangingPunct="1">
              <a:spcBef>
                <a:spcPts val="0"/>
              </a:spcBef>
            </a:pPr>
            <a:r>
              <a:rPr lang="en-US" sz="2400" dirty="0" smtClean="0">
                <a:latin typeface="Georgia" pitchFamily="18" charset="0"/>
              </a:rPr>
              <a:t>Today (4/12)</a:t>
            </a:r>
          </a:p>
          <a:p>
            <a:pPr lvl="1" eaLnBrk="1" hangingPunct="1">
              <a:spcBef>
                <a:spcPts val="0"/>
              </a:spcBef>
            </a:pPr>
            <a:r>
              <a:rPr lang="en-US" sz="2000" dirty="0" smtClean="0">
                <a:latin typeface="Georgia" pitchFamily="18" charset="0"/>
              </a:rPr>
              <a:t>Hand out Intellectual </a:t>
            </a:r>
            <a:r>
              <a:rPr lang="en-US" sz="2000" dirty="0">
                <a:latin typeface="Georgia" pitchFamily="18" charset="0"/>
              </a:rPr>
              <a:t>Property </a:t>
            </a:r>
            <a:r>
              <a:rPr lang="en-US" sz="2000" dirty="0" smtClean="0">
                <a:latin typeface="Georgia" pitchFamily="18" charset="0"/>
              </a:rPr>
              <a:t>Project</a:t>
            </a:r>
            <a:endParaRPr lang="en-US" sz="2000" dirty="0">
              <a:latin typeface="Georgia" pitchFamily="18" charset="0"/>
            </a:endParaRPr>
          </a:p>
          <a:p>
            <a:pPr lvl="1" eaLnBrk="1" hangingPunct="1">
              <a:spcBef>
                <a:spcPts val="0"/>
              </a:spcBef>
            </a:pPr>
            <a:r>
              <a:rPr lang="en-US" sz="2000" dirty="0">
                <a:latin typeface="Georgia" pitchFamily="18" charset="0"/>
              </a:rPr>
              <a:t>Finish Class 11</a:t>
            </a:r>
          </a:p>
          <a:p>
            <a:pPr lvl="1" eaLnBrk="1" hangingPunct="1">
              <a:spcBef>
                <a:spcPts val="0"/>
              </a:spcBef>
            </a:pPr>
            <a:r>
              <a:rPr lang="en-US" sz="2000" dirty="0">
                <a:latin typeface="Georgia" pitchFamily="18" charset="0"/>
              </a:rPr>
              <a:t>Class 12 </a:t>
            </a:r>
            <a:r>
              <a:rPr lang="en-US" sz="2000" dirty="0" smtClean="0">
                <a:latin typeface="Georgia" pitchFamily="18" charset="0"/>
              </a:rPr>
              <a:t>– Patent Issues for Startups</a:t>
            </a:r>
            <a:endParaRPr lang="en-US" sz="2000" dirty="0">
              <a:latin typeface="Georgia" pitchFamily="18" charset="0"/>
            </a:endParaRPr>
          </a:p>
          <a:p>
            <a:pPr lvl="1" eaLnBrk="1" hangingPunct="1">
              <a:spcBef>
                <a:spcPts val="0"/>
              </a:spcBef>
            </a:pPr>
            <a:r>
              <a:rPr lang="en-US" sz="2000" dirty="0">
                <a:latin typeface="Georgia" pitchFamily="18" charset="0"/>
              </a:rPr>
              <a:t>Quiz </a:t>
            </a:r>
            <a:r>
              <a:rPr lang="en-US" sz="2000" dirty="0" smtClean="0">
                <a:latin typeface="Georgia" pitchFamily="18" charset="0"/>
              </a:rPr>
              <a:t>4</a:t>
            </a:r>
          </a:p>
          <a:p>
            <a:pPr eaLnBrk="1" hangingPunct="1">
              <a:spcBef>
                <a:spcPts val="0"/>
              </a:spcBef>
            </a:pPr>
            <a:r>
              <a:rPr lang="en-US" sz="2400" dirty="0" smtClean="0">
                <a:latin typeface="Georgia" pitchFamily="18" charset="0"/>
              </a:rPr>
              <a:t>Next class (4/19)</a:t>
            </a:r>
            <a:endParaRPr lang="en-US" sz="2400" dirty="0">
              <a:latin typeface="Georgia" pitchFamily="18" charset="0"/>
            </a:endParaRPr>
          </a:p>
          <a:p>
            <a:pPr lvl="1" eaLnBrk="1" hangingPunct="1">
              <a:spcBef>
                <a:spcPts val="0"/>
              </a:spcBef>
            </a:pPr>
            <a:r>
              <a:rPr lang="en-US" sz="2000" dirty="0">
                <a:latin typeface="Georgia" pitchFamily="18" charset="0"/>
              </a:rPr>
              <a:t>Review Quiz 4</a:t>
            </a:r>
          </a:p>
          <a:p>
            <a:pPr lvl="1" eaLnBrk="1" hangingPunct="1">
              <a:spcBef>
                <a:spcPts val="0"/>
              </a:spcBef>
            </a:pPr>
            <a:r>
              <a:rPr lang="en-US" sz="2000" dirty="0">
                <a:latin typeface="Georgia" pitchFamily="18" charset="0"/>
              </a:rPr>
              <a:t>Class 13 - Trademarks</a:t>
            </a:r>
          </a:p>
          <a:p>
            <a:pPr lvl="1" eaLnBrk="1" hangingPunct="1">
              <a:spcBef>
                <a:spcPts val="0"/>
              </a:spcBef>
            </a:pPr>
            <a:r>
              <a:rPr lang="en-US" sz="2000" dirty="0">
                <a:latin typeface="Georgia" pitchFamily="18" charset="0"/>
              </a:rPr>
              <a:t>Quiz 5 (review Quiz 5 after class</a:t>
            </a:r>
            <a:r>
              <a:rPr lang="en-US" sz="2000" dirty="0" smtClean="0">
                <a:latin typeface="Georgia" pitchFamily="18" charset="0"/>
              </a:rPr>
              <a:t>)</a:t>
            </a:r>
          </a:p>
          <a:p>
            <a:pPr eaLnBrk="1" hangingPunct="1">
              <a:spcBef>
                <a:spcPts val="0"/>
              </a:spcBef>
            </a:pPr>
            <a:r>
              <a:rPr lang="en-US" sz="2400" dirty="0">
                <a:latin typeface="Georgia" pitchFamily="18" charset="0"/>
              </a:rPr>
              <a:t>Intellectual Property Project </a:t>
            </a:r>
            <a:r>
              <a:rPr lang="en-US" sz="2400" dirty="0" smtClean="0">
                <a:latin typeface="Georgia" pitchFamily="18" charset="0"/>
              </a:rPr>
              <a:t>Presentations</a:t>
            </a:r>
            <a:endParaRPr lang="en-US" sz="2400" dirty="0">
              <a:latin typeface="Georgia" pitchFamily="18" charset="0"/>
            </a:endParaRPr>
          </a:p>
          <a:p>
            <a:pPr lvl="1" eaLnBrk="1" hangingPunct="1">
              <a:spcBef>
                <a:spcPts val="0"/>
              </a:spcBef>
            </a:pPr>
            <a:r>
              <a:rPr lang="en-US" sz="2000" dirty="0" smtClean="0">
                <a:latin typeface="Georgia" pitchFamily="18" charset="0"/>
              </a:rPr>
              <a:t>Thursday April 25</a:t>
            </a:r>
            <a:r>
              <a:rPr lang="en-US" sz="2000" baseline="30000" dirty="0" smtClean="0">
                <a:latin typeface="Georgia" pitchFamily="18" charset="0"/>
              </a:rPr>
              <a:t>th</a:t>
            </a:r>
            <a:r>
              <a:rPr lang="en-US" sz="2000" dirty="0" smtClean="0">
                <a:latin typeface="Georgia" pitchFamily="18" charset="0"/>
              </a:rPr>
              <a:t>, 7pm</a:t>
            </a:r>
            <a:r>
              <a:rPr lang="en-US" sz="2000" dirty="0">
                <a:latin typeface="Georgia" pitchFamily="18" charset="0"/>
              </a:rPr>
              <a:t>, </a:t>
            </a:r>
            <a:r>
              <a:rPr lang="en-US" sz="2000" dirty="0" smtClean="0">
                <a:latin typeface="Georgia" pitchFamily="18" charset="0"/>
              </a:rPr>
              <a:t>Engineering Hall Room 106 B1</a:t>
            </a:r>
          </a:p>
          <a:p>
            <a:pPr lvl="1" eaLnBrk="1" hangingPunct="1">
              <a:spcBef>
                <a:spcPts val="0"/>
              </a:spcBef>
            </a:pPr>
            <a:r>
              <a:rPr lang="en-US" sz="2000" dirty="0" smtClean="0">
                <a:latin typeface="Georgia" pitchFamily="18" charset="0"/>
              </a:rPr>
              <a:t>Email your presentation to me on April 25</a:t>
            </a:r>
            <a:r>
              <a:rPr lang="en-US" sz="2000" baseline="30000" dirty="0" smtClean="0">
                <a:latin typeface="Georgia" pitchFamily="18" charset="0"/>
              </a:rPr>
              <a:t>th</a:t>
            </a:r>
            <a:r>
              <a:rPr lang="en-US" sz="2000" dirty="0" smtClean="0">
                <a:latin typeface="Georgia" pitchFamily="18" charset="0"/>
              </a:rPr>
              <a:t> </a:t>
            </a:r>
            <a:endParaRPr lang="en-US" sz="1800" dirty="0">
              <a:latin typeface="Georgia" pitchFamily="18" charset="0"/>
            </a:endParaRPr>
          </a:p>
          <a:p>
            <a:pPr eaLnBrk="1" hangingPunct="1">
              <a:spcBef>
                <a:spcPts val="0"/>
              </a:spcBef>
            </a:pPr>
            <a:r>
              <a:rPr lang="en-US" sz="2400" dirty="0">
                <a:latin typeface="Georgia" pitchFamily="18" charset="0"/>
              </a:rPr>
              <a:t>Exam #3 </a:t>
            </a:r>
            <a:r>
              <a:rPr lang="en-US" sz="2400" dirty="0" smtClean="0">
                <a:latin typeface="Georgia" pitchFamily="18" charset="0"/>
              </a:rPr>
              <a:t>– Friday </a:t>
            </a:r>
            <a:r>
              <a:rPr lang="en-US" sz="2400" dirty="0">
                <a:latin typeface="Georgia" pitchFamily="18" charset="0"/>
              </a:rPr>
              <a:t>April </a:t>
            </a:r>
            <a:r>
              <a:rPr lang="en-US" sz="2400" dirty="0" smtClean="0">
                <a:latin typeface="Georgia" pitchFamily="18" charset="0"/>
              </a:rPr>
              <a:t>26</a:t>
            </a:r>
            <a:r>
              <a:rPr lang="en-US" sz="2400" baseline="30000" dirty="0" smtClean="0">
                <a:latin typeface="Georgia" pitchFamily="18" charset="0"/>
              </a:rPr>
              <a:t>th</a:t>
            </a:r>
            <a:r>
              <a:rPr lang="en-US" sz="2400" dirty="0" smtClean="0">
                <a:latin typeface="Georgia" pitchFamily="18" charset="0"/>
              </a:rPr>
              <a:t> , </a:t>
            </a:r>
            <a:r>
              <a:rPr lang="en-US" sz="1800" dirty="0" smtClean="0">
                <a:latin typeface="Georgia" pitchFamily="18" charset="0"/>
              </a:rPr>
              <a:t>2</a:t>
            </a:r>
            <a:r>
              <a:rPr lang="en-US" sz="1800" baseline="30000" dirty="0" smtClean="0">
                <a:latin typeface="Georgia" pitchFamily="18" charset="0"/>
              </a:rPr>
              <a:t>nd</a:t>
            </a:r>
            <a:r>
              <a:rPr lang="en-US" sz="1800" dirty="0" smtClean="0">
                <a:latin typeface="Georgia" pitchFamily="18" charset="0"/>
              </a:rPr>
              <a:t> </a:t>
            </a:r>
            <a:r>
              <a:rPr lang="en-US" sz="1800" dirty="0">
                <a:latin typeface="Georgia" pitchFamily="18" charset="0"/>
              </a:rPr>
              <a:t>half of class</a:t>
            </a:r>
          </a:p>
          <a:p>
            <a:pPr lvl="1" eaLnBrk="1" hangingPunct="1">
              <a:spcBef>
                <a:spcPts val="0"/>
              </a:spcBef>
            </a:pPr>
            <a:r>
              <a:rPr lang="en-US" sz="2000" dirty="0">
                <a:latin typeface="Georgia" pitchFamily="18" charset="0"/>
              </a:rPr>
              <a:t>1</a:t>
            </a:r>
            <a:r>
              <a:rPr lang="en-US" sz="2000" baseline="30000" dirty="0">
                <a:latin typeface="Georgia" pitchFamily="18" charset="0"/>
              </a:rPr>
              <a:t>st</a:t>
            </a:r>
            <a:r>
              <a:rPr lang="en-US" sz="2000" dirty="0">
                <a:latin typeface="Georgia" pitchFamily="18" charset="0"/>
              </a:rPr>
              <a:t> half of class – </a:t>
            </a:r>
            <a:r>
              <a:rPr lang="en-US" sz="2000" dirty="0" smtClean="0">
                <a:latin typeface="Georgia" pitchFamily="18" charset="0"/>
              </a:rPr>
              <a:t>Practical Startup Suggestions</a:t>
            </a:r>
            <a:endParaRPr lang="en-US" sz="2000" dirty="0">
              <a:latin typeface="Georgia" pitchFamily="18" charset="0"/>
            </a:endParaRPr>
          </a:p>
          <a:p>
            <a:pPr lvl="1" eaLnBrk="1" hangingPunct="1">
              <a:spcBef>
                <a:spcPts val="0"/>
              </a:spcBef>
            </a:pPr>
            <a:r>
              <a:rPr lang="en-US" sz="2000" dirty="0">
                <a:latin typeface="Georgia" pitchFamily="18" charset="0"/>
              </a:rPr>
              <a:t>No Final </a:t>
            </a:r>
            <a:r>
              <a:rPr lang="en-US" sz="2000" dirty="0" smtClean="0">
                <a:latin typeface="Georgia" pitchFamily="18" charset="0"/>
              </a:rPr>
              <a:t>Exam</a:t>
            </a:r>
            <a:endParaRPr lang="en-US" sz="2000" dirty="0" smtClean="0">
              <a:latin typeface="Georgia" pitchFamily="18" charset="0"/>
            </a:endParaRPr>
          </a:p>
          <a:p>
            <a:pPr>
              <a:lnSpc>
                <a:spcPct val="90000"/>
              </a:lnSpc>
            </a:pPr>
            <a:endParaRPr lang="en-US" sz="2000" dirty="0" smtClean="0">
              <a:latin typeface="Georgia" pitchFamily="18" charset="0"/>
            </a:endParaRPr>
          </a:p>
          <a:p>
            <a:pPr>
              <a:lnSpc>
                <a:spcPct val="90000"/>
              </a:lnSpc>
            </a:pPr>
            <a:endParaRPr lang="en-US" sz="2400" dirty="0" smtClean="0">
              <a:latin typeface="Georgia" pitchFamily="18" charset="0"/>
            </a:endParaRPr>
          </a:p>
          <a:p>
            <a:pPr marL="0" indent="0">
              <a:lnSpc>
                <a:spcPct val="90000"/>
              </a:lnSpc>
              <a:buNone/>
            </a:pP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dirty="0" smtClean="0"/>
              <a:t>© Joe Barich, 2019.</a:t>
            </a:r>
            <a:endParaRPr lang="en-US" dirty="0"/>
          </a:p>
        </p:txBody>
      </p:sp>
    </p:spTree>
    <p:extLst>
      <p:ext uri="{BB962C8B-B14F-4D97-AF65-F5344CB8AC3E}">
        <p14:creationId xmlns:p14="http://schemas.microsoft.com/office/powerpoint/2010/main" val="2972326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6195" y="252604"/>
            <a:ext cx="7696200" cy="792162"/>
          </a:xfrm>
        </p:spPr>
        <p:txBody>
          <a:bodyPr>
            <a:normAutofit/>
          </a:bodyPr>
          <a:lstStyle/>
          <a:p>
            <a:r>
              <a:rPr lang="en-US" altLang="en-US" dirty="0" smtClean="0"/>
              <a:t>Startup Patent Issues</a:t>
            </a:r>
            <a:endParaRPr lang="en-US" altLang="en-US" sz="4000" dirty="0" smtClean="0"/>
          </a:p>
        </p:txBody>
      </p:sp>
      <p:sp>
        <p:nvSpPr>
          <p:cNvPr id="5123" name="Rectangle 3"/>
          <p:cNvSpPr>
            <a:spLocks noGrp="1" noChangeArrowheads="1"/>
          </p:cNvSpPr>
          <p:nvPr>
            <p:ph type="body" idx="1"/>
          </p:nvPr>
        </p:nvSpPr>
        <p:spPr>
          <a:xfrm>
            <a:off x="627043" y="1284383"/>
            <a:ext cx="7772400" cy="5029200"/>
          </a:xfrm>
        </p:spPr>
        <p:txBody>
          <a:bodyPr>
            <a:normAutofit/>
          </a:bodyPr>
          <a:lstStyle/>
          <a:p>
            <a:pPr eaLnBrk="1" hangingPunct="1">
              <a:spcBef>
                <a:spcPts val="0"/>
              </a:spcBef>
            </a:pPr>
            <a:r>
              <a:rPr lang="en-US" altLang="en-US" sz="2800" dirty="0" smtClean="0"/>
              <a:t>Once you have secured your patent, how do you use it?</a:t>
            </a:r>
          </a:p>
          <a:p>
            <a:pPr eaLnBrk="1" hangingPunct="1">
              <a:spcBef>
                <a:spcPts val="0"/>
              </a:spcBef>
            </a:pPr>
            <a:r>
              <a:rPr lang="en-US" altLang="en-US" sz="2800" dirty="0" smtClean="0"/>
              <a:t>What if infringement starts before your patent issues?</a:t>
            </a:r>
          </a:p>
          <a:p>
            <a:pPr eaLnBrk="1" hangingPunct="1">
              <a:spcBef>
                <a:spcPts val="0"/>
              </a:spcBef>
            </a:pPr>
            <a:r>
              <a:rPr lang="en-US" altLang="en-US" sz="2800" dirty="0" smtClean="0"/>
              <a:t>What steps should you take to preserve your rights both in the US and foreign countries?</a:t>
            </a:r>
          </a:p>
          <a:p>
            <a:pPr eaLnBrk="1" hangingPunct="1">
              <a:spcBef>
                <a:spcPts val="0"/>
              </a:spcBef>
            </a:pPr>
            <a:r>
              <a:rPr lang="en-US" altLang="en-US" sz="2800" dirty="0" smtClean="0"/>
              <a:t>How can you reduce patent costs?</a:t>
            </a:r>
            <a:endParaRPr lang="en-US" altLang="en-US" sz="2400" dirty="0" smtClean="0"/>
          </a:p>
          <a:p>
            <a:pPr eaLnBrk="1" hangingPunct="1">
              <a:spcBef>
                <a:spcPts val="0"/>
              </a:spcBef>
            </a:pPr>
            <a:endParaRPr lang="en-US" altLang="en-US" sz="2800" dirty="0" smtClean="0"/>
          </a:p>
          <a:p>
            <a:pPr eaLnBrk="1" hangingPunct="1">
              <a:spcBef>
                <a:spcPts val="0"/>
              </a:spcBef>
            </a:pPr>
            <a:endParaRPr lang="en-US" altLang="en-US" dirty="0" smtClean="0"/>
          </a:p>
          <a:p>
            <a:pPr marL="457200" lvl="1" indent="0">
              <a:lnSpc>
                <a:spcPct val="120000"/>
              </a:lnSpc>
              <a:buNone/>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1461978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6195" y="252604"/>
            <a:ext cx="7696200" cy="792162"/>
          </a:xfrm>
        </p:spPr>
        <p:txBody>
          <a:bodyPr>
            <a:normAutofit/>
          </a:bodyPr>
          <a:lstStyle/>
          <a:p>
            <a:r>
              <a:rPr lang="en-US" altLang="en-US" dirty="0"/>
              <a:t>Patent Use In Startups - </a:t>
            </a:r>
            <a:r>
              <a:rPr lang="en-US" altLang="en-US" dirty="0" smtClean="0"/>
              <a:t>1</a:t>
            </a:r>
            <a:endParaRPr lang="en-US" altLang="en-US" sz="4000" dirty="0" smtClean="0"/>
          </a:p>
        </p:txBody>
      </p:sp>
      <p:sp>
        <p:nvSpPr>
          <p:cNvPr id="5123" name="Rectangle 3"/>
          <p:cNvSpPr>
            <a:spLocks noGrp="1" noChangeArrowheads="1"/>
          </p:cNvSpPr>
          <p:nvPr>
            <p:ph type="body" idx="1"/>
          </p:nvPr>
        </p:nvSpPr>
        <p:spPr>
          <a:xfrm>
            <a:off x="627043" y="1284383"/>
            <a:ext cx="7772400" cy="5029200"/>
          </a:xfrm>
        </p:spPr>
        <p:txBody>
          <a:bodyPr>
            <a:normAutofit/>
          </a:bodyPr>
          <a:lstStyle/>
          <a:p>
            <a:pPr eaLnBrk="1" hangingPunct="1">
              <a:spcBef>
                <a:spcPts val="0"/>
              </a:spcBef>
            </a:pPr>
            <a:r>
              <a:rPr lang="en-US" altLang="en-US" sz="2800" dirty="0" smtClean="0"/>
              <a:t>A patent is a business tool </a:t>
            </a:r>
          </a:p>
          <a:p>
            <a:pPr lvl="1" eaLnBrk="1" hangingPunct="1">
              <a:spcBef>
                <a:spcPts val="0"/>
              </a:spcBef>
            </a:pPr>
            <a:r>
              <a:rPr lang="en-US" altLang="en-US" dirty="0"/>
              <a:t>U</a:t>
            </a:r>
            <a:r>
              <a:rPr lang="en-US" altLang="en-US" dirty="0" smtClean="0"/>
              <a:t>se to increase/preserve market share</a:t>
            </a:r>
          </a:p>
          <a:p>
            <a:pPr eaLnBrk="1" hangingPunct="1">
              <a:spcBef>
                <a:spcPts val="0"/>
              </a:spcBef>
            </a:pPr>
            <a:r>
              <a:rPr lang="en-US" altLang="en-US" sz="2800" dirty="0" smtClean="0"/>
              <a:t>Compare to advertising </a:t>
            </a:r>
          </a:p>
          <a:p>
            <a:pPr lvl="1" eaLnBrk="1" hangingPunct="1">
              <a:spcBef>
                <a:spcPts val="0"/>
              </a:spcBef>
            </a:pPr>
            <a:r>
              <a:rPr lang="en-US" altLang="en-US" dirty="0" smtClean="0"/>
              <a:t>Advertise to increase market share</a:t>
            </a:r>
          </a:p>
          <a:p>
            <a:pPr lvl="1" eaLnBrk="1" hangingPunct="1">
              <a:spcBef>
                <a:spcPts val="0"/>
              </a:spcBef>
            </a:pPr>
            <a:r>
              <a:rPr lang="en-US" altLang="en-US" dirty="0" smtClean="0"/>
              <a:t>Want to create perceived brand advantage</a:t>
            </a:r>
          </a:p>
          <a:p>
            <a:pPr lvl="1" eaLnBrk="1" hangingPunct="1">
              <a:spcBef>
                <a:spcPts val="0"/>
              </a:spcBef>
            </a:pPr>
            <a:r>
              <a:rPr lang="en-US" altLang="en-US" dirty="0" smtClean="0"/>
              <a:t>Having exclusive rights to certain feature (using patent) can make brand advantage a reality</a:t>
            </a:r>
          </a:p>
          <a:p>
            <a:pPr eaLnBrk="1" hangingPunct="1">
              <a:spcBef>
                <a:spcPts val="0"/>
              </a:spcBef>
            </a:pPr>
            <a:r>
              <a:rPr lang="en-US" altLang="en-US" sz="2800" dirty="0" smtClean="0"/>
              <a:t>Litigate/licensing when competitor intrudes on your features/market</a:t>
            </a:r>
            <a:endParaRPr lang="en-US" altLang="en-US" sz="2800" dirty="0"/>
          </a:p>
          <a:p>
            <a:pPr lvl="1">
              <a:lnSpc>
                <a:spcPct val="120000"/>
              </a:lnSpc>
            </a:pPr>
            <a:endParaRPr lang="en-US" altLang="en-US" dirty="0" smtClean="0"/>
          </a:p>
          <a:p>
            <a:pPr marL="457200" lvl="1" indent="0">
              <a:lnSpc>
                <a:spcPct val="120000"/>
              </a:lnSpc>
              <a:buNone/>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3805970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6195" y="252604"/>
            <a:ext cx="7696200" cy="792162"/>
          </a:xfrm>
        </p:spPr>
        <p:txBody>
          <a:bodyPr>
            <a:normAutofit/>
          </a:bodyPr>
          <a:lstStyle/>
          <a:p>
            <a:r>
              <a:rPr lang="en-US" altLang="en-US" dirty="0" smtClean="0"/>
              <a:t>Patent Use In Startups - 2</a:t>
            </a:r>
            <a:endParaRPr lang="en-US" altLang="en-US" sz="4000" dirty="0" smtClean="0"/>
          </a:p>
        </p:txBody>
      </p:sp>
      <p:sp>
        <p:nvSpPr>
          <p:cNvPr id="5123" name="Rectangle 3"/>
          <p:cNvSpPr>
            <a:spLocks noGrp="1" noChangeArrowheads="1"/>
          </p:cNvSpPr>
          <p:nvPr>
            <p:ph type="body" idx="1"/>
          </p:nvPr>
        </p:nvSpPr>
        <p:spPr>
          <a:xfrm>
            <a:off x="627043" y="1284383"/>
            <a:ext cx="7772400" cy="5029200"/>
          </a:xfrm>
        </p:spPr>
        <p:txBody>
          <a:bodyPr>
            <a:normAutofit/>
          </a:bodyPr>
          <a:lstStyle/>
          <a:p>
            <a:pPr eaLnBrk="1" hangingPunct="1">
              <a:lnSpc>
                <a:spcPct val="110000"/>
              </a:lnSpc>
              <a:spcBef>
                <a:spcPts val="0"/>
              </a:spcBef>
            </a:pPr>
            <a:r>
              <a:rPr lang="en-US" altLang="en-US" sz="2800" dirty="0"/>
              <a:t>Patent Application ≠ Patent</a:t>
            </a:r>
            <a:endParaRPr lang="en-US" altLang="en-US" sz="2600" dirty="0" smtClean="0"/>
          </a:p>
          <a:p>
            <a:pPr eaLnBrk="1" hangingPunct="1">
              <a:lnSpc>
                <a:spcPct val="110000"/>
              </a:lnSpc>
              <a:spcBef>
                <a:spcPts val="0"/>
              </a:spcBef>
            </a:pPr>
            <a:r>
              <a:rPr lang="en-US" altLang="en-US" sz="2600" dirty="0" smtClean="0"/>
              <a:t>You can only use an issued </a:t>
            </a:r>
            <a:r>
              <a:rPr lang="en-US" altLang="en-US" sz="2600" u="sng" dirty="0" smtClean="0"/>
              <a:t>patent</a:t>
            </a:r>
            <a:r>
              <a:rPr lang="en-US" altLang="en-US" sz="2600" dirty="0" smtClean="0"/>
              <a:t> to sue someone, not a pending </a:t>
            </a:r>
            <a:r>
              <a:rPr lang="en-US" altLang="en-US" sz="2600" u="sng" dirty="0" smtClean="0"/>
              <a:t>patent application</a:t>
            </a:r>
          </a:p>
          <a:p>
            <a:pPr lvl="1">
              <a:lnSpc>
                <a:spcPct val="110000"/>
              </a:lnSpc>
              <a:spcBef>
                <a:spcPts val="0"/>
              </a:spcBef>
            </a:pPr>
            <a:r>
              <a:rPr lang="en-US" altLang="en-US" sz="2600" dirty="0" smtClean="0"/>
              <a:t>But! You are “Patent Pending” as soon as you file the patent application and it may discourage competitors</a:t>
            </a:r>
          </a:p>
          <a:p>
            <a:pPr lvl="1">
              <a:lnSpc>
                <a:spcPct val="110000"/>
              </a:lnSpc>
              <a:spcBef>
                <a:spcPts val="0"/>
              </a:spcBef>
            </a:pPr>
            <a:r>
              <a:rPr lang="en-US" altLang="en-US" sz="2600" dirty="0"/>
              <a:t>Someone who has filed a patent application with the PTO is said to be “prosecuting a patent” and the process </a:t>
            </a:r>
            <a:r>
              <a:rPr lang="en-US" altLang="en-US" sz="2600" dirty="0" smtClean="0"/>
              <a:t>is </a:t>
            </a:r>
            <a:r>
              <a:rPr lang="en-US" altLang="en-US" sz="2600" dirty="0"/>
              <a:t>called “patent </a:t>
            </a:r>
            <a:r>
              <a:rPr lang="en-US" altLang="en-US" sz="2600" dirty="0" smtClean="0"/>
              <a:t>prosecution” </a:t>
            </a:r>
            <a:endParaRPr lang="en-US" altLang="en-US" sz="2600" dirty="0"/>
          </a:p>
          <a:p>
            <a:pPr lvl="1">
              <a:lnSpc>
                <a:spcPct val="120000"/>
              </a:lnSpc>
            </a:pPr>
            <a:endParaRPr lang="en-US" altLang="en-US" dirty="0" smtClean="0"/>
          </a:p>
          <a:p>
            <a:pPr marL="457200" lvl="1" indent="0">
              <a:lnSpc>
                <a:spcPct val="120000"/>
              </a:lnSpc>
              <a:buNone/>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1787437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6195" y="252604"/>
            <a:ext cx="7696200" cy="792162"/>
          </a:xfrm>
        </p:spPr>
        <p:txBody>
          <a:bodyPr>
            <a:normAutofit/>
          </a:bodyPr>
          <a:lstStyle/>
          <a:p>
            <a:r>
              <a:rPr lang="en-US" altLang="en-US" dirty="0" smtClean="0"/>
              <a:t>Patent Not Issued Yet? - 1</a:t>
            </a:r>
            <a:endParaRPr lang="en-US" altLang="en-US" sz="4000" dirty="0" smtClean="0"/>
          </a:p>
        </p:txBody>
      </p:sp>
      <p:sp>
        <p:nvSpPr>
          <p:cNvPr id="5123" name="Rectangle 3"/>
          <p:cNvSpPr>
            <a:spLocks noGrp="1" noChangeArrowheads="1"/>
          </p:cNvSpPr>
          <p:nvPr>
            <p:ph type="body" idx="1"/>
          </p:nvPr>
        </p:nvSpPr>
        <p:spPr>
          <a:xfrm>
            <a:off x="627043" y="1112704"/>
            <a:ext cx="7772400" cy="5200879"/>
          </a:xfrm>
        </p:spPr>
        <p:txBody>
          <a:bodyPr>
            <a:normAutofit/>
          </a:bodyPr>
          <a:lstStyle/>
          <a:p>
            <a:pPr eaLnBrk="1" hangingPunct="1">
              <a:lnSpc>
                <a:spcPct val="110000"/>
              </a:lnSpc>
              <a:spcBef>
                <a:spcPts val="0"/>
              </a:spcBef>
            </a:pPr>
            <a:r>
              <a:rPr lang="en-US" altLang="en-US" sz="2800" dirty="0" smtClean="0"/>
              <a:t>What if your patent is pending, but not yet issued?</a:t>
            </a:r>
          </a:p>
          <a:p>
            <a:pPr eaLnBrk="1" hangingPunct="1">
              <a:lnSpc>
                <a:spcPct val="110000"/>
              </a:lnSpc>
              <a:spcBef>
                <a:spcPts val="0"/>
              </a:spcBef>
            </a:pPr>
            <a:r>
              <a:rPr lang="en-US" altLang="en-US" sz="2600" dirty="0" smtClean="0"/>
              <a:t>If patent application is published, can place competitor “on notice” </a:t>
            </a:r>
            <a:r>
              <a:rPr lang="en-US" altLang="en-US" sz="2600" dirty="0"/>
              <a:t>under  35 U.S.C. § 154(d</a:t>
            </a:r>
            <a:r>
              <a:rPr lang="en-US" altLang="en-US" sz="2600" dirty="0" smtClean="0"/>
              <a:t>)</a:t>
            </a:r>
          </a:p>
          <a:p>
            <a:pPr lvl="1" eaLnBrk="1" hangingPunct="1">
              <a:lnSpc>
                <a:spcPct val="110000"/>
              </a:lnSpc>
              <a:spcBef>
                <a:spcPts val="0"/>
              </a:spcBef>
            </a:pPr>
            <a:r>
              <a:rPr lang="en-US" altLang="en-US" sz="2200" dirty="0" smtClean="0"/>
              <a:t>Usually, damages only start accruing on issuance</a:t>
            </a:r>
          </a:p>
          <a:p>
            <a:pPr lvl="1" eaLnBrk="1" hangingPunct="1">
              <a:lnSpc>
                <a:spcPct val="110000"/>
              </a:lnSpc>
              <a:spcBef>
                <a:spcPts val="0"/>
              </a:spcBef>
            </a:pPr>
            <a:r>
              <a:rPr lang="en-US" altLang="en-US" sz="2200" dirty="0" smtClean="0"/>
              <a:t>But!  If the claims at publication are substantially identical to the claims at issuance, then damages can start accruing when you place them on notice</a:t>
            </a:r>
          </a:p>
          <a:p>
            <a:pPr eaLnBrk="1" hangingPunct="1">
              <a:lnSpc>
                <a:spcPct val="110000"/>
              </a:lnSpc>
              <a:spcBef>
                <a:spcPts val="0"/>
              </a:spcBef>
            </a:pPr>
            <a:r>
              <a:rPr lang="en-US" altLang="en-US" sz="2800" dirty="0" smtClean="0"/>
              <a:t>Can also apply for Prioritized Examination</a:t>
            </a:r>
          </a:p>
          <a:p>
            <a:pPr lvl="1" eaLnBrk="1" hangingPunct="1">
              <a:lnSpc>
                <a:spcPct val="110000"/>
              </a:lnSpc>
              <a:spcBef>
                <a:spcPts val="0"/>
              </a:spcBef>
            </a:pPr>
            <a:r>
              <a:rPr lang="en-US" altLang="en-US" sz="2200" dirty="0" smtClean="0"/>
              <a:t>Pro: Fast! Two Office Actions in first year</a:t>
            </a:r>
          </a:p>
          <a:p>
            <a:pPr lvl="1" eaLnBrk="1" hangingPunct="1">
              <a:lnSpc>
                <a:spcPct val="110000"/>
              </a:lnSpc>
              <a:spcBef>
                <a:spcPts val="0"/>
              </a:spcBef>
            </a:pPr>
            <a:r>
              <a:rPr lang="en-US" altLang="en-US" sz="2200" dirty="0" smtClean="0"/>
              <a:t>Con: Large fee, must respond rapidly, slightly lessened odds of issuance</a:t>
            </a:r>
          </a:p>
          <a:p>
            <a:pPr lvl="1">
              <a:lnSpc>
                <a:spcPct val="120000"/>
              </a:lnSpc>
            </a:pPr>
            <a:endParaRPr lang="en-US" altLang="en-US" dirty="0" smtClean="0"/>
          </a:p>
          <a:p>
            <a:pPr marL="457200" lvl="1" indent="0">
              <a:lnSpc>
                <a:spcPct val="120000"/>
              </a:lnSpc>
              <a:buNone/>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1045391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6195" y="252604"/>
            <a:ext cx="7696200" cy="792162"/>
          </a:xfrm>
        </p:spPr>
        <p:txBody>
          <a:bodyPr>
            <a:normAutofit/>
          </a:bodyPr>
          <a:lstStyle/>
          <a:p>
            <a:r>
              <a:rPr lang="en-US" altLang="en-US" dirty="0" smtClean="0"/>
              <a:t>Patent Not Issued Yet? - 2</a:t>
            </a:r>
            <a:endParaRPr lang="en-US" altLang="en-US" sz="4000" dirty="0" smtClean="0"/>
          </a:p>
        </p:txBody>
      </p:sp>
      <p:sp>
        <p:nvSpPr>
          <p:cNvPr id="5123" name="Rectangle 3"/>
          <p:cNvSpPr>
            <a:spLocks noGrp="1" noChangeArrowheads="1"/>
          </p:cNvSpPr>
          <p:nvPr>
            <p:ph type="body" idx="1"/>
          </p:nvPr>
        </p:nvSpPr>
        <p:spPr>
          <a:xfrm>
            <a:off x="627043" y="1112704"/>
            <a:ext cx="7772400" cy="5200879"/>
          </a:xfrm>
        </p:spPr>
        <p:txBody>
          <a:bodyPr>
            <a:normAutofit/>
          </a:bodyPr>
          <a:lstStyle/>
          <a:p>
            <a:pPr eaLnBrk="1" hangingPunct="1">
              <a:spcBef>
                <a:spcPts val="0"/>
              </a:spcBef>
            </a:pPr>
            <a:r>
              <a:rPr lang="en-US" altLang="en-US" sz="2800" dirty="0" smtClean="0"/>
              <a:t>Consider other forms of IP</a:t>
            </a:r>
          </a:p>
          <a:p>
            <a:pPr eaLnBrk="1" hangingPunct="1">
              <a:spcBef>
                <a:spcPts val="0"/>
              </a:spcBef>
            </a:pPr>
            <a:r>
              <a:rPr lang="en-US" altLang="en-US" sz="2600" dirty="0" smtClean="0"/>
              <a:t>Is there an ornamental aspect to the product?</a:t>
            </a:r>
          </a:p>
          <a:p>
            <a:pPr lvl="1" eaLnBrk="1" hangingPunct="1">
              <a:spcBef>
                <a:spcPts val="0"/>
              </a:spcBef>
            </a:pPr>
            <a:r>
              <a:rPr lang="en-US" altLang="en-US" sz="2400" dirty="0" smtClean="0"/>
              <a:t>Potential Design Patent  </a:t>
            </a:r>
          </a:p>
          <a:p>
            <a:pPr lvl="2" eaLnBrk="1" hangingPunct="1">
              <a:spcBef>
                <a:spcPts val="0"/>
              </a:spcBef>
            </a:pPr>
            <a:r>
              <a:rPr lang="en-US" altLang="en-US" sz="2000" dirty="0"/>
              <a:t>I</a:t>
            </a:r>
            <a:r>
              <a:rPr lang="en-US" altLang="en-US" sz="2000" dirty="0" smtClean="0"/>
              <a:t>ssues faster than utility patent</a:t>
            </a:r>
          </a:p>
          <a:p>
            <a:pPr lvl="2" eaLnBrk="1" hangingPunct="1">
              <a:spcBef>
                <a:spcPts val="0"/>
              </a:spcBef>
            </a:pPr>
            <a:r>
              <a:rPr lang="en-US" altLang="en-US" sz="2000" dirty="0" smtClean="0"/>
              <a:t>Only ornamental aspects, not functional</a:t>
            </a:r>
          </a:p>
          <a:p>
            <a:pPr lvl="1" eaLnBrk="1" hangingPunct="1">
              <a:spcBef>
                <a:spcPts val="0"/>
              </a:spcBef>
            </a:pPr>
            <a:r>
              <a:rPr lang="en-US" altLang="en-US" sz="2400" dirty="0" smtClean="0"/>
              <a:t>Potential Copyright claim if artistic elements</a:t>
            </a:r>
          </a:p>
          <a:p>
            <a:pPr eaLnBrk="1" hangingPunct="1">
              <a:spcBef>
                <a:spcPts val="0"/>
              </a:spcBef>
            </a:pPr>
            <a:r>
              <a:rPr lang="en-US" altLang="en-US" sz="2800" dirty="0" smtClean="0"/>
              <a:t>Is the competitor copying an element that you believe consumers use to identify your goods in the market?</a:t>
            </a:r>
          </a:p>
          <a:p>
            <a:pPr lvl="1" eaLnBrk="1" hangingPunct="1">
              <a:spcBef>
                <a:spcPts val="0"/>
              </a:spcBef>
            </a:pPr>
            <a:r>
              <a:rPr lang="en-US" altLang="en-US" sz="2400" dirty="0" smtClean="0"/>
              <a:t>Potential trademark/trade dress claim</a:t>
            </a:r>
          </a:p>
          <a:p>
            <a:pPr lvl="1">
              <a:lnSpc>
                <a:spcPct val="120000"/>
              </a:lnSpc>
            </a:pPr>
            <a:endParaRPr lang="en-US" altLang="en-US" dirty="0" smtClean="0"/>
          </a:p>
          <a:p>
            <a:pPr marL="457200" lvl="1" indent="0">
              <a:lnSpc>
                <a:spcPct val="120000"/>
              </a:lnSpc>
              <a:buNone/>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4016327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altLang="en-US" dirty="0"/>
              <a:t>Regular vs. </a:t>
            </a:r>
            <a:r>
              <a:rPr lang="en-US" altLang="en-US" dirty="0" smtClean="0"/>
              <a:t>Provisional App</a:t>
            </a:r>
            <a:endParaRPr lang="en-US" altLang="en-US" dirty="0"/>
          </a:p>
        </p:txBody>
      </p:sp>
      <p:sp>
        <p:nvSpPr>
          <p:cNvPr id="6147" name="Rectangle 3"/>
          <p:cNvSpPr>
            <a:spLocks noGrp="1" noChangeArrowheads="1"/>
          </p:cNvSpPr>
          <p:nvPr>
            <p:ph type="body" idx="1"/>
          </p:nvPr>
        </p:nvSpPr>
        <p:spPr>
          <a:xfrm>
            <a:off x="914400" y="1219200"/>
            <a:ext cx="7772400" cy="5181600"/>
          </a:xfrm>
        </p:spPr>
        <p:txBody>
          <a:bodyPr>
            <a:normAutofit fontScale="92500" lnSpcReduction="10000"/>
          </a:bodyPr>
          <a:lstStyle/>
          <a:p>
            <a:pPr eaLnBrk="1" hangingPunct="1"/>
            <a:r>
              <a:rPr lang="en-US" altLang="en-US" sz="2800" dirty="0" smtClean="0"/>
              <a:t>Provisional Patent </a:t>
            </a:r>
            <a:r>
              <a:rPr lang="en-US" altLang="en-US" sz="2800" u="sng" dirty="0" smtClean="0"/>
              <a:t>Application</a:t>
            </a:r>
            <a:r>
              <a:rPr lang="en-US" altLang="en-US" sz="2800" dirty="0" smtClean="0"/>
              <a:t> (not a </a:t>
            </a:r>
            <a:r>
              <a:rPr lang="en-US" altLang="en-US" sz="2800" u="sng" dirty="0" smtClean="0"/>
              <a:t>Patent</a:t>
            </a:r>
            <a:r>
              <a:rPr lang="en-US" altLang="en-US" sz="2800" dirty="0" smtClean="0"/>
              <a:t>)</a:t>
            </a:r>
          </a:p>
          <a:p>
            <a:pPr lvl="1"/>
            <a:r>
              <a:rPr lang="en-US" altLang="en-US" sz="2400" dirty="0" smtClean="0"/>
              <a:t>Still must be an enabling written description</a:t>
            </a:r>
          </a:p>
          <a:p>
            <a:pPr lvl="2"/>
            <a:r>
              <a:rPr lang="en-US" altLang="en-US" sz="2000" dirty="0" smtClean="0"/>
              <a:t>You can’t skimp on the technical details</a:t>
            </a:r>
          </a:p>
          <a:p>
            <a:pPr lvl="2"/>
            <a:r>
              <a:rPr lang="en-US" altLang="en-US" sz="2000" dirty="0" smtClean="0"/>
              <a:t>Big error point - Can’t fix this later</a:t>
            </a:r>
          </a:p>
          <a:p>
            <a:pPr lvl="1"/>
            <a:r>
              <a:rPr lang="en-US" altLang="en-US" dirty="0" smtClean="0"/>
              <a:t>Does not have to be formal</a:t>
            </a:r>
          </a:p>
          <a:p>
            <a:pPr lvl="2"/>
            <a:r>
              <a:rPr lang="en-US" altLang="en-US" dirty="0" smtClean="0"/>
              <a:t>Can include CAD/rough drawings, brochures, computer code, kitchen sink</a:t>
            </a:r>
          </a:p>
          <a:p>
            <a:pPr lvl="1"/>
            <a:r>
              <a:rPr lang="en-US" altLang="en-US" dirty="0" smtClean="0"/>
              <a:t>Does not have to include claims</a:t>
            </a:r>
          </a:p>
          <a:p>
            <a:pPr lvl="1"/>
            <a:r>
              <a:rPr lang="en-US" altLang="en-US" dirty="0" smtClean="0"/>
              <a:t>Is </a:t>
            </a:r>
            <a:r>
              <a:rPr lang="en-US" altLang="en-US" u="sng" dirty="0" smtClean="0"/>
              <a:t>NOT</a:t>
            </a:r>
            <a:r>
              <a:rPr lang="en-US" altLang="en-US" dirty="0" smtClean="0"/>
              <a:t> Examined by the PTO</a:t>
            </a:r>
          </a:p>
          <a:p>
            <a:pPr lvl="2"/>
            <a:r>
              <a:rPr lang="en-US" altLang="en-US" dirty="0" smtClean="0"/>
              <a:t>Just sits in the PTO for 1 year</a:t>
            </a:r>
          </a:p>
          <a:p>
            <a:pPr lvl="2"/>
            <a:r>
              <a:rPr lang="en-US" altLang="en-US" dirty="0" smtClean="0"/>
              <a:t>Must then either file a regular patent application or your provisional is abandoned</a:t>
            </a:r>
          </a:p>
          <a:p>
            <a:pPr lvl="1"/>
            <a:r>
              <a:rPr lang="en-US" altLang="en-US" dirty="0" smtClean="0"/>
              <a:t>Very thorough “data dump” at PTO</a:t>
            </a:r>
          </a:p>
          <a:p>
            <a:pPr lvl="1"/>
            <a:endParaRPr lang="en-US" altLang="en-US" sz="2400" dirty="0"/>
          </a:p>
          <a:p>
            <a:pPr eaLnBrk="1" hangingPunct="1"/>
            <a:endParaRPr lang="en-US" altLang="en-US" sz="2800" dirty="0" smtClean="0"/>
          </a:p>
          <a:p>
            <a:pPr eaLnBrk="1" hangingPunct="1"/>
            <a:endParaRPr lang="en-US" altLang="en-US" sz="2800" dirty="0" smtClean="0"/>
          </a:p>
        </p:txBody>
      </p:sp>
      <p:sp>
        <p:nvSpPr>
          <p:cNvPr id="2" name="Footer Placeholder 1"/>
          <p:cNvSpPr>
            <a:spLocks noGrp="1"/>
          </p:cNvSpPr>
          <p:nvPr>
            <p:ph type="ftr" sz="quarter" idx="11"/>
          </p:nvPr>
        </p:nvSpPr>
        <p:spPr/>
        <p:txBody>
          <a:bodyPr/>
          <a:lstStyle/>
          <a:p>
            <a:pPr>
              <a:defRPr/>
            </a:pPr>
            <a:r>
              <a:rPr lang="en-US" smtClean="0"/>
              <a:t>© Joe Barich, 2019.</a:t>
            </a:r>
            <a:endParaRPr lang="en-US"/>
          </a:p>
        </p:txBody>
      </p:sp>
    </p:spTree>
    <p:extLst>
      <p:ext uri="{BB962C8B-B14F-4D97-AF65-F5344CB8AC3E}">
        <p14:creationId xmlns:p14="http://schemas.microsoft.com/office/powerpoint/2010/main" val="2182172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846"/>
          </a:xfrm>
        </p:spPr>
        <p:txBody>
          <a:bodyPr>
            <a:normAutofit/>
          </a:bodyPr>
          <a:lstStyle/>
          <a:p>
            <a:r>
              <a:rPr lang="en-US" dirty="0" smtClean="0"/>
              <a:t>Provisional Application Hints - 1</a:t>
            </a:r>
            <a:endParaRPr lang="en-US" dirty="0"/>
          </a:p>
        </p:txBody>
      </p:sp>
      <p:sp>
        <p:nvSpPr>
          <p:cNvPr id="5" name="Content Placeholder 4"/>
          <p:cNvSpPr>
            <a:spLocks noGrp="1"/>
          </p:cNvSpPr>
          <p:nvPr>
            <p:ph idx="1"/>
          </p:nvPr>
        </p:nvSpPr>
        <p:spPr>
          <a:xfrm>
            <a:off x="457200" y="980501"/>
            <a:ext cx="8229600" cy="5266063"/>
          </a:xfrm>
          <a:prstGeom prst="rect">
            <a:avLst/>
          </a:prstGeom>
        </p:spPr>
        <p:txBody>
          <a:bodyPr>
            <a:normAutofit fontScale="70000" lnSpcReduction="20000"/>
          </a:bodyPr>
          <a:lstStyle/>
          <a:p>
            <a:pPr>
              <a:lnSpc>
                <a:spcPct val="120000"/>
              </a:lnSpc>
              <a:spcBef>
                <a:spcPts val="0"/>
              </a:spcBef>
              <a:defRPr/>
            </a:pPr>
            <a:r>
              <a:rPr lang="en-US" sz="3400" dirty="0" smtClean="0"/>
              <a:t>Individual inventors can file their provisional applications with the PTO at </a:t>
            </a:r>
            <a:r>
              <a:rPr lang="en-US" sz="3400" u="sng" dirty="0" smtClean="0"/>
              <a:t>uspto.gov</a:t>
            </a:r>
            <a:r>
              <a:rPr lang="en-US" sz="3400" dirty="0" smtClean="0"/>
              <a:t> </a:t>
            </a:r>
          </a:p>
          <a:p>
            <a:pPr lvl="1">
              <a:lnSpc>
                <a:spcPct val="120000"/>
              </a:lnSpc>
              <a:spcBef>
                <a:spcPts val="0"/>
              </a:spcBef>
              <a:defRPr/>
            </a:pPr>
            <a:r>
              <a:rPr lang="en-US" sz="3400" dirty="0" smtClean="0"/>
              <a:t>But! Individual inventors can make many mistakes or omissions that are not correctable later</a:t>
            </a:r>
          </a:p>
          <a:p>
            <a:pPr lvl="1">
              <a:lnSpc>
                <a:spcPct val="120000"/>
              </a:lnSpc>
              <a:spcBef>
                <a:spcPts val="0"/>
              </a:spcBef>
              <a:defRPr/>
            </a:pPr>
            <a:r>
              <a:rPr lang="en-US" sz="3400" dirty="0" smtClean="0"/>
              <a:t>Highly recommended to get a lawyer</a:t>
            </a:r>
          </a:p>
          <a:p>
            <a:pPr lvl="1">
              <a:lnSpc>
                <a:spcPct val="120000"/>
              </a:lnSpc>
              <a:spcBef>
                <a:spcPts val="0"/>
              </a:spcBef>
              <a:defRPr/>
            </a:pPr>
            <a:r>
              <a:rPr lang="en-US" sz="3400" dirty="0" smtClean="0"/>
              <a:t>Typically costs $1,500-$3,000 to do it right</a:t>
            </a:r>
          </a:p>
          <a:p>
            <a:pPr lvl="2">
              <a:lnSpc>
                <a:spcPct val="120000"/>
              </a:lnSpc>
              <a:spcBef>
                <a:spcPts val="0"/>
              </a:spcBef>
              <a:defRPr/>
            </a:pPr>
            <a:r>
              <a:rPr lang="en-US" sz="3400" dirty="0" smtClean="0"/>
              <a:t>Regular patent application costs about $10,000</a:t>
            </a:r>
          </a:p>
          <a:p>
            <a:pPr lvl="1">
              <a:lnSpc>
                <a:spcPct val="120000"/>
              </a:lnSpc>
              <a:spcBef>
                <a:spcPts val="0"/>
              </a:spcBef>
              <a:defRPr/>
            </a:pPr>
            <a:r>
              <a:rPr lang="en-US" sz="3400" dirty="0" smtClean="0"/>
              <a:t>Typical process – </a:t>
            </a:r>
          </a:p>
          <a:p>
            <a:pPr lvl="2">
              <a:lnSpc>
                <a:spcPct val="120000"/>
              </a:lnSpc>
              <a:spcBef>
                <a:spcPts val="0"/>
              </a:spcBef>
              <a:defRPr/>
            </a:pPr>
            <a:r>
              <a:rPr lang="en-US" sz="3400" dirty="0"/>
              <a:t>Y</a:t>
            </a:r>
            <a:r>
              <a:rPr lang="en-US" sz="3400" dirty="0" smtClean="0"/>
              <a:t>ou provide invention disclosure to attorney, </a:t>
            </a:r>
          </a:p>
          <a:p>
            <a:pPr lvl="2">
              <a:lnSpc>
                <a:spcPct val="120000"/>
              </a:lnSpc>
              <a:spcBef>
                <a:spcPts val="0"/>
              </a:spcBef>
              <a:defRPr/>
            </a:pPr>
            <a:r>
              <a:rPr lang="en-US" sz="3400" dirty="0"/>
              <a:t>A</a:t>
            </a:r>
            <a:r>
              <a:rPr lang="en-US" sz="3400" dirty="0" smtClean="0"/>
              <a:t>ttorney identifies areas needing further supplementation or that are inadequately disclosed </a:t>
            </a:r>
          </a:p>
          <a:p>
            <a:pPr lvl="2">
              <a:lnSpc>
                <a:spcPct val="120000"/>
              </a:lnSpc>
              <a:spcBef>
                <a:spcPts val="0"/>
              </a:spcBef>
              <a:defRPr/>
            </a:pPr>
            <a:r>
              <a:rPr lang="en-US" sz="3400" dirty="0"/>
              <a:t>Y</a:t>
            </a:r>
            <a:r>
              <a:rPr lang="en-US" sz="3400" dirty="0" smtClean="0"/>
              <a:t>ou provide more info, attorney reviews …. </a:t>
            </a:r>
          </a:p>
          <a:p>
            <a:pPr lvl="2">
              <a:lnSpc>
                <a:spcPct val="120000"/>
              </a:lnSpc>
              <a:spcBef>
                <a:spcPts val="0"/>
              </a:spcBef>
              <a:defRPr/>
            </a:pPr>
            <a:r>
              <a:rPr lang="en-US" sz="3400" dirty="0" smtClean="0"/>
              <a:t>Eventually OK to file, attorney files with PTO</a:t>
            </a:r>
          </a:p>
          <a:p>
            <a:pPr lvl="1">
              <a:lnSpc>
                <a:spcPct val="120000"/>
              </a:lnSpc>
              <a:spcBef>
                <a:spcPts val="0"/>
              </a:spcBef>
              <a:defRPr/>
            </a:pPr>
            <a:r>
              <a:rPr lang="en-US" sz="3400" dirty="0"/>
              <a:t>How can you save on costs</a:t>
            </a:r>
            <a:r>
              <a:rPr lang="en-US" sz="3400" dirty="0" smtClean="0"/>
              <a:t>?</a:t>
            </a:r>
            <a:endParaRPr lang="en-US" sz="3400" dirty="0"/>
          </a:p>
        </p:txBody>
      </p:sp>
      <p:sp>
        <p:nvSpPr>
          <p:cNvPr id="3" name="Footer Placeholder 2"/>
          <p:cNvSpPr>
            <a:spLocks noGrp="1"/>
          </p:cNvSpPr>
          <p:nvPr>
            <p:ph type="ftr" sz="quarter" idx="11"/>
          </p:nvPr>
        </p:nvSpPr>
        <p:spPr/>
        <p:txBody>
          <a:bodyPr/>
          <a:lstStyle/>
          <a:p>
            <a:r>
              <a:rPr lang="en-US" smtClean="0"/>
              <a:t>© Joe Barich, 2019.</a:t>
            </a:r>
            <a:endParaRPr lang="en-US" dirty="0"/>
          </a:p>
        </p:txBody>
      </p:sp>
    </p:spTree>
    <p:extLst>
      <p:ext uri="{BB962C8B-B14F-4D97-AF65-F5344CB8AC3E}">
        <p14:creationId xmlns:p14="http://schemas.microsoft.com/office/powerpoint/2010/main" val="2779663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92B519-750E-4654-976E-9EE313309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3DB8052-7862-4301-9AD1-B8997676FABE}">
  <ds:schemaRefs>
    <ds:schemaRef ds:uri="http://schemas.microsoft.com/sharepoint/v3/contenttype/forms"/>
  </ds:schemaRefs>
</ds:datastoreItem>
</file>

<file path=customXml/itemProps3.xml><?xml version="1.0" encoding="utf-8"?>
<ds:datastoreItem xmlns:ds="http://schemas.openxmlformats.org/officeDocument/2006/customXml" ds:itemID="{E872C679-056E-436F-A51C-2FF053CC9D2A}">
  <ds:schemaRefs>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19178</TotalTime>
  <Words>1578</Words>
  <Application>Microsoft Office PowerPoint</Application>
  <PresentationFormat>On-screen Show (4:3)</PresentationFormat>
  <Paragraphs>165</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Startups: Incorporation, Funding, Contracts, and Intellectual Property</vt:lpstr>
      <vt:lpstr>Today</vt:lpstr>
      <vt:lpstr>Startup Patent Issues</vt:lpstr>
      <vt:lpstr>Patent Use In Startups - 1</vt:lpstr>
      <vt:lpstr>Patent Use In Startups - 2</vt:lpstr>
      <vt:lpstr>Patent Not Issued Yet? - 1</vt:lpstr>
      <vt:lpstr>Patent Not Issued Yet? - 2</vt:lpstr>
      <vt:lpstr>Regular vs. Provisional App</vt:lpstr>
      <vt:lpstr>Provisional Application Hints - 1</vt:lpstr>
      <vt:lpstr>Provisional Application Hints - 2</vt:lpstr>
      <vt:lpstr>Provisional Application Hints - 3</vt:lpstr>
      <vt:lpstr>Provisional Horror Stories -1</vt:lpstr>
      <vt:lpstr>Provisional Horror Stories -2</vt:lpstr>
      <vt:lpstr>Provisional App Hints - 3</vt:lpstr>
      <vt:lpstr>Working With A Patent Attorney</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131</cp:revision>
  <cp:lastPrinted>2018-11-12T04:53:44Z</cp:lastPrinted>
  <dcterms:created xsi:type="dcterms:W3CDTF">2009-09-14T01:06:34Z</dcterms:created>
  <dcterms:modified xsi:type="dcterms:W3CDTF">2019-04-09T07:22:16Z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