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1"/>
  </p:notesMasterIdLst>
  <p:handoutMasterIdLst>
    <p:handoutMasterId r:id="rId62"/>
  </p:handoutMasterIdLst>
  <p:sldIdLst>
    <p:sldId id="546" r:id="rId5"/>
    <p:sldId id="370" r:id="rId6"/>
    <p:sldId id="534" r:id="rId7"/>
    <p:sldId id="535" r:id="rId8"/>
    <p:sldId id="536" r:id="rId9"/>
    <p:sldId id="537" r:id="rId10"/>
    <p:sldId id="491" r:id="rId11"/>
    <p:sldId id="492" r:id="rId12"/>
    <p:sldId id="493" r:id="rId13"/>
    <p:sldId id="494" r:id="rId14"/>
    <p:sldId id="495" r:id="rId15"/>
    <p:sldId id="496" r:id="rId16"/>
    <p:sldId id="538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39" r:id="rId25"/>
    <p:sldId id="504" r:id="rId26"/>
    <p:sldId id="545" r:id="rId27"/>
    <p:sldId id="506" r:id="rId28"/>
    <p:sldId id="507" r:id="rId29"/>
    <p:sldId id="508" r:id="rId30"/>
    <p:sldId id="509" r:id="rId31"/>
    <p:sldId id="510" r:id="rId32"/>
    <p:sldId id="511" r:id="rId33"/>
    <p:sldId id="512" r:id="rId34"/>
    <p:sldId id="513" r:id="rId35"/>
    <p:sldId id="514" r:id="rId36"/>
    <p:sldId id="515" r:id="rId37"/>
    <p:sldId id="516" r:id="rId38"/>
    <p:sldId id="517" r:id="rId39"/>
    <p:sldId id="518" r:id="rId40"/>
    <p:sldId id="519" r:id="rId41"/>
    <p:sldId id="520" r:id="rId42"/>
    <p:sldId id="521" r:id="rId43"/>
    <p:sldId id="522" r:id="rId44"/>
    <p:sldId id="523" r:id="rId45"/>
    <p:sldId id="524" r:id="rId46"/>
    <p:sldId id="525" r:id="rId47"/>
    <p:sldId id="526" r:id="rId48"/>
    <p:sldId id="527" r:id="rId49"/>
    <p:sldId id="528" r:id="rId50"/>
    <p:sldId id="544" r:id="rId51"/>
    <p:sldId id="529" r:id="rId52"/>
    <p:sldId id="488" r:id="rId53"/>
    <p:sldId id="543" r:id="rId54"/>
    <p:sldId id="542" r:id="rId55"/>
    <p:sldId id="532" r:id="rId56"/>
    <p:sldId id="533" r:id="rId57"/>
    <p:sldId id="541" r:id="rId58"/>
    <p:sldId id="540" r:id="rId59"/>
    <p:sldId id="261" r:id="rId60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763" autoAdjust="0"/>
    <p:restoredTop sz="98873" autoAdjust="0"/>
  </p:normalViewPr>
  <p:slideViewPr>
    <p:cSldViewPr snapToObjects="1">
      <p:cViewPr varScale="1">
        <p:scale>
          <a:sx n="91" d="100"/>
          <a:sy n="91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t" anchorCtr="0" compatLnSpc="1">
            <a:prstTxWarp prst="textNoShape">
              <a:avLst/>
            </a:prstTxWarp>
          </a:bodyPr>
          <a:lstStyle>
            <a:lvl1pPr defTabSz="484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6" y="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t" anchorCtr="0" compatLnSpc="1">
            <a:prstTxWarp prst="textNoShape">
              <a:avLst/>
            </a:prstTxWarp>
          </a:bodyPr>
          <a:lstStyle>
            <a:lvl1pPr algn="r" defTabSz="484100">
              <a:defRPr sz="1200"/>
            </a:lvl1pPr>
          </a:lstStyle>
          <a:p>
            <a:pPr>
              <a:defRPr/>
            </a:pPr>
            <a:fld id="{000796EC-26FD-413A-B817-EB9D416B40BD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119174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b" anchorCtr="0" compatLnSpc="1">
            <a:prstTxWarp prst="textNoShape">
              <a:avLst/>
            </a:prstTxWarp>
          </a:bodyPr>
          <a:lstStyle>
            <a:lvl1pPr defTabSz="484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6" y="9119174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b" anchorCtr="0" compatLnSpc="1">
            <a:prstTxWarp prst="textNoShape">
              <a:avLst/>
            </a:prstTxWarp>
          </a:bodyPr>
          <a:lstStyle>
            <a:lvl1pPr algn="r" defTabSz="484100">
              <a:defRPr sz="1200"/>
            </a:lvl1pPr>
          </a:lstStyle>
          <a:p>
            <a:pPr>
              <a:defRPr/>
            </a:pPr>
            <a:fld id="{05E4763E-72E8-494D-99B3-F23481865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t" anchorCtr="0" compatLnSpc="1">
            <a:prstTxWarp prst="textNoShape">
              <a:avLst/>
            </a:prstTxWarp>
          </a:bodyPr>
          <a:lstStyle>
            <a:lvl1pPr defTabSz="484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6" y="2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t" anchorCtr="0" compatLnSpc="1">
            <a:prstTxWarp prst="textNoShape">
              <a:avLst/>
            </a:prstTxWarp>
          </a:bodyPr>
          <a:lstStyle>
            <a:lvl1pPr algn="r" defTabSz="484100">
              <a:defRPr sz="1200"/>
            </a:lvl1pPr>
          </a:lstStyle>
          <a:p>
            <a:pPr>
              <a:defRPr/>
            </a:pPr>
            <a:fld id="{FD3C1318-5C07-48DE-AA83-CA2913B8CFF9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6" y="4561230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119174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b" anchorCtr="0" compatLnSpc="1">
            <a:prstTxWarp prst="textNoShape">
              <a:avLst/>
            </a:prstTxWarp>
          </a:bodyPr>
          <a:lstStyle>
            <a:lvl1pPr defTabSz="484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6" y="9119174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976" tIns="48489" rIns="96976" bIns="48489" numCol="1" anchor="b" anchorCtr="0" compatLnSpc="1">
            <a:prstTxWarp prst="textNoShape">
              <a:avLst/>
            </a:prstTxWarp>
          </a:bodyPr>
          <a:lstStyle>
            <a:lvl1pPr algn="r" defTabSz="484100">
              <a:defRPr sz="1200"/>
            </a:lvl1pPr>
          </a:lstStyle>
          <a:p>
            <a:pPr>
              <a:defRPr/>
            </a:pPr>
            <a:fld id="{6A9E8373-C409-4531-9C8D-35E02D3DF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74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3C328-657E-46A0-AA0B-82358D6021AD}" type="datetime1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0B10-FADD-49C4-9195-7EE858E27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8D8FC-A0A8-46F2-993E-11E65EEEDE6F}" type="datetime1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E334-A8CC-4BE1-A1AA-E68EE73EC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ED38-C968-4287-8233-DC95565AF9EA}" type="datetime1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CF12-3F79-4EDB-8760-21190366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3DD66-8292-4368-8465-E1F07F3CFB1B}" type="datetime1">
              <a:rPr lang="en-US" smtClean="0"/>
              <a:t>9/25/2022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2A6D-52FD-4AB1-B543-2E5FD599230D}" type="datetime1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9CEF5-1C0B-4BA0-9E7D-6D7080F2A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1AAE-8433-475F-A4A1-A54CDA7A858D}" type="datetime1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4691-4F23-4B42-B92D-807446DFC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E55C-36CE-4A79-A10F-C0EB0A10638B}" type="datetime1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C696-A457-4277-9DAA-8D5D0985E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637A0-18B5-4CA0-8E62-363069BDF9A4}" type="datetime1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344A4-7E0A-4001-AF1A-53EC84C1F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4108E-B8C6-4D86-AEF2-959652AD4DCE}" type="datetime1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C729-2F12-4413-9125-98EF451B0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2F60-EA05-4E02-A7E5-B33C97D5B621}" type="datetime1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D70B-AA1A-41F0-ADE9-C59940870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5D6A5-772F-439A-B881-C441399B7FCE}" type="datetime1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F3897-FFD0-47FD-93C8-E82F02266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D67723-7D73-4C5B-ACA1-BFABEB530665}" type="datetime1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8D204F-8341-48AB-81CC-F51F943B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latin typeface="Georgia" pitchFamily="18" charset="0"/>
                <a:cs typeface="Georgia" pitchFamily="18" charset="0"/>
              </a:rPr>
              <a:t>Startups: Incorporation, Funding, Contracts, and Intellectual Property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84018" y="2020743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Georgia" pitchFamily="18" charset="0"/>
                <a:cs typeface="Georgia" pitchFamily="18" charset="0"/>
              </a:rPr>
              <a:t>Professor Barich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>
                <a:latin typeface="Georgia" pitchFamily="18" charset="0"/>
                <a:cs typeface="Georgia" pitchFamily="18" charset="0"/>
              </a:rPr>
              <a:t>Class </a:t>
            </a:r>
            <a:r>
              <a:rPr lang="en-US" altLang="en-US" sz="3200" dirty="0">
                <a:latin typeface="Georgia" pitchFamily="18" charset="0"/>
                <a:cs typeface="Georgia" pitchFamily="18" charset="0"/>
              </a:rPr>
              <a:t>6</a:t>
            </a:r>
            <a:endParaRPr lang="en-US" altLang="en-US" sz="3200" dirty="0" smtClean="0">
              <a:latin typeface="Georgia" pitchFamily="18" charset="0"/>
              <a:cs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 smtClean="0">
              <a:latin typeface="Georgia" pitchFamily="18" charset="0"/>
              <a:cs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Agreement - 1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“Meeting Of The Minds”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Both sides substantially understood all of the terms of the contract to mean the same thing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Typically, “offeror” proposes a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“You cut grass, I pay you $10.”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“Offeree” receives the offer and either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Declines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Counter-offers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Accepts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Agreement - 2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Bilateral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The typical contract – two sides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Can also be multi-lateral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Terms are often negotiated by parties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“Bob, will you cut my grass for $10?”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Unilateral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One side sets all the terms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Craigslist: “Whoever cuts my grass I will pay $10.”  If someone cuts your grass, you have to pay them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Agreement - 3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Express Contract – asking you to cut grass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Implied Contract  -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Bob asks you to cut his grass for $10 one week.  Calls you every subsequent week for 10 weeks.  The next week you get up early and cut his grass without asking him and claim $10 as an implied contract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It is reasonable to assume that Bob would agree to be bound to pay you $10 under the circumstances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Quasi Contract/</a:t>
            </a:r>
            <a:r>
              <a:rPr lang="en-US" sz="2800" i="1" dirty="0" smtClean="0">
                <a:latin typeface="Georgia" pitchFamily="18" charset="0"/>
              </a:rPr>
              <a:t>Quantum </a:t>
            </a:r>
            <a:r>
              <a:rPr lang="en-US" sz="2800" i="1" dirty="0" err="1" smtClean="0">
                <a:latin typeface="Georgia" pitchFamily="18" charset="0"/>
              </a:rPr>
              <a:t>Meruit</a:t>
            </a:r>
            <a:endParaRPr lang="en-US" sz="2800" i="1" dirty="0" smtClean="0">
              <a:latin typeface="Georgia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Bob didn’t call you because he died.  (A party to the contract is no more, so no contract can be created.) His estate probably owes you $10 as a quasi-contract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However, recovery is “</a:t>
            </a:r>
            <a:r>
              <a:rPr lang="en-US" sz="2400" i="1" dirty="0" smtClean="0">
                <a:latin typeface="Georgia" pitchFamily="18" charset="0"/>
              </a:rPr>
              <a:t>in quantum </a:t>
            </a:r>
            <a:r>
              <a:rPr lang="en-US" sz="2400" i="1" dirty="0" err="1" smtClean="0">
                <a:latin typeface="Georgia" pitchFamily="18" charset="0"/>
              </a:rPr>
              <a:t>meruit</a:t>
            </a:r>
            <a:r>
              <a:rPr lang="en-US" sz="2400" dirty="0" smtClean="0">
                <a:latin typeface="Georgia" pitchFamily="18" charset="0"/>
              </a:rPr>
              <a:t>” – as much as deserved, not necessarily $10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latin typeface="Georgia" pitchFamily="18" charset="0"/>
              </a:rPr>
              <a:t>Quantum </a:t>
            </a:r>
            <a:r>
              <a:rPr lang="en-US" i="1" dirty="0" err="1" smtClean="0">
                <a:latin typeface="Georgia" pitchFamily="18" charset="0"/>
              </a:rPr>
              <a:t>Meruit</a:t>
            </a:r>
            <a:endParaRPr lang="en-US" i="1" dirty="0" smtClean="0">
              <a:latin typeface="Georgia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i="1" dirty="0" smtClean="0">
                <a:latin typeface="Georgia" pitchFamily="18" charset="0"/>
              </a:rPr>
              <a:t>Quantum </a:t>
            </a:r>
            <a:r>
              <a:rPr lang="en-US" i="1" dirty="0" err="1" smtClean="0">
                <a:latin typeface="Georgia" pitchFamily="18" charset="0"/>
              </a:rPr>
              <a:t>Meruit</a:t>
            </a:r>
            <a:r>
              <a:rPr lang="en-US" i="1" dirty="0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can be very powerful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Courts generally don’t want people to be unjustly enriched, especially those who appear to be using the law to obtain an unfair advantage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But!  Don’t rely on implied or quasi-contract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Georgia" pitchFamily="18" charset="0"/>
              </a:rPr>
              <a:t>It is always better to CONFIRM before </a:t>
            </a:r>
            <a:r>
              <a:rPr lang="en-US" sz="2400" dirty="0" smtClean="0">
                <a:latin typeface="Georgia" pitchFamily="18" charset="0"/>
              </a:rPr>
              <a:t>doing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Preferably using a medium that records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Paper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Text/E-mail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Video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Voicemail message</a:t>
            </a:r>
            <a:endParaRPr lang="en-US" dirty="0">
              <a:latin typeface="Georgia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Georgia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Legal Enforceability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Valid contract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One that is enforced by the Courts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Unenforceable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Good parties, offer, and acceptance, but something prevents enforcement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Voidable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One or both of the parties may avoid the contract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Example – contract with minor is voidable by minor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Void (void “</a:t>
            </a:r>
            <a:r>
              <a:rPr lang="en-US" sz="2800" i="1" dirty="0" err="1" smtClean="0">
                <a:latin typeface="Georgia" pitchFamily="18" charset="0"/>
              </a:rPr>
              <a:t>ab</a:t>
            </a:r>
            <a:r>
              <a:rPr lang="en-US" sz="2800" i="1" dirty="0" smtClean="0">
                <a:latin typeface="Georgia" pitchFamily="18" charset="0"/>
              </a:rPr>
              <a:t> initio</a:t>
            </a:r>
            <a:r>
              <a:rPr lang="en-US" sz="2800" dirty="0" smtClean="0">
                <a:latin typeface="Georgia" pitchFamily="18" charset="0"/>
              </a:rPr>
              <a:t>”–from the beginning)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 good from the beginning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Example, contract to commit a crime or illegal act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Voidable Contract Example - 1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Ann is 16 years old and goes to a car dealership.  Dealer knows age, but gives her a car in exchange for her agreement to pay $500/month for 20 years ($120K in total payments)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Voidable – Ann’s mom makes her give the car back – Dealer must take it and Ann does not have to continue paying for car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Some states – Ann should pay reasonable value of use of car (compare to rental)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Some states – Ann should pay decrease in value of car (drive off lot, car not “new”)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Voidable Contract Example - 2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What if Ann misrepresented herself as 21?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She gets less sympathy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Contract still voidable, but maybe go for larger value for rental or decrease in value to Dealer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Really based on reasonableness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It is not reasonable to think that a court is going to enforce a contract on an infant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Dealer acts reasonably, Dealer is going to get a lot of sympathy  - “be made whole”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actual contract itself is voidable, but there may be some sort of </a:t>
            </a:r>
            <a:r>
              <a:rPr lang="en-US" sz="2400" i="1" dirty="0" smtClean="0">
                <a:latin typeface="Georgia" pitchFamily="18" charset="0"/>
              </a:rPr>
              <a:t>quantum </a:t>
            </a:r>
            <a:r>
              <a:rPr lang="en-US" sz="2400" i="1" dirty="0" err="1" smtClean="0">
                <a:latin typeface="Georgia" pitchFamily="18" charset="0"/>
              </a:rPr>
              <a:t>meruit</a:t>
            </a:r>
            <a:r>
              <a:rPr lang="en-US" sz="2400" dirty="0" smtClean="0">
                <a:latin typeface="Georgia" pitchFamily="18" charset="0"/>
              </a:rPr>
              <a:t> enrichment that Courts will likely address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Co-Signer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Usually </a:t>
            </a:r>
            <a:r>
              <a:rPr lang="en-US" u="sng" dirty="0" smtClean="0">
                <a:latin typeface="Georgia" pitchFamily="18" charset="0"/>
              </a:rPr>
              <a:t>Jointly</a:t>
            </a:r>
            <a:r>
              <a:rPr lang="en-US" dirty="0" smtClean="0">
                <a:latin typeface="Georgia" pitchFamily="18" charset="0"/>
              </a:rPr>
              <a:t> liable with signer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Include an adult on contract with minor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What if Ann’s Mom co-signs Ann’s loan papers and Ann stops paying?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Dealer can’t sue Ann – she’s a minor so the contract is voidable at her option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Dealer CAN sue Ann’s Mom – and will likely be able to collect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The contract is not voidable as to Mom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Ratification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Ann starts paying at 16, then turns 18 and keeps paying for several months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Ann is now an adult and has ratified the contract through her behavior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Ratified contract is no longer voidable by Ann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Example – person is insane but recovers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Contracts made while insane are voidable, but could be ratified by action made once sane and become binding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“Insanity” can be by rage, addiction, intoxication, depression, delirium, etc.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What is an Offer?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Once we have parties, what is an offer?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Restatement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Manifestation of willingness to enter into a bargain so made as to justify another in understanding that their assent to the bargain is invited and will “lock-in” the bargain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“Bargain” must be clear  - meeting of minds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Georgia" pitchFamily="18" charset="0"/>
              </a:rPr>
              <a:t>“Understanding” must be reasonable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Today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solidFill>
                <a:srgbClr val="FF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Review Exam #1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Continue learning about </a:t>
            </a:r>
            <a:r>
              <a:rPr lang="en-US" sz="2800" dirty="0" smtClean="0">
                <a:latin typeface="Georgia" pitchFamily="18" charset="0"/>
              </a:rPr>
              <a:t>contracts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TEC Talk: Intro to Patents and Trademarks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Thursday Oct 6</a:t>
            </a:r>
            <a:r>
              <a:rPr lang="en-US" sz="2400" baseline="30000" dirty="0" smtClean="0">
                <a:latin typeface="Georgia" pitchFamily="18" charset="0"/>
              </a:rPr>
              <a:t>th</a:t>
            </a:r>
            <a:r>
              <a:rPr lang="en-US" sz="2400" dirty="0" smtClean="0">
                <a:latin typeface="Georgia" pitchFamily="18" charset="0"/>
              </a:rPr>
              <a:t> @ 7pm @ 314 </a:t>
            </a:r>
            <a:r>
              <a:rPr lang="en-US" sz="2400" dirty="0" err="1" smtClean="0">
                <a:latin typeface="Georgia" pitchFamily="18" charset="0"/>
              </a:rPr>
              <a:t>Altgeld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Offer - 1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61749" y="1139588"/>
            <a:ext cx="8229600" cy="5216762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Intent to offer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Intent is reviewed objectively (what would someone perceiving the offer think) rather than subjectively (whether the </a:t>
            </a:r>
            <a:r>
              <a:rPr lang="en-US" sz="2400" dirty="0" err="1" smtClean="0">
                <a:latin typeface="Georgia" pitchFamily="18" charset="0"/>
              </a:rPr>
              <a:t>offeror</a:t>
            </a:r>
            <a:r>
              <a:rPr lang="en-US" sz="2400" dirty="0" smtClean="0">
                <a:latin typeface="Georgia" pitchFamily="18" charset="0"/>
              </a:rPr>
              <a:t> thought she was joking)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If a reasonable observer would think that an offer has been made, then it has been 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Solicitation of an offer is not an offer itself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“I would like to sell my car for $1,500.”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“Would you give me $1,500 for this car?”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“I would think that $1,500 would be a fair price for this car.”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Soliciting an Offer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61749" y="1139588"/>
            <a:ext cx="8229600" cy="4880212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800" dirty="0" smtClean="0">
                <a:latin typeface="Georgia" pitchFamily="18" charset="0"/>
              </a:rPr>
              <a:t>The line between soliciting an offer and making an offer can be unclear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 smtClean="0">
                <a:latin typeface="Georgia" pitchFamily="18" charset="0"/>
              </a:rPr>
              <a:t>Lack of clarity generally is not desirable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Other party may legitimately get the wrong idea – could lead to litigation or loss of working relationship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Other party may attempt to use lack of clarity to “improve” their position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Suggestion – if you are only soliciting offers, be very clear that you are doing so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2400" dirty="0" smtClean="0">
                <a:latin typeface="Georgia" pitchFamily="18" charset="0"/>
              </a:rPr>
              <a:t>Also, if you are unsure if the other party is making an offer, ask “Is that an offer?”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Offer - 2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Termination of an offer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Acceptance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Revocation/withdrawal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Wait I changed my mind!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Rejection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Counteroffer – actually a rejection + offer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Lapse of party – death, insanity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Passage of time - not reasonable to cut grass 2 months later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Material change in bargain – grass destroyed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Revocation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Generally, an </a:t>
            </a:r>
            <a:r>
              <a:rPr lang="en-US" sz="2800" dirty="0" err="1" smtClean="0">
                <a:latin typeface="Georgia" pitchFamily="18" charset="0"/>
              </a:rPr>
              <a:t>Offeror</a:t>
            </a:r>
            <a:r>
              <a:rPr lang="en-US" sz="2800" dirty="0" smtClean="0">
                <a:latin typeface="Georgia" pitchFamily="18" charset="0"/>
              </a:rPr>
              <a:t> can revoke an offer at any time for any reason or no reason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latin typeface="Georgia" pitchFamily="18" charset="0"/>
              </a:rPr>
              <a:t>Except</a:t>
            </a:r>
            <a:r>
              <a:rPr lang="en-US" sz="2800" dirty="0" smtClean="0">
                <a:latin typeface="Georgia" pitchFamily="18" charset="0"/>
              </a:rPr>
              <a:t> when an offeree has paid to keep an offer open – a separate agreement called an “option”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“Pay me $500 and I will keep the offer to sell you my house for $100K open for a year”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An option is a contract to make an offer to form another contract </a:t>
            </a:r>
            <a:r>
              <a:rPr lang="en-US" sz="2800" dirty="0" err="1" smtClean="0">
                <a:latin typeface="Georgia" pitchFamily="18" charset="0"/>
              </a:rPr>
              <a:t>unrevocable</a:t>
            </a:r>
            <a:r>
              <a:rPr lang="en-US" sz="2800" dirty="0" smtClean="0">
                <a:latin typeface="Georgia" pitchFamily="18" charset="0"/>
              </a:rPr>
              <a:t> for a time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</a:t>
            </a:r>
            <a:r>
              <a:rPr lang="en-US" sz="2400" dirty="0">
                <a:latin typeface="Georgia" pitchFamily="18" charset="0"/>
              </a:rPr>
              <a:t>contract to make the offer </a:t>
            </a:r>
            <a:r>
              <a:rPr lang="en-US" sz="2400" dirty="0" err="1">
                <a:latin typeface="Georgia" pitchFamily="18" charset="0"/>
              </a:rPr>
              <a:t>unrevocable</a:t>
            </a:r>
            <a:r>
              <a:rPr lang="en-US" sz="2400" dirty="0">
                <a:latin typeface="Georgia" pitchFamily="18" charset="0"/>
              </a:rPr>
              <a:t> is binding when the $500 is paid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The underlying offer is “locked-in” and unalterable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But! It is still just an offer - it can be rejected or counter-offered and need not be renewed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Counteroffers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229600" cy="55181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Technically a simultaneous rejection of the previous offer and the making of a new offer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The original </a:t>
            </a:r>
            <a:r>
              <a:rPr lang="en-US" sz="2400" dirty="0" err="1" smtClean="0">
                <a:latin typeface="Georgia" pitchFamily="18" charset="0"/>
              </a:rPr>
              <a:t>offeror</a:t>
            </a:r>
            <a:r>
              <a:rPr lang="en-US" sz="2400" dirty="0" smtClean="0">
                <a:latin typeface="Georgia" pitchFamily="18" charset="0"/>
              </a:rPr>
              <a:t> may now accept counteroffer to make a binding contract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Prior offer is gone, but may optionally be renewed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What about “I accept, if you do X?”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Restatement – Must have agreement for all material terms - any proposal for material change in terms cancels original offer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UCC – If change in terms is modest, then it will likely be treated as an acceptance.  </a:t>
            </a:r>
          </a:p>
          <a:p>
            <a:pPr lvl="2" eaLnBrk="1" hangingPunct="1"/>
            <a:r>
              <a:rPr lang="en-US" sz="2000" dirty="0" smtClean="0">
                <a:latin typeface="Georgia" pitchFamily="18" charset="0"/>
              </a:rPr>
              <a:t>Example “OK, I’ll buy 100 bottles at your price, time, and delivery, but I want 50 red, 30 blue, and 20 white, not 30-30-40.” (all costing the same)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Lapse of Party/Passage of Time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55169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Georgia" pitchFamily="18" charset="0"/>
              </a:rPr>
              <a:t>Offeror</a:t>
            </a:r>
            <a:r>
              <a:rPr lang="en-US" sz="2800" dirty="0" smtClean="0">
                <a:latin typeface="Georgia" pitchFamily="18" charset="0"/>
              </a:rPr>
              <a:t> gives an offer, but keels over before you accept – No Contract</a:t>
            </a:r>
          </a:p>
          <a:p>
            <a:pPr eaLnBrk="1" hangingPunct="1"/>
            <a:r>
              <a:rPr lang="en-US" sz="2800" dirty="0" err="1" smtClean="0">
                <a:latin typeface="Georgia" pitchFamily="18" charset="0"/>
              </a:rPr>
              <a:t>Offeror</a:t>
            </a:r>
            <a:r>
              <a:rPr lang="en-US" sz="2800" dirty="0" smtClean="0">
                <a:latin typeface="Georgia" pitchFamily="18" charset="0"/>
              </a:rPr>
              <a:t> gives an offer, but </a:t>
            </a:r>
            <a:r>
              <a:rPr lang="en-US" sz="2800" dirty="0" err="1" smtClean="0">
                <a:latin typeface="Georgia" pitchFamily="18" charset="0"/>
              </a:rPr>
              <a:t>offeror</a:t>
            </a:r>
            <a:r>
              <a:rPr lang="en-US" sz="2800" dirty="0" smtClean="0">
                <a:latin typeface="Georgia" pitchFamily="18" charset="0"/>
              </a:rPr>
              <a:t> is insane – No contract</a:t>
            </a:r>
          </a:p>
          <a:p>
            <a:pPr eaLnBrk="1" hangingPunct="1"/>
            <a:r>
              <a:rPr lang="en-US" sz="2800" dirty="0" err="1" smtClean="0">
                <a:latin typeface="Georgia" pitchFamily="18" charset="0"/>
              </a:rPr>
              <a:t>Offeror</a:t>
            </a:r>
            <a:r>
              <a:rPr lang="en-US" sz="2800" dirty="0" smtClean="0">
                <a:latin typeface="Georgia" pitchFamily="18" charset="0"/>
              </a:rPr>
              <a:t> (In June) offers to pay $10 if you cut their lawn.  You wait until December to cut it and then demand payment – No contract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9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Material Change in Bargain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Georgia" pitchFamily="18" charset="0"/>
              </a:rPr>
              <a:t>Offeror</a:t>
            </a:r>
            <a:r>
              <a:rPr lang="en-US" sz="2800" dirty="0" smtClean="0">
                <a:latin typeface="Georgia" pitchFamily="18" charset="0"/>
              </a:rPr>
              <a:t> offers you $5,000 to level their land.  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Landslide does it overnight.  You see it in the morning and immediately rush to </a:t>
            </a:r>
            <a:r>
              <a:rPr lang="en-US" sz="2400" dirty="0" err="1" smtClean="0">
                <a:latin typeface="Georgia" pitchFamily="18" charset="0"/>
              </a:rPr>
              <a:t>Offeror</a:t>
            </a:r>
            <a:r>
              <a:rPr lang="en-US" sz="2400" dirty="0" smtClean="0">
                <a:latin typeface="Georgia" pitchFamily="18" charset="0"/>
              </a:rPr>
              <a:t> screaming “I accept!” – Likely no contract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You accept and then landslide does it overnight – likely a valid contract because the bargain has already been accepted – at the time the contract was formed, there was no change in the bargain.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You put a letter in the mail accepting offer, then landslide – likely valid contract under “mailbox rule”</a:t>
            </a:r>
          </a:p>
          <a:p>
            <a:pPr lvl="1" eaLnBrk="1" hangingPunct="1"/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Method of Acceptance	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Typically, </a:t>
            </a:r>
            <a:r>
              <a:rPr lang="en-US" dirty="0" err="1" smtClean="0">
                <a:latin typeface="Georgia" pitchFamily="18" charset="0"/>
              </a:rPr>
              <a:t>offeror</a:t>
            </a:r>
            <a:r>
              <a:rPr lang="en-US" dirty="0" smtClean="0">
                <a:latin typeface="Georgia" pitchFamily="18" charset="0"/>
              </a:rPr>
              <a:t> can set the method for acceptance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“If you agree, then please stand on one foot.”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Silence is generally not sufficient, but could be reasonable under circumstances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Example – Sent letter, but hear nothing – likely no contract, especially under Restatement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Face-to-face – “indicate you agree by saying nothing for 10 minutes” – likely contract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UCC Merchants engaging in typical transaction that they have engaged in before – likely contract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Battle of the Forms - 1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Buyers and Sellers often use pre-printed forms, especially merchants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Purchase Order (From Buyer to Seller)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“I want these goods under my (Buyer’s) terms”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Invoice (From Seller to Buyer)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“Goods are provided under my (Seller’s) terms”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Terms in PO and Invoice rarely are identical and are typically in favor of the party sending it – so which terms trump?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6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Battle of the Forms - 2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UCC 2-207 Additional Terms in Acceptance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Don’t need exact agreement for contract, </a:t>
            </a:r>
            <a:r>
              <a:rPr lang="en-US" sz="2800" u="sng" dirty="0" smtClean="0">
                <a:latin typeface="Georgia" pitchFamily="18" charset="0"/>
              </a:rPr>
              <a:t>unless contract is expressly made dependent on exact agreement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Buyer says, I will buy 1000 </a:t>
            </a:r>
            <a:r>
              <a:rPr lang="en-US" dirty="0" err="1" smtClean="0">
                <a:latin typeface="Georgia" pitchFamily="18" charset="0"/>
              </a:rPr>
              <a:t>Xs</a:t>
            </a:r>
            <a:r>
              <a:rPr lang="en-US" dirty="0" smtClean="0">
                <a:latin typeface="Georgia" pitchFamily="18" charset="0"/>
              </a:rPr>
              <a:t>, but my purchase is contingent on you accepting the terms of this PO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Contract Summary -1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What is a legally binding contract?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(1) An agreement, (2) Between at least two parties, (3) That is actually enforced by a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Based on objective reasonableness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Honor expectations of the </a:t>
            </a:r>
            <a:r>
              <a:rPr lang="en-US" dirty="0" smtClean="0">
                <a:latin typeface="Georgia" pitchFamily="18" charset="0"/>
              </a:rPr>
              <a:t>parties and practice </a:t>
            </a:r>
            <a:r>
              <a:rPr lang="en-US" dirty="0">
                <a:latin typeface="Georgia" pitchFamily="18" charset="0"/>
              </a:rPr>
              <a:t>in </a:t>
            </a:r>
            <a:r>
              <a:rPr lang="en-US" dirty="0" smtClean="0">
                <a:latin typeface="Georgia" pitchFamily="18" charset="0"/>
              </a:rPr>
              <a:t>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Lack of clarity is construed against the drafter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Contract is often a living document defining the operating relationship between parties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Focus on establishing a clear relationship</a:t>
            </a:r>
            <a:endParaRPr lang="en-US" dirty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Battle of the Forms - 3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8229600" cy="50673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Between merchants, if acceptance is not made conditional on assent to buyer’s terms, then seller’s terms are part of contract (displacing buyer’s) unless: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New terms materially alter contract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Notification of objection has already been given or is given in a reasonable time after they are received.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However! - Most buyers POs are made conditional on assent to terms, so based on the written agreement, </a:t>
            </a:r>
            <a:r>
              <a:rPr lang="en-US" sz="2800" u="sng" dirty="0" smtClean="0">
                <a:latin typeface="Georgia" pitchFamily="18" charset="0"/>
              </a:rPr>
              <a:t>the PO usually wins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Battle of the Forms - 4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Even if the terms are a material change, the offer was contingent, or notification of objection was received-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Conduct by both parties which recognizes the existence of a contract is sufficient to establish a contract, even if the writings are insufficient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Often, even if the seller provides the goods in a way other than that specified in the contract, but the buyer accepts it – and by accepting typically adopts the new terms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latin typeface="Georgia" pitchFamily="18" charset="0"/>
              </a:rPr>
              <a:t>Ultra Vires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dirty="0" smtClean="0">
                <a:latin typeface="Georgia" pitchFamily="18" charset="0"/>
              </a:rPr>
              <a:t>Ultra Vires</a:t>
            </a:r>
            <a:r>
              <a:rPr lang="en-US" sz="2800" dirty="0" smtClean="0">
                <a:latin typeface="Georgia" pitchFamily="18" charset="0"/>
              </a:rPr>
              <a:t> – beyond the powers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Corporations used to be organized for very specific purposes and any agreement beyond those purposes could not be enforced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Example: “To operate railroad”- could not acquire new land to expand railroad, only operate current railroad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Now, most corporations are organized for “any legal purpose”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 still have UV in some situations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Corporation violates state regulations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State entity operating beyond charter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Non-profit running like a for-profit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Corporate Veil - 1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Georgia" pitchFamily="18" charset="0"/>
              </a:rPr>
              <a:t>Usually, an agreement with a corporation is only binding on the corporation, not the corporation’s agent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Example – CEO signs contract that calls for A </a:t>
            </a:r>
            <a:r>
              <a:rPr lang="en-US" sz="2400" dirty="0" err="1" smtClean="0">
                <a:latin typeface="Georgia" pitchFamily="18" charset="0"/>
              </a:rPr>
              <a:t>corp</a:t>
            </a:r>
            <a:r>
              <a:rPr lang="en-US" sz="2400" dirty="0" smtClean="0">
                <a:latin typeface="Georgia" pitchFamily="18" charset="0"/>
              </a:rPr>
              <a:t> to pay $2M to B </a:t>
            </a:r>
            <a:r>
              <a:rPr lang="en-US" sz="2400" dirty="0" err="1" smtClean="0">
                <a:latin typeface="Georgia" pitchFamily="18" charset="0"/>
              </a:rPr>
              <a:t>corp</a:t>
            </a:r>
            <a:r>
              <a:rPr lang="en-US" sz="2400" dirty="0" smtClean="0">
                <a:latin typeface="Georgia" pitchFamily="18" charset="0"/>
              </a:rPr>
              <a:t> for computers, typically only the A </a:t>
            </a:r>
            <a:r>
              <a:rPr lang="en-US" sz="2400" dirty="0" err="1" smtClean="0">
                <a:latin typeface="Georgia" pitchFamily="18" charset="0"/>
              </a:rPr>
              <a:t>corp’s</a:t>
            </a:r>
            <a:r>
              <a:rPr lang="en-US" sz="2400" dirty="0" smtClean="0">
                <a:latin typeface="Georgia" pitchFamily="18" charset="0"/>
              </a:rPr>
              <a:t> assets are at risk, not CEO’s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However, a court may choose to “pierce the corporate veil” to hold the CEO personally accountable for contract in some situations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The typical liability limitation of the corporate form is removed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Corporate Veil - 2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Georgia" pitchFamily="18" charset="0"/>
              </a:rPr>
              <a:t>The decision to pierce the corporate veil is made by the court under the “totality of the circumstances”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Typically arises when corporation is not being treated like a separate legal entity: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Corp is dominated by one or small group of shareholders that treat it as a personal bank 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Corp formalities are not observed – yearly board meetings, minutes, etc.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Agent seeks to avoid consequences of bad acts by hiding behind corporate form </a:t>
            </a:r>
            <a:endParaRPr lang="en-US" sz="2000" dirty="0">
              <a:latin typeface="Georgia" pitchFamily="18" charset="0"/>
            </a:endParaRP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Harder to find that a LLC failed to observe corporate proprieties, but comingling funds or using the corporate form to further fraud or bad acts may still cause piercing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Georgia" pitchFamily="18" charset="0"/>
              </a:rPr>
              <a:t>Non-Binding (Voidable) Contract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602162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sz="2800" dirty="0" smtClean="0">
                <a:latin typeface="Georgia" pitchFamily="18" charset="0"/>
              </a:rPr>
              <a:t>A contract is not binding (voidable) when there is no “meeting of the minds”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Mistake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Fraud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Misrepresentation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 smtClean="0">
                <a:latin typeface="Georgia" pitchFamily="18" charset="0"/>
              </a:rPr>
              <a:t>Or when the agreement is not voluntary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Duress</a:t>
            </a:r>
          </a:p>
          <a:p>
            <a:pPr lvl="1" eaLnBrk="1" hangingPunct="1">
              <a:spcBef>
                <a:spcPts val="300"/>
              </a:spcBef>
            </a:pPr>
            <a:r>
              <a:rPr lang="en-US" dirty="0" smtClean="0">
                <a:latin typeface="Georgia" pitchFamily="18" charset="0"/>
              </a:rPr>
              <a:t>Undue Influence</a:t>
            </a:r>
          </a:p>
          <a:p>
            <a:pPr eaLnBrk="1" hangingPunct="1">
              <a:spcBef>
                <a:spcPts val="300"/>
              </a:spcBef>
            </a:pPr>
            <a:r>
              <a:rPr lang="en-US" sz="2800" dirty="0">
                <a:latin typeface="Georgia" pitchFamily="18" charset="0"/>
              </a:rPr>
              <a:t>Voidable at the option of </a:t>
            </a:r>
            <a:r>
              <a:rPr lang="en-US" sz="2800" dirty="0" smtClean="0">
                <a:latin typeface="Georgia" pitchFamily="18" charset="0"/>
              </a:rPr>
              <a:t>aggrieved party </a:t>
            </a:r>
            <a:r>
              <a:rPr lang="en-US" sz="2800" u="sng" dirty="0" smtClean="0">
                <a:latin typeface="Georgia" pitchFamily="18" charset="0"/>
              </a:rPr>
              <a:t>only</a:t>
            </a:r>
            <a:endParaRPr lang="en-US" sz="2800" u="sng" dirty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Mistake</a:t>
            </a:r>
          </a:p>
        </p:txBody>
      </p:sp>
      <p:sp>
        <p:nvSpPr>
          <p:cNvPr id="4710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2999"/>
            <a:ext cx="8229600" cy="55784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Unilateral mistake (by 1 party only)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Reasonable mistake? Likely not bound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Unreasonable mistake? Probably bound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Ex – A thinks there is oil under B’s farm, so A contracts to buy B’s farm at a fair price for a farm – but there is no oil. A remains bound.</a:t>
            </a:r>
          </a:p>
          <a:p>
            <a:pPr eaLnBrk="1" hangingPunct="1"/>
            <a:r>
              <a:rPr lang="en-US" dirty="0" smtClean="0">
                <a:latin typeface="Georgia" pitchFamily="18" charset="0"/>
              </a:rPr>
              <a:t>Mutual mistake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C is typically voidable by either party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Ex – A agrees to sell land he believes that he owns to B.  A makes no representations or warranties.  Land turns out to have passed to A’s sister by will.  C is likely voidable by either party.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Misrepresentation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830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Misrepresentation is a false statement of </a:t>
            </a:r>
            <a:r>
              <a:rPr lang="en-US" sz="2800" u="sng" dirty="0">
                <a:latin typeface="Georgia" pitchFamily="18" charset="0"/>
              </a:rPr>
              <a:t>material</a:t>
            </a:r>
            <a:r>
              <a:rPr lang="en-US" sz="2800" dirty="0">
                <a:latin typeface="Georgia" pitchFamily="18" charset="0"/>
              </a:rPr>
              <a:t> fact transmitted from the seller to the buyer that induces the buyer to buy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Georgia" pitchFamily="18" charset="0"/>
              </a:rPr>
              <a:t>Example – Seller is told by art appraiser that his painting is a Picasso.  Seller tells Buyer it is a Picasso.  However, it is not.  Misrepresentation!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Misrepresentation can be an honest mistake - Fraud is a “knowing” misrepresentation</a:t>
            </a:r>
          </a:p>
          <a:p>
            <a:pPr marL="342900" lvl="2" indent="-342900"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Not “Mere Puffing” –  non-material fact.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Misrepresentation makes the contract voidable by the Buyer (party misrepresented-to)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Fraud - 1</a:t>
            </a:r>
          </a:p>
        </p:txBody>
      </p:sp>
      <p:sp>
        <p:nvSpPr>
          <p:cNvPr id="4915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Seller makes a false statement of fact (that the Seller knows or should have known is false) to the Buyer to get them to buy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Fraud is harder to prove than misrepresentation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Misrepresentation - just getting out of the contract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Fraud -  getting out of the contract, but also often going after the seller for damages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Most of the time, you just want out of the contract, so you will often go with misrepresentation rather than fraud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Fraud - 2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4294967295"/>
          </p:nvPr>
        </p:nvSpPr>
        <p:spPr>
          <a:xfrm>
            <a:off x="443552" y="1143000"/>
            <a:ext cx="8229600" cy="4191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Most states require the following: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Misrepresentation of existing fact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Representations about the future are typically not fraud (may be warrantee – to be discussed later)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Materiality of fact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Not “Mere Puffing” – misrepresentation of non-material fact.  “This car was only driven by a little old lady on Sundays.”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But wait?  Why would the seller say it if they didn’t intend for it to be persuasive?  And if it is persuasive, why isn’t it fraud?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Actual Falsity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Contract Summary -2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Get it in writing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Forces parties to clearly define expectations and obligations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Minimizes drift by making a solid record of agreement that parties can refer to later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Enforcement, but only as last resort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Fraud - 3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Seller's knows or should know of its falsity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Seller’s intent that statement is acted upon </a:t>
            </a:r>
            <a:endParaRPr lang="en-US" dirty="0" smtClean="0">
              <a:latin typeface="Georgia" pitchFamily="18" charset="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Buyer’s ignorance of falsity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If you know they are lying, it’s not fraud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   Buyer’s reliance on the truth of the representation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If they lie about something but it does not persuade you, it’s not fraud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   Buyer’s right to rely upon it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 requirement at law for individual investigation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   Consequent damages suffered by Buyer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Duress - 1 </a:t>
            </a:r>
          </a:p>
        </p:txBody>
      </p:sp>
      <p:sp>
        <p:nvSpPr>
          <p:cNvPr id="5222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latin typeface="Georgia" pitchFamily="18" charset="0"/>
              </a:rPr>
              <a:t>Improper</a:t>
            </a:r>
            <a:r>
              <a:rPr lang="en-US" sz="2800" dirty="0" smtClean="0">
                <a:latin typeface="Georgia" pitchFamily="18" charset="0"/>
              </a:rPr>
              <a:t> pressure placed on the other party that deprives them of their free will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Gun to your 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“Sell me your painting or I will destroy it!” – likely duress – painting is owned by other party, so destruction would be illegal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“Buy my painting or I will destroy it!” – likely </a:t>
            </a:r>
            <a:r>
              <a:rPr lang="en-US" sz="2400" u="sng" dirty="0" smtClean="0">
                <a:latin typeface="Georgia" pitchFamily="18" charset="0"/>
              </a:rPr>
              <a:t>not</a:t>
            </a:r>
            <a:r>
              <a:rPr lang="en-US" sz="2400" dirty="0" smtClean="0">
                <a:latin typeface="Georgia" pitchFamily="18" charset="0"/>
              </a:rPr>
              <a:t> duress – he owns the painting and can do what he wants with his property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Most improper attempts to force someone are usually illegal, so it may be better to call the police at the start than have to argue uphill that a contract that you signed should not be enforced against 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Duress - 2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Threat must typically be reasonable </a:t>
            </a:r>
            <a:r>
              <a:rPr lang="en-US" dirty="0" smtClean="0">
                <a:latin typeface="Georgia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Threat typically must be accompanied by apparent means of carrying it out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Threat can be physical or economic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Sell me your website or I will subject it to constant DOS attack – likely improper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Sell me your store or I will open a competing one right next door and drive you out of business – likely not improper, not duress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Pay up or I will report you to the credit bureau - OK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Contract is voidable by party placed under duress only – not the one placing the duress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Undue Influence</a:t>
            </a:r>
          </a:p>
        </p:txBody>
      </p:sp>
      <p:sp>
        <p:nvSpPr>
          <p:cNvPr id="5427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4656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One party improperly exploits a position of power over another 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Especially when there is a disproportionate benefit to the person in power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“Power people” – parents (sometimes), boss, priest, lawyer, doctor, psychologist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Example – Lawyer persuades client to sign agreement giving lawyer half of the client’s estate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Example – Cult leader makes member sign contract to give cult leader their house</a:t>
            </a:r>
          </a:p>
          <a:p>
            <a:pPr lvl="2" eaLnBrk="1" hangingPunct="1"/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Consideration - 1</a:t>
            </a:r>
          </a:p>
        </p:txBody>
      </p:sp>
      <p:sp>
        <p:nvSpPr>
          <p:cNvPr id="5530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 order for a contract to be enforceable, there must be an exchange of consideration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Something of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Money, goods,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Agreement to do or not do something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Generally, consideration need not be equal, but must not be grossly unfair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Courts are reluctant to second-guess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But! it’s tough to enforce very one-sided contracts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Consideration - 2</a:t>
            </a:r>
          </a:p>
        </p:txBody>
      </p:sp>
      <p:sp>
        <p:nvSpPr>
          <p:cNvPr id="5632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Consideration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Must have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Must be legal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“Give me $10 and I will not beat you.”  Beating is illegal - declining to do illegal act does not constitute consideration.  Contract not enforceable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Must be possible at the time agreement is made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Must be present or future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Past acts can’t be consideration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Consideration - 3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458200" cy="5105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Situations lacking consideration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Prior obligation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Zoning board rules shop must build a fence.  Unbeknown to him, neighbor approaches shop about building a fence.  Shop “contracts” to have fence built and split cost with neighbor.  Neighbor finds out about zoning board and refuses to pay.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No consideration, no contract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But what if shop installs an upgraded fence at neighbor’s behest?  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Likely consideration and enforceable contract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If you are the shop, it is better to disclose prior obligation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Consideration - 4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4582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Gift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A gift is something given without getting anything in return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Can’t be a gift if consideration is exchanged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A agrees to give B a statue as a gift, then decides not to – probably not enforceable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But! Watch out for promissory estoppel 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Same as above, but B spends $10,000 making a pedestal for the statute</a:t>
            </a:r>
          </a:p>
          <a:p>
            <a:pPr lvl="2" eaLnBrk="1" hangingPunct="1"/>
            <a:r>
              <a:rPr lang="en-US" dirty="0">
                <a:latin typeface="Georgia" pitchFamily="18" charset="0"/>
              </a:rPr>
              <a:t>A</a:t>
            </a:r>
            <a:r>
              <a:rPr lang="en-US" dirty="0" smtClean="0">
                <a:latin typeface="Georgia" pitchFamily="18" charset="0"/>
              </a:rPr>
              <a:t> may have to compensate B for B’s reasonable reliance on the word of A.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Acts, Not Words</a:t>
            </a:r>
          </a:p>
        </p:txBody>
      </p:sp>
      <p:sp>
        <p:nvSpPr>
          <p:cNvPr id="5837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Georgia" pitchFamily="18" charset="0"/>
              </a:rPr>
              <a:t>It’s not the words used when forming the agreement that matter – it’s the actual deal – the underlying economic reality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Example -  “If you move to Las Vegas, I will give you $10,000 as a gift.”  Person moves, but offeror refuses to pay – what is the outcome?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70C0"/>
                </a:solidFill>
                <a:latin typeface="Georgia" pitchFamily="18" charset="0"/>
              </a:rPr>
              <a:t>Unenforceable gift ($0 to mover?)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70C0"/>
                </a:solidFill>
                <a:latin typeface="Georgia" pitchFamily="18" charset="0"/>
              </a:rPr>
              <a:t>Gift with promissory estoppel (reasonable value of moving out and back, say $2,000?)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70C0"/>
                </a:solidFill>
                <a:latin typeface="Georgia" pitchFamily="18" charset="0"/>
              </a:rPr>
              <a:t>Contract ($10,000 to mover)?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7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Negotiation Process - 1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Georgia" pitchFamily="18" charset="0"/>
              </a:rPr>
              <a:t>The negotiation process may vary widely depending e.g., on industry and complexity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Timing - Usually </a:t>
            </a:r>
            <a:r>
              <a:rPr lang="en-US" sz="2400" dirty="0">
                <a:latin typeface="Georgia" pitchFamily="18" charset="0"/>
              </a:rPr>
              <a:t>several </a:t>
            </a:r>
            <a:r>
              <a:rPr lang="en-US" sz="2400" dirty="0" smtClean="0">
                <a:latin typeface="Georgia" pitchFamily="18" charset="0"/>
              </a:rPr>
              <a:t>meetings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Example - Introduction, Term sheet, Full contract, Closing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Term sheet – parties agree on general terms and then turn it over to a lawyer to “paper”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Thoroughly review the final contract to make sure it is what you want</a:t>
            </a:r>
          </a:p>
          <a:p>
            <a:pPr lvl="1" eaLnBrk="1" hangingPunct="1"/>
            <a:r>
              <a:rPr lang="en-US" sz="2400" dirty="0">
                <a:latin typeface="Georgia" pitchFamily="18" charset="0"/>
              </a:rPr>
              <a:t>More </a:t>
            </a:r>
            <a:r>
              <a:rPr lang="en-US" sz="2400" dirty="0" smtClean="0">
                <a:latin typeface="Georgia" pitchFamily="18" charset="0"/>
              </a:rPr>
              <a:t>meetings/effort </a:t>
            </a:r>
            <a:r>
              <a:rPr lang="en-US" sz="2400" dirty="0">
                <a:latin typeface="Georgia" pitchFamily="18" charset="0"/>
              </a:rPr>
              <a:t>when: larger company, bigger deal, more complex, new to other party, any risks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Contract Summary - 3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Historic Case Law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Individual states have varying interpretations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Restatement of Contracts (“Restatement”)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High-level law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Often persuasive, but not legally binding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Uniform Commercial Code (“UCC”)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Very specific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Codified in all 50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Goods only – not real estate, services, or 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Negotiation Process - 2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The process itself may be used to wring concessions.  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If one side really wants the deal done, they give better terms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Don’t give the appearance of desperation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Don’t rush it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Work with multiple parties at the same time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Do not allow the other party to string you along and delay your 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Negotiation Process - 3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Balancing fear/uncertainty and greed/profitability</a:t>
            </a:r>
            <a:endParaRPr lang="en-US" sz="2800" dirty="0">
              <a:latin typeface="Georgia" pitchFamily="18" charset="0"/>
            </a:endParaRP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Keep BATNA in mind 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Best Alternative to a Negotiated Agreement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Negotiation may be influenced by the status of your company, product, the market, and the other party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Just because one other party can’t make a deal with you right now, doesn’t mean that you won’t make a deal if things change somewhat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Practical Contract Terms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465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Term Sheet - Make it clear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Make a fallback/cure if something doesn’t go right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Include milestones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Include remedy if milestone is not met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Time Element Terms -1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Georgia" pitchFamily="18" charset="0"/>
              </a:rPr>
              <a:t>“Reasonably Promptly”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Within a reasonable time in light of all the circumstances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Objective determination of reasonableness, not your determination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Georgia" pitchFamily="18" charset="0"/>
              </a:rPr>
              <a:t>Example, you want them to pay on Tuesday, but their cash flow makes it more convenient for them to pay on Friday – Friday is likely reasonably promptly</a:t>
            </a:r>
            <a:endParaRPr lang="en-US" dirty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Georgia" pitchFamily="18" charset="0"/>
              </a:rPr>
              <a:t>“Immediately”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“We will immediately notify”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Really?  No time lapse at all?  Not even to think?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Insert time for notification, even if short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Time Element Terms -2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Georgia" pitchFamily="18" charset="0"/>
              </a:rPr>
              <a:t>“As soon as possible”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Still interpreted </a:t>
            </a:r>
            <a:r>
              <a:rPr lang="en-US" sz="2400" dirty="0">
                <a:latin typeface="Georgia" pitchFamily="18" charset="0"/>
              </a:rPr>
              <a:t>u</a:t>
            </a:r>
            <a:r>
              <a:rPr lang="en-US" sz="2400" dirty="0" smtClean="0">
                <a:latin typeface="Georgia" pitchFamily="18" charset="0"/>
              </a:rPr>
              <a:t>nder objective reasonableness as to whether it was possible to do without causing considerable damage to self</a:t>
            </a:r>
            <a:endParaRPr lang="en-US" sz="2400" dirty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Georgia" pitchFamily="18" charset="0"/>
              </a:rPr>
              <a:t>“Time is of the essence”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Performance must be completed by a certain date or time or else the party is in breach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Removes “reasonableness” from interpretation and turns it into a hard deadline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Georgia" pitchFamily="18" charset="0"/>
              </a:rPr>
              <a:t>Overall, why not include specific dates/ milestones?  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Georgia" pitchFamily="18" charset="0"/>
              </a:rPr>
              <a:t>Alternatively, specify effort to be made and/or number of attempts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Quality Element Terms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“Best Efforts”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Dedicated and sustained efforts, but failure may be excused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Not an absolute commitment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“Reasonable Efforts”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Objectively reasonable – not what you personally think is reasonable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Without specifying the efforts, this is very unclear and would be difficult to enforce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“Commercially Reasonable Efforts”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They may only have to make reasonable efforts if it makes commercial sense to them</a:t>
            </a:r>
            <a:endParaRPr lang="en-US" sz="2400" dirty="0"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Georgia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lvl="1" indent="0" algn="ctr" eaLnBrk="1" hangingPunct="1">
              <a:buNone/>
            </a:pPr>
            <a:r>
              <a:rPr lang="en-US" altLang="en-US" sz="4000" dirty="0">
                <a:latin typeface="Georgia" pitchFamily="18" charset="0"/>
                <a:cs typeface="Georgia" pitchFamily="18" charset="0"/>
              </a:rPr>
              <a:t>Questions?</a:t>
            </a:r>
          </a:p>
          <a:p>
            <a:pPr marL="457200" lvl="1" indent="0" algn="ctr" eaLnBrk="1" hangingPunct="1">
              <a:buNone/>
            </a:pPr>
            <a:endParaRPr lang="en-US" altLang="en-US" sz="4000" dirty="0">
              <a:latin typeface="Georgia" pitchFamily="18" charset="0"/>
              <a:cs typeface="Georgia" pitchFamily="18" charset="0"/>
            </a:endParaRPr>
          </a:p>
          <a:p>
            <a:pPr marL="457200" lvl="1" indent="0" algn="ctr" eaLnBrk="1" hangingPunct="1">
              <a:buNone/>
            </a:pPr>
            <a:r>
              <a:rPr lang="en-US" altLang="en-US" sz="4000" dirty="0">
                <a:latin typeface="Georgia" pitchFamily="18" charset="0"/>
                <a:cs typeface="Georgia" pitchFamily="18" charset="0"/>
              </a:rPr>
              <a:t>See you next week!</a:t>
            </a:r>
          </a:p>
          <a:p>
            <a:pPr algn="ctr" eaLnBrk="1" hangingPunct="1">
              <a:buFont typeface="Arial" charset="0"/>
              <a:buNone/>
            </a:pPr>
            <a:endParaRPr lang="en-US" sz="4400" dirty="0" smtClean="0">
              <a:latin typeface="Georgia" pitchFamily="18" charset="0"/>
            </a:endParaRPr>
          </a:p>
          <a:p>
            <a:pPr algn="ctr" eaLnBrk="1" hangingPunct="1"/>
            <a:endParaRPr lang="en-US" sz="4400" dirty="0" smtClean="0">
              <a:latin typeface="Georgia" pitchFamily="18" charset="0"/>
            </a:endParaRPr>
          </a:p>
          <a:p>
            <a:pPr eaLnBrk="1" hangingPunct="1"/>
            <a:endParaRPr lang="en-US" sz="4400" dirty="0" smtClean="0">
              <a:latin typeface="Georg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204F-8341-48AB-81CC-F51F943B33E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Needed For Contract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3916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Parties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Offer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Acceptance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Consideration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Performance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Parties -1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Note: There are exceptions to almost every rule – this is a simplified framework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First thing needed to form an enforceable contract – parties!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Parties must have the ability at law to enter into the contract – the “capacity to contract”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be any legal entity – person, corporation, government, trust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Non-people act through “agents” like CEO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Must not be legally “incompetent”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Not allowed to enter contract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Who is Incompetent?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Who is legally incompetent?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Infants – those younger than 18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“</a:t>
            </a:r>
            <a:r>
              <a:rPr lang="en-US" i="1" dirty="0" smtClean="0">
                <a:latin typeface="Georgia" pitchFamily="18" charset="0"/>
              </a:rPr>
              <a:t>Non compos mentis</a:t>
            </a:r>
            <a:r>
              <a:rPr lang="en-US" dirty="0" smtClean="0">
                <a:latin typeface="Georgia" pitchFamily="18" charset="0"/>
              </a:rPr>
              <a:t>” – not competent mind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Insane – can be temporary, long-term, partial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Sometimes drunk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Those legally prevented from entering agreement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Bankrupt entities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Under court order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Joint and Several Liability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Parties can bind themselves jointly and severally ( joint or several liability)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Example – Bob and Tom own adjacent parcels of land and both sign a contract with </a:t>
            </a:r>
            <a:r>
              <a:rPr lang="en-US" sz="2400" dirty="0" err="1" smtClean="0">
                <a:latin typeface="Georgia" pitchFamily="18" charset="0"/>
              </a:rPr>
              <a:t>SpeedyFence</a:t>
            </a:r>
            <a:r>
              <a:rPr lang="en-US" sz="2400" dirty="0" smtClean="0">
                <a:latin typeface="Georgia" pitchFamily="18" charset="0"/>
              </a:rPr>
              <a:t>, Inc. (SFI) to build a fence between them for $5,000.  Bob later refuses to pay.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contract signed </a:t>
            </a:r>
            <a:r>
              <a:rPr lang="en-US" sz="2400" u="sng" dirty="0" smtClean="0">
                <a:latin typeface="Georgia" pitchFamily="18" charset="0"/>
              </a:rPr>
              <a:t>severally</a:t>
            </a:r>
            <a:r>
              <a:rPr lang="en-US" sz="2400" dirty="0" smtClean="0">
                <a:latin typeface="Georgia" pitchFamily="18" charset="0"/>
              </a:rPr>
              <a:t>, then Tom’s liability is limited to $2,500 and SFI must sue Bob for the other $2,500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If contract signed </a:t>
            </a:r>
            <a:r>
              <a:rPr lang="en-US" sz="2400" u="sng" dirty="0" smtClean="0">
                <a:latin typeface="Georgia" pitchFamily="18" charset="0"/>
              </a:rPr>
              <a:t>jointly</a:t>
            </a:r>
            <a:r>
              <a:rPr lang="en-US" sz="2400" dirty="0" smtClean="0">
                <a:latin typeface="Georgia" pitchFamily="18" charset="0"/>
              </a:rPr>
              <a:t>, then SFI can sue Tom and collect the whole $5,000 from Tom – and Tom will have to sue Bob to get Bob’s $2,500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What if Bob is broke?  If “Several” – SFI takes the loss.  If “Joint” – Tom takes the loss.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26CC-DC1C-405E-8B36-0C571CF6B3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005E1B6946A49860AC028463CB5B4" ma:contentTypeVersion="0" ma:contentTypeDescription="Create a new document." ma:contentTypeScope="" ma:versionID="06e9223f9de236c00a74fa9015bd68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C0B335-D7E7-45FB-98D5-A9528C617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32C490-D8FE-48B9-B78C-F6DF0E62BFB8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01D689-7E25-44D5-A4BF-C30B0DAC87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6429</TotalTime>
  <Words>4603</Words>
  <Application>Microsoft Office PowerPoint</Application>
  <PresentationFormat>On-screen Show (4:3)</PresentationFormat>
  <Paragraphs>512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Startups: Incorporation, Funding, Contracts, and Intellectual Property</vt:lpstr>
      <vt:lpstr>Today</vt:lpstr>
      <vt:lpstr>Contract Summary -1</vt:lpstr>
      <vt:lpstr>Contract Summary -2</vt:lpstr>
      <vt:lpstr>Contract Summary - 3</vt:lpstr>
      <vt:lpstr>Needed For Contract</vt:lpstr>
      <vt:lpstr>Parties -1 </vt:lpstr>
      <vt:lpstr>Who is Incompetent?</vt:lpstr>
      <vt:lpstr>Joint and Several Liability</vt:lpstr>
      <vt:lpstr>Agreement - 1</vt:lpstr>
      <vt:lpstr>Agreement - 2</vt:lpstr>
      <vt:lpstr>Agreement - 3</vt:lpstr>
      <vt:lpstr>Quantum Meruit</vt:lpstr>
      <vt:lpstr>Legal Enforceability</vt:lpstr>
      <vt:lpstr>Voidable Contract Example - 1</vt:lpstr>
      <vt:lpstr>Voidable Contract Example - 2</vt:lpstr>
      <vt:lpstr>Co-Signer</vt:lpstr>
      <vt:lpstr>Ratification</vt:lpstr>
      <vt:lpstr>What is an Offer?</vt:lpstr>
      <vt:lpstr>Offer - 1</vt:lpstr>
      <vt:lpstr>Soliciting an Offer</vt:lpstr>
      <vt:lpstr>Offer - 2</vt:lpstr>
      <vt:lpstr>Revocation</vt:lpstr>
      <vt:lpstr>Counteroffers</vt:lpstr>
      <vt:lpstr>Lapse of Party/Passage of Time</vt:lpstr>
      <vt:lpstr>Material Change in Bargain</vt:lpstr>
      <vt:lpstr>Method of Acceptance </vt:lpstr>
      <vt:lpstr>Battle of the Forms - 1</vt:lpstr>
      <vt:lpstr>Battle of the Forms - 2</vt:lpstr>
      <vt:lpstr>Battle of the Forms - 3</vt:lpstr>
      <vt:lpstr>Battle of the Forms - 4</vt:lpstr>
      <vt:lpstr>Ultra Vires</vt:lpstr>
      <vt:lpstr>The Corporate Veil - 1</vt:lpstr>
      <vt:lpstr>The Corporate Veil - 2</vt:lpstr>
      <vt:lpstr>Non-Binding (Voidable) Contract</vt:lpstr>
      <vt:lpstr>Mistake</vt:lpstr>
      <vt:lpstr>Misrepresentation</vt:lpstr>
      <vt:lpstr>Fraud - 1</vt:lpstr>
      <vt:lpstr>Fraud - 2</vt:lpstr>
      <vt:lpstr>Fraud - 3</vt:lpstr>
      <vt:lpstr>Duress - 1 </vt:lpstr>
      <vt:lpstr>Duress - 2</vt:lpstr>
      <vt:lpstr>Undue Influence</vt:lpstr>
      <vt:lpstr>Consideration - 1</vt:lpstr>
      <vt:lpstr>Consideration - 2</vt:lpstr>
      <vt:lpstr>Consideration - 3</vt:lpstr>
      <vt:lpstr>Consideration - 4</vt:lpstr>
      <vt:lpstr>Acts, Not Words</vt:lpstr>
      <vt:lpstr>Negotiation Process - 1</vt:lpstr>
      <vt:lpstr>Negotiation Process - 2</vt:lpstr>
      <vt:lpstr>Negotiation Process - 3</vt:lpstr>
      <vt:lpstr>Practical Contract Terms</vt:lpstr>
      <vt:lpstr>Time Element Terms -1</vt:lpstr>
      <vt:lpstr>Time Element Terms -2</vt:lpstr>
      <vt:lpstr>Quality Element Terms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104</cp:revision>
  <cp:lastPrinted>2019-02-18T01:54:26Z</cp:lastPrinted>
  <dcterms:created xsi:type="dcterms:W3CDTF">2009-09-14T01:06:34Z</dcterms:created>
  <dcterms:modified xsi:type="dcterms:W3CDTF">2022-09-25T05:33:43Z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0x010100313005E1B6946A49860AC028463CB5B4</vt:lpwstr>
  </property>
</Properties>
</file>