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8"/>
  </p:notesMasterIdLst>
  <p:handoutMasterIdLst>
    <p:handoutMasterId r:id="rId79"/>
  </p:handoutMasterIdLst>
  <p:sldIdLst>
    <p:sldId id="504" r:id="rId5"/>
    <p:sldId id="505" r:id="rId6"/>
    <p:sldId id="509" r:id="rId7"/>
    <p:sldId id="402" r:id="rId8"/>
    <p:sldId id="405" r:id="rId9"/>
    <p:sldId id="406" r:id="rId10"/>
    <p:sldId id="407" r:id="rId11"/>
    <p:sldId id="408" r:id="rId12"/>
    <p:sldId id="422" r:id="rId13"/>
    <p:sldId id="423" r:id="rId14"/>
    <p:sldId id="425" r:id="rId15"/>
    <p:sldId id="426" r:id="rId16"/>
    <p:sldId id="427" r:id="rId17"/>
    <p:sldId id="428" r:id="rId18"/>
    <p:sldId id="430" r:id="rId19"/>
    <p:sldId id="435" r:id="rId20"/>
    <p:sldId id="439" r:id="rId21"/>
    <p:sldId id="431" r:id="rId22"/>
    <p:sldId id="436" r:id="rId23"/>
    <p:sldId id="441" r:id="rId24"/>
    <p:sldId id="508" r:id="rId25"/>
    <p:sldId id="442" r:id="rId26"/>
    <p:sldId id="445" r:id="rId27"/>
    <p:sldId id="444" r:id="rId28"/>
    <p:sldId id="443" r:id="rId29"/>
    <p:sldId id="440" r:id="rId30"/>
    <p:sldId id="446" r:id="rId31"/>
    <p:sldId id="447" r:id="rId32"/>
    <p:sldId id="451" r:id="rId33"/>
    <p:sldId id="434" r:id="rId34"/>
    <p:sldId id="432" r:id="rId35"/>
    <p:sldId id="437" r:id="rId36"/>
    <p:sldId id="452" r:id="rId37"/>
    <p:sldId id="455" r:id="rId38"/>
    <p:sldId id="433" r:id="rId39"/>
    <p:sldId id="438" r:id="rId40"/>
    <p:sldId id="503" r:id="rId41"/>
    <p:sldId id="409" r:id="rId42"/>
    <p:sldId id="463" r:id="rId43"/>
    <p:sldId id="497" r:id="rId44"/>
    <p:sldId id="498" r:id="rId45"/>
    <p:sldId id="464" r:id="rId46"/>
    <p:sldId id="466" r:id="rId47"/>
    <p:sldId id="467" r:id="rId48"/>
    <p:sldId id="468" r:id="rId49"/>
    <p:sldId id="469" r:id="rId50"/>
    <p:sldId id="470" r:id="rId51"/>
    <p:sldId id="506" r:id="rId52"/>
    <p:sldId id="507" r:id="rId53"/>
    <p:sldId id="495" r:id="rId54"/>
    <p:sldId id="473" r:id="rId55"/>
    <p:sldId id="500" r:id="rId56"/>
    <p:sldId id="474" r:id="rId57"/>
    <p:sldId id="499" r:id="rId58"/>
    <p:sldId id="476" r:id="rId59"/>
    <p:sldId id="477" r:id="rId60"/>
    <p:sldId id="478" r:id="rId61"/>
    <p:sldId id="496" r:id="rId62"/>
    <p:sldId id="481" r:id="rId63"/>
    <p:sldId id="501" r:id="rId64"/>
    <p:sldId id="482" r:id="rId65"/>
    <p:sldId id="483" r:id="rId66"/>
    <p:sldId id="484" r:id="rId67"/>
    <p:sldId id="485" r:id="rId68"/>
    <p:sldId id="502" r:id="rId69"/>
    <p:sldId id="487" r:id="rId70"/>
    <p:sldId id="488" r:id="rId71"/>
    <p:sldId id="489" r:id="rId72"/>
    <p:sldId id="490" r:id="rId73"/>
    <p:sldId id="491" r:id="rId74"/>
    <p:sldId id="492" r:id="rId75"/>
    <p:sldId id="493" r:id="rId76"/>
    <p:sldId id="404" r:id="rId77"/>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Objects="1">
      <p:cViewPr>
        <p:scale>
          <a:sx n="75" d="100"/>
          <a:sy n="75" d="100"/>
        </p:scale>
        <p:origin x="-1188"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460728">
              <a:defRPr sz="1100"/>
            </a:lvl1pPr>
          </a:lstStyle>
          <a:p>
            <a:pPr>
              <a:defRPr/>
            </a:pPr>
            <a:endParaRPr lang="en-US"/>
          </a:p>
        </p:txBody>
      </p:sp>
      <p:sp>
        <p:nvSpPr>
          <p:cNvPr id="38915" name="Rectangle 3"/>
          <p:cNvSpPr>
            <a:spLocks noGrp="1" noChangeArrowheads="1"/>
          </p:cNvSpPr>
          <p:nvPr>
            <p:ph type="dt" sz="quarter" idx="1"/>
          </p:nvPr>
        </p:nvSpPr>
        <p:spPr bwMode="auto">
          <a:xfrm>
            <a:off x="3970734"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460728">
              <a:defRPr sz="1100"/>
            </a:lvl1pPr>
          </a:lstStyle>
          <a:p>
            <a:pPr>
              <a:defRPr/>
            </a:pPr>
            <a:fld id="{8B494516-CF39-44A8-8904-557A9ED3601A}" type="datetimeFigureOut">
              <a:rPr lang="en-US"/>
              <a:pPr>
                <a:defRPr/>
              </a:pPr>
              <a:t>2/6/2022</a:t>
            </a:fld>
            <a:endParaRPr lang="en-US"/>
          </a:p>
        </p:txBody>
      </p:sp>
      <p:sp>
        <p:nvSpPr>
          <p:cNvPr id="38916" name="Rectangle 4"/>
          <p:cNvSpPr>
            <a:spLocks noGrp="1" noChangeArrowheads="1"/>
          </p:cNvSpPr>
          <p:nvPr>
            <p:ph type="ftr" sz="quarter" idx="2"/>
          </p:nvPr>
        </p:nvSpPr>
        <p:spPr bwMode="auto">
          <a:xfrm>
            <a:off x="0"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460728">
              <a:defRPr sz="1100"/>
            </a:lvl1pPr>
          </a:lstStyle>
          <a:p>
            <a:pPr>
              <a:defRPr/>
            </a:pPr>
            <a:endParaRPr lang="en-US"/>
          </a:p>
        </p:txBody>
      </p:sp>
      <p:sp>
        <p:nvSpPr>
          <p:cNvPr id="38917" name="Rectangle 5"/>
          <p:cNvSpPr>
            <a:spLocks noGrp="1" noChangeArrowheads="1"/>
          </p:cNvSpPr>
          <p:nvPr>
            <p:ph type="sldNum" sz="quarter" idx="3"/>
          </p:nvPr>
        </p:nvSpPr>
        <p:spPr bwMode="auto">
          <a:xfrm>
            <a:off x="3970734"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460728">
              <a:defRPr sz="1100"/>
            </a:lvl1pPr>
          </a:lstStyle>
          <a:p>
            <a:pPr>
              <a:defRPr/>
            </a:pPr>
            <a:fld id="{D9BA9FF7-8D57-4934-9DB1-E295CA1F0890}" type="slidenum">
              <a:rPr lang="en-US"/>
              <a:pPr>
                <a:defRPr/>
              </a:pPr>
              <a:t>‹#›</a:t>
            </a:fld>
            <a:endParaRPr lang="en-US"/>
          </a:p>
        </p:txBody>
      </p:sp>
    </p:spTree>
    <p:extLst>
      <p:ext uri="{BB962C8B-B14F-4D97-AF65-F5344CB8AC3E}">
        <p14:creationId xmlns:p14="http://schemas.microsoft.com/office/powerpoint/2010/main" val="111722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460728">
              <a:defRPr sz="1100"/>
            </a:lvl1pPr>
          </a:lstStyle>
          <a:p>
            <a:pPr>
              <a:defRPr/>
            </a:pPr>
            <a:endParaRPr lang="en-US"/>
          </a:p>
        </p:txBody>
      </p:sp>
      <p:sp>
        <p:nvSpPr>
          <p:cNvPr id="51203" name="Rectangle 3"/>
          <p:cNvSpPr>
            <a:spLocks noGrp="1" noChangeArrowheads="1"/>
          </p:cNvSpPr>
          <p:nvPr>
            <p:ph type="dt" idx="1"/>
          </p:nvPr>
        </p:nvSpPr>
        <p:spPr bwMode="auto">
          <a:xfrm>
            <a:off x="3970734" y="0"/>
            <a:ext cx="3038145" cy="462721"/>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460728">
              <a:defRPr sz="1100"/>
            </a:lvl1pPr>
          </a:lstStyle>
          <a:p>
            <a:pPr>
              <a:defRPr/>
            </a:pPr>
            <a:fld id="{CAD2AC3F-5E78-4F13-AF56-D35FE5CF6F20}" type="datetimeFigureOut">
              <a:rPr lang="en-US"/>
              <a:pPr>
                <a:defRPr/>
              </a:pPr>
              <a:t>2/6/2022</a:t>
            </a:fld>
            <a:endParaRPr lang="en-US"/>
          </a:p>
        </p:txBody>
      </p:sp>
      <p:sp>
        <p:nvSpPr>
          <p:cNvPr id="6861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701345" y="4387442"/>
            <a:ext cx="5607712" cy="4156845"/>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460728">
              <a:defRPr sz="1100"/>
            </a:lvl1pPr>
          </a:lstStyle>
          <a:p>
            <a:pPr>
              <a:defRPr/>
            </a:pPr>
            <a:endParaRPr lang="en-US"/>
          </a:p>
        </p:txBody>
      </p:sp>
      <p:sp>
        <p:nvSpPr>
          <p:cNvPr id="51207" name="Rectangle 7"/>
          <p:cNvSpPr>
            <a:spLocks noGrp="1" noChangeArrowheads="1"/>
          </p:cNvSpPr>
          <p:nvPr>
            <p:ph type="sldNum" sz="quarter" idx="5"/>
          </p:nvPr>
        </p:nvSpPr>
        <p:spPr bwMode="auto">
          <a:xfrm>
            <a:off x="3970734" y="8771829"/>
            <a:ext cx="3038145" cy="462721"/>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460728">
              <a:defRPr sz="1100"/>
            </a:lvl1pPr>
          </a:lstStyle>
          <a:p>
            <a:pPr>
              <a:defRPr/>
            </a:pPr>
            <a:fld id="{9FE38DF8-08B7-40AC-800F-238164FD8FD1}" type="slidenum">
              <a:rPr lang="en-US"/>
              <a:pPr>
                <a:defRPr/>
              </a:pPr>
              <a:t>‹#›</a:t>
            </a:fld>
            <a:endParaRPr lang="en-US"/>
          </a:p>
        </p:txBody>
      </p:sp>
    </p:spTree>
    <p:extLst>
      <p:ext uri="{BB962C8B-B14F-4D97-AF65-F5344CB8AC3E}">
        <p14:creationId xmlns:p14="http://schemas.microsoft.com/office/powerpoint/2010/main" val="3121525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mtClean="0"/>
            </a:lvl1pPr>
          </a:lstStyle>
          <a:p>
            <a:pPr>
              <a:defRPr/>
            </a:pPr>
            <a:fld id="{1D9B7BAC-F500-485B-A4D1-7D595CB63CD5}" type="datetime1">
              <a:rPr lang="en-US" smtClean="0"/>
              <a:t>2/6/2022</a:t>
            </a:fld>
            <a:endParaRPr lang="en-US"/>
          </a:p>
        </p:txBody>
      </p:sp>
      <p:sp>
        <p:nvSpPr>
          <p:cNvPr id="5" name="Footer Placeholder 4"/>
          <p:cNvSpPr>
            <a:spLocks noGrp="1"/>
          </p:cNvSpPr>
          <p:nvPr>
            <p:ph type="ftr" sz="quarter" idx="11"/>
          </p:nvPr>
        </p:nvSpPr>
        <p:spPr/>
        <p:txBody>
          <a:bodyPr/>
          <a:lstStyle>
            <a:lvl1pPr>
              <a:defRPr smtClean="0"/>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3C1BD3D2-2C21-4D0E-88B5-3EC34A9AFE0F}" type="slidenum">
              <a:rPr lang="en-US"/>
              <a:pPr>
                <a:defRPr/>
              </a:pPr>
              <a:t>‹#›</a:t>
            </a:fld>
            <a:endParaRPr lang="en-US"/>
          </a:p>
        </p:txBody>
      </p:sp>
    </p:spTree>
    <p:extLst>
      <p:ext uri="{BB962C8B-B14F-4D97-AF65-F5344CB8AC3E}">
        <p14:creationId xmlns:p14="http://schemas.microsoft.com/office/powerpoint/2010/main" val="95897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2AA627-30C9-4A75-968C-EA45BAE17336}" type="datetime1">
              <a:rPr lang="en-US" smtClean="0"/>
              <a:t>2/6/2022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11282905-DA64-4AC3-AC7A-F35EACB0A7D6}" type="slidenum">
              <a:rPr lang="en-US"/>
              <a:pPr>
                <a:defRPr/>
              </a:pPr>
              <a:t>‹#›</a:t>
            </a:fld>
            <a:endParaRPr lang="en-US"/>
          </a:p>
        </p:txBody>
      </p:sp>
    </p:spTree>
    <p:extLst>
      <p:ext uri="{BB962C8B-B14F-4D97-AF65-F5344CB8AC3E}">
        <p14:creationId xmlns:p14="http://schemas.microsoft.com/office/powerpoint/2010/main" val="103329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E47163-F4ED-475D-8CDF-7CC31F3CD95F}" type="datetime1">
              <a:rPr lang="en-US" smtClean="0"/>
              <a:t>2/6/2022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96A5BB63-9D84-4C1D-AFFB-241D0080C08A}" type="slidenum">
              <a:rPr lang="en-US"/>
              <a:pPr>
                <a:defRPr/>
              </a:pPr>
              <a:t>‹#›</a:t>
            </a:fld>
            <a:endParaRPr lang="en-US"/>
          </a:p>
        </p:txBody>
      </p:sp>
    </p:spTree>
    <p:extLst>
      <p:ext uri="{BB962C8B-B14F-4D97-AF65-F5344CB8AC3E}">
        <p14:creationId xmlns:p14="http://schemas.microsoft.com/office/powerpoint/2010/main" val="409479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smtClean="0"/>
            </a:lvl1pPr>
          </a:lstStyle>
          <a:p>
            <a:pPr>
              <a:defRPr/>
            </a:pPr>
            <a:fld id="{70DD216F-4BB8-4B9A-BC1D-67C4D2CC715A}" type="datetime1">
              <a:rPr lang="en-US" smtClean="0"/>
              <a:t>2/6/2022</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smtClean="0"/>
            </a:lvl1pPr>
          </a:lstStyle>
          <a:p>
            <a:pPr>
              <a:defRPr/>
            </a:pPr>
            <a:r>
              <a:rPr lang="en-US" smtClean="0"/>
              <a:t>© Joe Barich, 2022.</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81AD363-ACEC-4E12-93FC-A3051305D110}" type="slidenum">
              <a:rPr lang="en-US"/>
              <a:pPr>
                <a:defRPr/>
              </a:pPr>
              <a:t>‹#›</a:t>
            </a:fld>
            <a:endParaRPr lang="en-US"/>
          </a:p>
        </p:txBody>
      </p:sp>
    </p:spTree>
    <p:extLst>
      <p:ext uri="{BB962C8B-B14F-4D97-AF65-F5344CB8AC3E}">
        <p14:creationId xmlns:p14="http://schemas.microsoft.com/office/powerpoint/2010/main" val="321513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46BC66-A52B-4F94-A86E-DA8011BA02DA}" type="datetime1">
              <a:rPr lang="en-US" smtClean="0"/>
              <a:t>2/6/2022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6" name="Slide Number Placeholder 5"/>
          <p:cNvSpPr>
            <a:spLocks noGrp="1"/>
          </p:cNvSpPr>
          <p:nvPr>
            <p:ph type="sldNum" sz="quarter" idx="12"/>
          </p:nvPr>
        </p:nvSpPr>
        <p:spPr/>
        <p:txBody>
          <a:bodyPr/>
          <a:lstStyle>
            <a:lvl1pPr>
              <a:defRPr/>
            </a:lvl1pPr>
          </a:lstStyle>
          <a:p>
            <a:pPr>
              <a:defRPr/>
            </a:pPr>
            <a:fld id="{4856BCDA-6E05-4B14-AA4E-928B924E77C3}" type="slidenum">
              <a:rPr lang="en-US"/>
              <a:pPr>
                <a:defRPr/>
              </a:pPr>
              <a:t>‹#›</a:t>
            </a:fld>
            <a:endParaRPr lang="en-US"/>
          </a:p>
        </p:txBody>
      </p:sp>
    </p:spTree>
    <p:extLst>
      <p:ext uri="{BB962C8B-B14F-4D97-AF65-F5344CB8AC3E}">
        <p14:creationId xmlns:p14="http://schemas.microsoft.com/office/powerpoint/2010/main" val="220210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5C98F7-B21C-4BB4-93C7-60EA8D711871}" type="datetime1">
              <a:rPr lang="en-US" smtClean="0"/>
              <a:t>2/6/2022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1D05BFB0-ADA7-49D4-BC26-E8ACF899BAFD}" type="slidenum">
              <a:rPr lang="en-US"/>
              <a:pPr>
                <a:defRPr/>
              </a:pPr>
              <a:t>‹#›</a:t>
            </a:fld>
            <a:endParaRPr lang="en-US"/>
          </a:p>
        </p:txBody>
      </p:sp>
    </p:spTree>
    <p:extLst>
      <p:ext uri="{BB962C8B-B14F-4D97-AF65-F5344CB8AC3E}">
        <p14:creationId xmlns:p14="http://schemas.microsoft.com/office/powerpoint/2010/main" val="331443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8BB2CF-E9E7-4D30-951F-35796484EDA3}" type="datetime1">
              <a:rPr lang="en-US" smtClean="0"/>
              <a:t>2/6/2022</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9" name="Slide Number Placeholder 5"/>
          <p:cNvSpPr>
            <a:spLocks noGrp="1"/>
          </p:cNvSpPr>
          <p:nvPr>
            <p:ph type="sldNum" sz="quarter" idx="12"/>
          </p:nvPr>
        </p:nvSpPr>
        <p:spPr/>
        <p:txBody>
          <a:bodyPr/>
          <a:lstStyle>
            <a:lvl1pPr>
              <a:defRPr/>
            </a:lvl1pPr>
          </a:lstStyle>
          <a:p>
            <a:pPr>
              <a:defRPr/>
            </a:pPr>
            <a:fld id="{80A1B8C8-8EAE-4DBA-85E7-611484602A1E}" type="slidenum">
              <a:rPr lang="en-US"/>
              <a:pPr>
                <a:defRPr/>
              </a:pPr>
              <a:t>‹#›</a:t>
            </a:fld>
            <a:endParaRPr lang="en-US"/>
          </a:p>
        </p:txBody>
      </p:sp>
    </p:spTree>
    <p:extLst>
      <p:ext uri="{BB962C8B-B14F-4D97-AF65-F5344CB8AC3E}">
        <p14:creationId xmlns:p14="http://schemas.microsoft.com/office/powerpoint/2010/main" val="91458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CCFE64-C77F-42D4-9695-0E8983D3FAA7}" type="datetime1">
              <a:rPr lang="en-US" smtClean="0"/>
              <a:t>2/6/2022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5" name="Slide Number Placeholder 5"/>
          <p:cNvSpPr>
            <a:spLocks noGrp="1"/>
          </p:cNvSpPr>
          <p:nvPr>
            <p:ph type="sldNum" sz="quarter" idx="12"/>
          </p:nvPr>
        </p:nvSpPr>
        <p:spPr/>
        <p:txBody>
          <a:bodyPr/>
          <a:lstStyle>
            <a:lvl1pPr>
              <a:defRPr/>
            </a:lvl1pPr>
          </a:lstStyle>
          <a:p>
            <a:pPr>
              <a:defRPr/>
            </a:pPr>
            <a:fld id="{B0ED9604-5253-41C7-AF6B-C8EF1778FC39}" type="slidenum">
              <a:rPr lang="en-US"/>
              <a:pPr>
                <a:defRPr/>
              </a:pPr>
              <a:t>‹#›</a:t>
            </a:fld>
            <a:endParaRPr lang="en-US"/>
          </a:p>
        </p:txBody>
      </p:sp>
    </p:spTree>
    <p:extLst>
      <p:ext uri="{BB962C8B-B14F-4D97-AF65-F5344CB8AC3E}">
        <p14:creationId xmlns:p14="http://schemas.microsoft.com/office/powerpoint/2010/main" val="37187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1AA58C-8B64-4465-91A1-82E3A105C03F}" type="datetime1">
              <a:rPr lang="en-US" smtClean="0"/>
              <a:t>2/6/2022</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4" name="Slide Number Placeholder 5"/>
          <p:cNvSpPr>
            <a:spLocks noGrp="1"/>
          </p:cNvSpPr>
          <p:nvPr>
            <p:ph type="sldNum" sz="quarter" idx="12"/>
          </p:nvPr>
        </p:nvSpPr>
        <p:spPr/>
        <p:txBody>
          <a:bodyPr/>
          <a:lstStyle>
            <a:lvl1pPr>
              <a:defRPr/>
            </a:lvl1pPr>
          </a:lstStyle>
          <a:p>
            <a:pPr>
              <a:defRPr/>
            </a:pPr>
            <a:fld id="{808E1A67-43A6-442B-BC59-64A188A51DFD}" type="slidenum">
              <a:rPr lang="en-US"/>
              <a:pPr>
                <a:defRPr/>
              </a:pPr>
              <a:t>‹#›</a:t>
            </a:fld>
            <a:endParaRPr lang="en-US"/>
          </a:p>
        </p:txBody>
      </p:sp>
    </p:spTree>
    <p:extLst>
      <p:ext uri="{BB962C8B-B14F-4D97-AF65-F5344CB8AC3E}">
        <p14:creationId xmlns:p14="http://schemas.microsoft.com/office/powerpoint/2010/main" val="148902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6898A-7714-4872-8BAF-D74F135F7E84}" type="datetime1">
              <a:rPr lang="en-US" smtClean="0"/>
              <a:t>2/6/2022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38E40F37-7D2B-48C7-8A44-C34233590022}" type="slidenum">
              <a:rPr lang="en-US"/>
              <a:pPr>
                <a:defRPr/>
              </a:pPr>
              <a:t>‹#›</a:t>
            </a:fld>
            <a:endParaRPr lang="en-US"/>
          </a:p>
        </p:txBody>
      </p:sp>
    </p:spTree>
    <p:extLst>
      <p:ext uri="{BB962C8B-B14F-4D97-AF65-F5344CB8AC3E}">
        <p14:creationId xmlns:p14="http://schemas.microsoft.com/office/powerpoint/2010/main" val="30153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249AFE-0AA9-4323-9E90-61878DE6721D}" type="datetime1">
              <a:rPr lang="en-US" smtClean="0"/>
              <a:t>2/6/2022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2022.</a:t>
            </a:r>
            <a:endParaRPr lang="en-US"/>
          </a:p>
        </p:txBody>
      </p:sp>
      <p:sp>
        <p:nvSpPr>
          <p:cNvPr id="7" name="Slide Number Placeholder 5"/>
          <p:cNvSpPr>
            <a:spLocks noGrp="1"/>
          </p:cNvSpPr>
          <p:nvPr>
            <p:ph type="sldNum" sz="quarter" idx="12"/>
          </p:nvPr>
        </p:nvSpPr>
        <p:spPr/>
        <p:txBody>
          <a:bodyPr/>
          <a:lstStyle>
            <a:lvl1pPr>
              <a:defRPr/>
            </a:lvl1pPr>
          </a:lstStyle>
          <a:p>
            <a:pPr>
              <a:defRPr/>
            </a:pPr>
            <a:fld id="{214C6CC8-AA99-460B-9138-FECBFB86AFE2}" type="slidenum">
              <a:rPr lang="en-US"/>
              <a:pPr>
                <a:defRPr/>
              </a:pPr>
              <a:t>‹#›</a:t>
            </a:fld>
            <a:endParaRPr lang="en-US"/>
          </a:p>
        </p:txBody>
      </p:sp>
    </p:spTree>
    <p:extLst>
      <p:ext uri="{BB962C8B-B14F-4D97-AF65-F5344CB8AC3E}">
        <p14:creationId xmlns:p14="http://schemas.microsoft.com/office/powerpoint/2010/main" val="31647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A99B2EB-D697-4D1F-8689-785539C0A6A9}" type="datetime1">
              <a:rPr lang="en-US" smtClean="0"/>
              <a:t>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US" smtClean="0"/>
              <a:t>© Joe Barich, 2022.</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31BEA5-0DBA-487C-95E5-E215D7B0EA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Georgia" pitchFamily="18" charset="0"/>
          <a:cs typeface="Georgia"/>
        </a:defRPr>
      </a:lvl1pPr>
      <a:lvl2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ea typeface="Georgia" pitchFamily="18" charset="0"/>
          <a:cs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tec.illinois.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ollegefounders.org/" TargetMode="External"/><Relationship Id="rId2" Type="http://schemas.openxmlformats.org/officeDocument/2006/relationships/hyperlink" Target="https://tec.illinois.edu/programs/cozad" TargetMode="External"/><Relationship Id="rId1" Type="http://schemas.openxmlformats.org/officeDocument/2006/relationships/slideLayout" Target="../slideLayouts/slideLayout2.xml"/><Relationship Id="rId5" Type="http://schemas.openxmlformats.org/officeDocument/2006/relationships/hyperlink" Target="https://1871.com/event/tech-challenge-2021/" TargetMode="External"/><Relationship Id="rId4" Type="http://schemas.openxmlformats.org/officeDocument/2006/relationships/hyperlink" Target="http://futurefounders.com/programs/startu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federalgrants.com/" TargetMode="External"/><Relationship Id="rId2" Type="http://schemas.openxmlformats.org/officeDocument/2006/relationships/hyperlink" Target="http://www.grants.gov/" TargetMode="External"/><Relationship Id="rId1" Type="http://schemas.openxmlformats.org/officeDocument/2006/relationships/slideLayout" Target="../slideLayouts/slideLayout2.xml"/><Relationship Id="rId4" Type="http://schemas.openxmlformats.org/officeDocument/2006/relationships/hyperlink" Target="http://www.sbir.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diegogo.com/" TargetMode="External"/><Relationship Id="rId2" Type="http://schemas.openxmlformats.org/officeDocument/2006/relationships/hyperlink" Target="http://www.kickstarter.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hydeparkangels.com/" TargetMode="External"/><Relationship Id="rId2" Type="http://schemas.openxmlformats.org/officeDocument/2006/relationships/hyperlink" Target="https://angel.co/" TargetMode="External"/><Relationship Id="rId1" Type="http://schemas.openxmlformats.org/officeDocument/2006/relationships/slideLayout" Target="../slideLayouts/slideLayout2.xml"/><Relationship Id="rId6" Type="http://schemas.openxmlformats.org/officeDocument/2006/relationships/hyperlink" Target="http://www.angelcapitalassociation.org/directory/" TargetMode="External"/><Relationship Id="rId5" Type="http://schemas.openxmlformats.org/officeDocument/2006/relationships/hyperlink" Target="http://www.champaigncountyedc.org/business-services/programs-services/ucan" TargetMode="External"/><Relationship Id="rId4" Type="http://schemas.openxmlformats.org/officeDocument/2006/relationships/hyperlink" Target="http://irishangels.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esearchpark.illinois.edu/enterpriseworks" TargetMode="External"/><Relationship Id="rId2" Type="http://schemas.openxmlformats.org/officeDocument/2006/relationships/hyperlink" Target="http://www.ycombinator.com/" TargetMode="External"/><Relationship Id="rId1" Type="http://schemas.openxmlformats.org/officeDocument/2006/relationships/slideLayout" Target="../slideLayouts/slideLayout2.xml"/><Relationship Id="rId4" Type="http://schemas.openxmlformats.org/officeDocument/2006/relationships/hyperlink" Target="http://researchpark.illinois.edu/resources/i-start-accelerator-progra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binsights.com/research/top-venture-capital-partners/" TargetMode="External"/><Relationship Id="rId2" Type="http://schemas.openxmlformats.org/officeDocument/2006/relationships/hyperlink" Target="http://www.entrepreneur.com/article/24270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4</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Funding Sources to Explore</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Freebies</a:t>
            </a:r>
          </a:p>
          <a:p>
            <a:pPr eaLnBrk="1" hangingPunct="1">
              <a:lnSpc>
                <a:spcPct val="90000"/>
              </a:lnSpc>
            </a:pPr>
            <a:r>
              <a:rPr lang="en-US" sz="2800" dirty="0">
                <a:latin typeface="Georgia" pitchFamily="18" charset="0"/>
              </a:rPr>
              <a:t>Contests</a:t>
            </a:r>
          </a:p>
          <a:p>
            <a:pPr eaLnBrk="1" hangingPunct="1">
              <a:lnSpc>
                <a:spcPct val="90000"/>
              </a:lnSpc>
            </a:pPr>
            <a:r>
              <a:rPr lang="en-US" sz="2800" dirty="0" smtClean="0">
                <a:latin typeface="Georgia" pitchFamily="18" charset="0"/>
              </a:rPr>
              <a:t>Grants</a:t>
            </a:r>
          </a:p>
          <a:p>
            <a:pPr eaLnBrk="1" hangingPunct="1">
              <a:lnSpc>
                <a:spcPct val="90000"/>
              </a:lnSpc>
            </a:pPr>
            <a:r>
              <a:rPr lang="en-US" sz="2800" dirty="0" smtClean="0">
                <a:latin typeface="Georgia" pitchFamily="18" charset="0"/>
              </a:rPr>
              <a:t>Crowdfunding</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10</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571012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Freebies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Employer resources (watch for ownership)</a:t>
            </a:r>
          </a:p>
          <a:p>
            <a:pPr eaLnBrk="1" hangingPunct="1">
              <a:lnSpc>
                <a:spcPct val="90000"/>
              </a:lnSpc>
            </a:pPr>
            <a:r>
              <a:rPr lang="en-US" sz="2800" dirty="0">
                <a:latin typeface="Georgia" pitchFamily="18" charset="0"/>
              </a:rPr>
              <a:t>Space</a:t>
            </a:r>
          </a:p>
          <a:p>
            <a:pPr lvl="1" eaLnBrk="1" hangingPunct="1">
              <a:lnSpc>
                <a:spcPct val="90000"/>
              </a:lnSpc>
            </a:pPr>
            <a:r>
              <a:rPr lang="en-US" sz="2400" dirty="0">
                <a:latin typeface="Georgia" pitchFamily="18" charset="0"/>
              </a:rPr>
              <a:t>Incubator?  </a:t>
            </a:r>
          </a:p>
          <a:p>
            <a:pPr lvl="1" eaLnBrk="1" hangingPunct="1">
              <a:lnSpc>
                <a:spcPct val="90000"/>
              </a:lnSpc>
            </a:pPr>
            <a:r>
              <a:rPr lang="en-US" sz="2400" dirty="0">
                <a:latin typeface="Georgia" pitchFamily="18" charset="0"/>
              </a:rPr>
              <a:t>Someone’s garage?</a:t>
            </a:r>
          </a:p>
          <a:p>
            <a:pPr lvl="1" eaLnBrk="1" hangingPunct="1">
              <a:lnSpc>
                <a:spcPct val="90000"/>
              </a:lnSpc>
            </a:pPr>
            <a:r>
              <a:rPr lang="en-US" sz="2400" dirty="0">
                <a:latin typeface="Georgia" pitchFamily="18" charset="0"/>
              </a:rPr>
              <a:t>Even needed?</a:t>
            </a:r>
          </a:p>
          <a:p>
            <a:pPr eaLnBrk="1" hangingPunct="1">
              <a:lnSpc>
                <a:spcPct val="90000"/>
              </a:lnSpc>
            </a:pPr>
            <a:r>
              <a:rPr lang="en-US" sz="2800" dirty="0" smtClean="0">
                <a:latin typeface="Georgia" pitchFamily="18" charset="0"/>
              </a:rPr>
              <a:t>Free apps – Gmail, etc.</a:t>
            </a:r>
          </a:p>
          <a:p>
            <a:pPr eaLnBrk="1" hangingPunct="1">
              <a:lnSpc>
                <a:spcPct val="90000"/>
              </a:lnSpc>
            </a:pPr>
            <a:r>
              <a:rPr lang="en-US" sz="2800" dirty="0">
                <a:latin typeface="Georgia" pitchFamily="18" charset="0"/>
              </a:rPr>
              <a:t>SBA </a:t>
            </a:r>
            <a:r>
              <a:rPr lang="en-US" sz="2800" dirty="0" smtClean="0">
                <a:latin typeface="Georgia" pitchFamily="18" charset="0"/>
              </a:rPr>
              <a:t>classes</a:t>
            </a:r>
          </a:p>
          <a:p>
            <a:pPr eaLnBrk="1" hangingPunct="1">
              <a:lnSpc>
                <a:spcPct val="90000"/>
              </a:lnSpc>
            </a:pPr>
            <a:r>
              <a:rPr lang="en-US" sz="2800" dirty="0" smtClean="0">
                <a:latin typeface="Georgia" pitchFamily="18" charset="0"/>
              </a:rPr>
              <a:t>Advice/feedback from network</a:t>
            </a:r>
          </a:p>
          <a:p>
            <a:pPr eaLnBrk="1" hangingPunct="1">
              <a:lnSpc>
                <a:spcPct val="90000"/>
              </a:lnSpc>
            </a:pPr>
            <a:r>
              <a:rPr lang="en-US" sz="2800" dirty="0" smtClean="0">
                <a:latin typeface="Georgia" pitchFamily="18" charset="0"/>
              </a:rPr>
              <a:t>Technology Entrepreneur Center (TEC)</a:t>
            </a:r>
          </a:p>
          <a:p>
            <a:pPr lvl="1" eaLnBrk="1" hangingPunct="1">
              <a:lnSpc>
                <a:spcPct val="90000"/>
              </a:lnSpc>
            </a:pPr>
            <a:r>
              <a:rPr lang="en-US" sz="2400" dirty="0" smtClean="0">
                <a:latin typeface="Georgia" pitchFamily="18" charset="0"/>
                <a:hlinkClick r:id="rId2"/>
              </a:rPr>
              <a:t>tec.illinois.edu</a:t>
            </a:r>
            <a:r>
              <a:rPr lang="en-US" sz="2400" dirty="0" smtClean="0">
                <a:latin typeface="Georgia" pitchFamily="18" charset="0"/>
              </a:rPr>
              <a:t> </a:t>
            </a:r>
          </a:p>
          <a:p>
            <a:pPr lvl="1" eaLnBrk="1" hangingPunct="1">
              <a:lnSpc>
                <a:spcPct val="90000"/>
              </a:lnSpc>
            </a:pPr>
            <a:r>
              <a:rPr lang="en-US" sz="2400" dirty="0" smtClean="0">
                <a:latin typeface="Georgia" pitchFamily="18" charset="0"/>
              </a:rPr>
              <a:t>Social Fuse  </a:t>
            </a: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lvl="1" eaLnBrk="1" hangingPunct="1">
              <a:lnSpc>
                <a:spcPct val="90000"/>
              </a:lnSpc>
            </a:pPr>
            <a:endParaRPr lang="en-US" sz="2400" dirty="0" smtClean="0">
              <a:latin typeface="Georgia" pitchFamily="18" charset="0"/>
            </a:endParaRP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11</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597172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Contests</a:t>
            </a:r>
          </a:p>
        </p:txBody>
      </p:sp>
      <p:sp>
        <p:nvSpPr>
          <p:cNvPr id="16387" name="Content Placeholder 2"/>
          <p:cNvSpPr>
            <a:spLocks noGrp="1"/>
          </p:cNvSpPr>
          <p:nvPr>
            <p:ph idx="4294967295"/>
          </p:nvPr>
        </p:nvSpPr>
        <p:spPr>
          <a:xfrm>
            <a:off x="472864" y="914400"/>
            <a:ext cx="8349018" cy="5029200"/>
          </a:xfrm>
        </p:spPr>
        <p:txBody>
          <a:bodyPr/>
          <a:lstStyle/>
          <a:p>
            <a:pPr eaLnBrk="1" hangingPunct="1">
              <a:lnSpc>
                <a:spcPct val="90000"/>
              </a:lnSpc>
            </a:pPr>
            <a:r>
              <a:rPr lang="en-US" sz="2800" dirty="0" smtClean="0">
                <a:latin typeface="Georgia" pitchFamily="18" charset="0"/>
              </a:rPr>
              <a:t>TEC</a:t>
            </a:r>
            <a:endParaRPr lang="en-US" sz="2800" dirty="0">
              <a:latin typeface="Georgia" pitchFamily="18" charset="0"/>
            </a:endParaRPr>
          </a:p>
          <a:p>
            <a:pPr lvl="1" eaLnBrk="1" hangingPunct="1">
              <a:lnSpc>
                <a:spcPct val="90000"/>
              </a:lnSpc>
            </a:pPr>
            <a:r>
              <a:rPr lang="en-US" sz="2400" dirty="0" smtClean="0">
                <a:latin typeface="Georgia" pitchFamily="18" charset="0"/>
              </a:rPr>
              <a:t>Cozad New </a:t>
            </a:r>
            <a:r>
              <a:rPr lang="en-US" sz="2400" dirty="0">
                <a:latin typeface="Georgia" pitchFamily="18" charset="0"/>
              </a:rPr>
              <a:t>Venture </a:t>
            </a:r>
            <a:r>
              <a:rPr lang="en-US" sz="2400" dirty="0" smtClean="0">
                <a:latin typeface="Georgia" pitchFamily="18" charset="0"/>
              </a:rPr>
              <a:t>Competition</a:t>
            </a:r>
          </a:p>
          <a:p>
            <a:pPr lvl="2" eaLnBrk="1" hangingPunct="1">
              <a:lnSpc>
                <a:spcPct val="90000"/>
              </a:lnSpc>
            </a:pPr>
            <a:r>
              <a:rPr lang="en-US" sz="2000" dirty="0" smtClean="0">
                <a:latin typeface="Georgia" pitchFamily="18" charset="0"/>
                <a:hlinkClick r:id="rId2"/>
              </a:rPr>
              <a:t>tec.illinois.edu/programs/</a:t>
            </a:r>
            <a:r>
              <a:rPr lang="en-US" sz="2000" dirty="0" err="1" smtClean="0">
                <a:latin typeface="Georgia" pitchFamily="18" charset="0"/>
                <a:hlinkClick r:id="rId2"/>
              </a:rPr>
              <a:t>cozad</a:t>
            </a:r>
            <a:endParaRPr lang="en-US" sz="2000" dirty="0" smtClean="0">
              <a:latin typeface="Georgia" pitchFamily="18" charset="0"/>
            </a:endParaRPr>
          </a:p>
          <a:p>
            <a:pPr lvl="1" eaLnBrk="1" hangingPunct="1">
              <a:lnSpc>
                <a:spcPct val="90000"/>
              </a:lnSpc>
            </a:pPr>
            <a:r>
              <a:rPr lang="en-US" sz="2400" dirty="0" smtClean="0">
                <a:latin typeface="Georgia" pitchFamily="18" charset="0"/>
              </a:rPr>
              <a:t>250K in funding/in kind prizes </a:t>
            </a:r>
          </a:p>
          <a:p>
            <a:pPr lvl="1" eaLnBrk="1" hangingPunct="1">
              <a:lnSpc>
                <a:spcPct val="90000"/>
              </a:lnSpc>
            </a:pPr>
            <a:r>
              <a:rPr lang="en-US" sz="2400" dirty="0" smtClean="0">
                <a:latin typeface="Georgia" pitchFamily="18" charset="0"/>
              </a:rPr>
              <a:t>Access to all other regional and national contests</a:t>
            </a:r>
          </a:p>
          <a:p>
            <a:pPr lvl="2" eaLnBrk="1" hangingPunct="1">
              <a:lnSpc>
                <a:spcPct val="90000"/>
              </a:lnSpc>
            </a:pPr>
            <a:r>
              <a:rPr lang="en-US" sz="2000" dirty="0" smtClean="0">
                <a:latin typeface="Georgia" pitchFamily="18" charset="0"/>
              </a:rPr>
              <a:t>100+/year at last check – some subject-limited</a:t>
            </a:r>
          </a:p>
          <a:p>
            <a:pPr lvl="1" eaLnBrk="1" hangingPunct="1">
              <a:lnSpc>
                <a:spcPct val="90000"/>
              </a:lnSpc>
            </a:pPr>
            <a:r>
              <a:rPr lang="en-US" sz="2400" dirty="0" smtClean="0">
                <a:latin typeface="Georgia" pitchFamily="18" charset="0"/>
              </a:rPr>
              <a:t>Future Founders</a:t>
            </a:r>
            <a:endParaRPr lang="en-US" sz="2400" dirty="0" smtClean="0">
              <a:hlinkClick r:id="rId3"/>
            </a:endParaRPr>
          </a:p>
          <a:p>
            <a:pPr lvl="2" eaLnBrk="1" hangingPunct="1">
              <a:lnSpc>
                <a:spcPct val="90000"/>
              </a:lnSpc>
            </a:pPr>
            <a:r>
              <a:rPr lang="en-US" sz="2000" dirty="0" smtClean="0">
                <a:hlinkClick r:id="rId4"/>
              </a:rPr>
              <a:t>futurefounders.com/programs/startup/</a:t>
            </a:r>
            <a:endParaRPr lang="en-US" sz="2000" dirty="0" smtClean="0"/>
          </a:p>
          <a:p>
            <a:pPr lvl="1" eaLnBrk="1" hangingPunct="1">
              <a:lnSpc>
                <a:spcPct val="90000"/>
              </a:lnSpc>
            </a:pPr>
            <a:r>
              <a:rPr lang="en-US" sz="2400" dirty="0" smtClean="0"/>
              <a:t>ITA Tech Challenge</a:t>
            </a:r>
          </a:p>
          <a:p>
            <a:pPr lvl="2" eaLnBrk="1" hangingPunct="1">
              <a:lnSpc>
                <a:spcPct val="90000"/>
              </a:lnSpc>
            </a:pPr>
            <a:r>
              <a:rPr lang="en-US" sz="2000" dirty="0" smtClean="0">
                <a:hlinkClick r:id="rId5"/>
              </a:rPr>
              <a:t>1871.com/event/tech-challenge-2021</a:t>
            </a:r>
            <a:r>
              <a:rPr lang="en-US" sz="2000" dirty="0" smtClean="0"/>
              <a:t>/</a:t>
            </a:r>
            <a:endParaRPr lang="en-US" sz="2400" dirty="0" smtClean="0">
              <a:latin typeface="Georgia" pitchFamily="18" charset="0"/>
            </a:endParaRPr>
          </a:p>
          <a:p>
            <a:pPr lvl="1" eaLnBrk="1" hangingPunct="1">
              <a:lnSpc>
                <a:spcPct val="90000"/>
              </a:lnSpc>
            </a:pPr>
            <a:r>
              <a:rPr lang="en-US" sz="2400" dirty="0" smtClean="0">
                <a:latin typeface="Georgia" pitchFamily="18" charset="0"/>
              </a:rPr>
              <a:t>More important than funding, a contest can help develop your concept, business plan, and pitch</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351158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Grants</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800" dirty="0" smtClean="0">
                <a:latin typeface="Georgia" pitchFamily="18" charset="0"/>
                <a:hlinkClick r:id="rId2"/>
              </a:rPr>
              <a:t>www.grants.gov</a:t>
            </a:r>
            <a:endParaRPr lang="en-US" sz="2800" dirty="0" smtClean="0">
              <a:latin typeface="Georgia" pitchFamily="18" charset="0"/>
            </a:endParaRPr>
          </a:p>
          <a:p>
            <a:pPr lvl="1" eaLnBrk="1" hangingPunct="1">
              <a:lnSpc>
                <a:spcPct val="90000"/>
              </a:lnSpc>
            </a:pPr>
            <a:r>
              <a:rPr lang="en-US" sz="2400" dirty="0" smtClean="0">
                <a:latin typeface="Georgia" pitchFamily="18" charset="0"/>
              </a:rPr>
              <a:t>all agencies, difficult to search</a:t>
            </a:r>
          </a:p>
          <a:p>
            <a:pPr lvl="1" eaLnBrk="1" hangingPunct="1">
              <a:lnSpc>
                <a:spcPct val="90000"/>
              </a:lnSpc>
            </a:pPr>
            <a:r>
              <a:rPr lang="en-US" sz="2400" dirty="0" smtClean="0">
                <a:latin typeface="Georgia" pitchFamily="18" charset="0"/>
              </a:rPr>
              <a:t>Thousands of grants</a:t>
            </a:r>
          </a:p>
          <a:p>
            <a:pPr lvl="1" eaLnBrk="1" hangingPunct="1">
              <a:lnSpc>
                <a:spcPct val="90000"/>
              </a:lnSpc>
            </a:pPr>
            <a:r>
              <a:rPr lang="en-US" sz="2400" dirty="0" smtClean="0">
                <a:latin typeface="Georgia" pitchFamily="18" charset="0"/>
                <a:hlinkClick r:id="rId3"/>
              </a:rPr>
              <a:t>www.federalgrants.com</a:t>
            </a:r>
            <a:r>
              <a:rPr lang="en-US" sz="2400" dirty="0" smtClean="0">
                <a:latin typeface="Georgia" pitchFamily="18" charset="0"/>
              </a:rPr>
              <a:t> </a:t>
            </a:r>
          </a:p>
          <a:p>
            <a:pPr marL="342900" lvl="1" indent="-342900" eaLnBrk="1" hangingPunct="1">
              <a:lnSpc>
                <a:spcPct val="90000"/>
              </a:lnSpc>
              <a:buFont typeface="Arial" charset="0"/>
              <a:buChar char="•"/>
            </a:pPr>
            <a:r>
              <a:rPr lang="en-US" sz="2400" dirty="0" smtClean="0"/>
              <a:t>Small </a:t>
            </a:r>
            <a:r>
              <a:rPr lang="en-US" sz="2400" dirty="0"/>
              <a:t>Business Innovation Research (</a:t>
            </a:r>
            <a:r>
              <a:rPr lang="en-US" sz="2400" dirty="0" smtClean="0"/>
              <a:t>SBIR) </a:t>
            </a:r>
            <a:r>
              <a:rPr lang="en-US" sz="2400" dirty="0"/>
              <a:t>or Small Business Technology Transfer (</a:t>
            </a:r>
            <a:r>
              <a:rPr lang="en-US" sz="2400" dirty="0" err="1"/>
              <a:t>STTR</a:t>
            </a:r>
            <a:r>
              <a:rPr lang="en-US" sz="2400" dirty="0" smtClean="0"/>
              <a:t>)</a:t>
            </a:r>
            <a:endParaRPr lang="en-US" sz="2400" dirty="0">
              <a:hlinkClick r:id="rId4"/>
            </a:endParaRPr>
          </a:p>
          <a:p>
            <a:pPr lvl="1" eaLnBrk="1" hangingPunct="1">
              <a:lnSpc>
                <a:spcPct val="90000"/>
              </a:lnSpc>
            </a:pPr>
            <a:r>
              <a:rPr lang="en-US" sz="2400" dirty="0" smtClean="0">
                <a:hlinkClick r:id="rId4"/>
              </a:rPr>
              <a:t>sbir.gov</a:t>
            </a:r>
            <a:r>
              <a:rPr lang="en-US" sz="2400" dirty="0" smtClean="0"/>
              <a:t> </a:t>
            </a:r>
          </a:p>
          <a:p>
            <a:pPr lvl="1" eaLnBrk="1" hangingPunct="1">
              <a:lnSpc>
                <a:spcPct val="90000"/>
              </a:lnSpc>
            </a:pPr>
            <a:r>
              <a:rPr lang="en-US" sz="2400" dirty="0" smtClean="0"/>
              <a:t>Yearly</a:t>
            </a:r>
            <a:r>
              <a:rPr lang="en-US" sz="2400" dirty="0" smtClean="0">
                <a:latin typeface="Georgia" pitchFamily="18" charset="0"/>
              </a:rPr>
              <a:t> ~$3.3B </a:t>
            </a:r>
            <a:r>
              <a:rPr lang="en-US" sz="2400" dirty="0">
                <a:latin typeface="Georgia" pitchFamily="18" charset="0"/>
              </a:rPr>
              <a:t>of </a:t>
            </a:r>
            <a:r>
              <a:rPr lang="en-US" sz="2400" dirty="0" err="1">
                <a:latin typeface="Georgia" pitchFamily="18" charset="0"/>
              </a:rPr>
              <a:t>SBIR</a:t>
            </a:r>
            <a:r>
              <a:rPr lang="en-US" sz="2400" dirty="0">
                <a:latin typeface="Georgia" pitchFamily="18" charset="0"/>
              </a:rPr>
              <a:t> and </a:t>
            </a:r>
            <a:r>
              <a:rPr lang="en-US" sz="2400" dirty="0" smtClean="0">
                <a:latin typeface="Georgia" pitchFamily="18" charset="0"/>
              </a:rPr>
              <a:t>~$430M </a:t>
            </a:r>
            <a:r>
              <a:rPr lang="en-US" sz="2400" dirty="0">
                <a:latin typeface="Georgia" pitchFamily="18" charset="0"/>
              </a:rPr>
              <a:t>of </a:t>
            </a:r>
            <a:r>
              <a:rPr lang="en-US" sz="2400" dirty="0" err="1" smtClean="0">
                <a:latin typeface="Georgia" pitchFamily="18" charset="0"/>
              </a:rPr>
              <a:t>STTR</a:t>
            </a:r>
            <a:endParaRPr lang="en-US" sz="2400" dirty="0">
              <a:latin typeface="Georgia" pitchFamily="18" charset="0"/>
            </a:endParaRPr>
          </a:p>
          <a:p>
            <a:pPr eaLnBrk="1" hangingPunct="1">
              <a:lnSpc>
                <a:spcPct val="90000"/>
              </a:lnSpc>
            </a:pPr>
            <a:r>
              <a:rPr lang="en-US" sz="2800" dirty="0" smtClean="0">
                <a:latin typeface="Georgia" pitchFamily="18" charset="0"/>
              </a:rPr>
              <a:t>Many companies/organizations offer grants</a:t>
            </a:r>
          </a:p>
          <a:p>
            <a:pPr lvl="1" eaLnBrk="1" hangingPunct="1">
              <a:lnSpc>
                <a:spcPct val="90000"/>
              </a:lnSpc>
            </a:pPr>
            <a:r>
              <a:rPr lang="en-US" sz="2400" dirty="0" smtClean="0">
                <a:latin typeface="Georgia" pitchFamily="18" charset="0"/>
              </a:rPr>
              <a:t>Usually targeted to business/technology sector</a:t>
            </a:r>
          </a:p>
          <a:p>
            <a:pPr lvl="1" eaLnBrk="1" hangingPunct="1">
              <a:lnSpc>
                <a:spcPct val="90000"/>
              </a:lnSpc>
            </a:pPr>
            <a:r>
              <a:rPr lang="en-US" sz="2400" dirty="0" smtClean="0">
                <a:latin typeface="Georgia" pitchFamily="18" charset="0"/>
              </a:rPr>
              <a:t>Resources available at TEC</a:t>
            </a: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172761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Crowdfunding</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Need excellent media and engagement skills</a:t>
            </a:r>
          </a:p>
          <a:p>
            <a:pPr eaLnBrk="1" hangingPunct="1">
              <a:lnSpc>
                <a:spcPct val="90000"/>
              </a:lnSpc>
            </a:pPr>
            <a:r>
              <a:rPr lang="en-US" sz="2800" dirty="0" smtClean="0">
                <a:latin typeface="Georgia" pitchFamily="18" charset="0"/>
              </a:rPr>
              <a:t>Need something to showcase</a:t>
            </a:r>
          </a:p>
          <a:p>
            <a:pPr eaLnBrk="1" hangingPunct="1">
              <a:lnSpc>
                <a:spcPct val="90000"/>
              </a:lnSpc>
            </a:pPr>
            <a:r>
              <a:rPr lang="en-US" sz="2800" dirty="0" smtClean="0">
                <a:latin typeface="Georgia" pitchFamily="18" charset="0"/>
              </a:rPr>
              <a:t>Watch for fees, total funding commitments</a:t>
            </a:r>
          </a:p>
          <a:p>
            <a:pPr eaLnBrk="1" hangingPunct="1">
              <a:lnSpc>
                <a:spcPct val="90000"/>
              </a:lnSpc>
            </a:pPr>
            <a:r>
              <a:rPr lang="en-US" sz="2800" dirty="0" smtClean="0">
                <a:latin typeface="Georgia" pitchFamily="18" charset="0"/>
              </a:rPr>
              <a:t>Most sites are crowd-donating or advance selling</a:t>
            </a:r>
            <a:endParaRPr lang="en-US" dirty="0" smtClean="0">
              <a:latin typeface="Georgia" pitchFamily="18" charset="0"/>
            </a:endParaRPr>
          </a:p>
          <a:p>
            <a:pPr eaLnBrk="1" hangingPunct="1">
              <a:lnSpc>
                <a:spcPct val="90000"/>
              </a:lnSpc>
            </a:pPr>
            <a:r>
              <a:rPr lang="en-US" sz="2800" dirty="0" smtClean="0">
                <a:latin typeface="Georgia" pitchFamily="18" charset="0"/>
              </a:rPr>
              <a:t>Kickstarter </a:t>
            </a:r>
            <a:r>
              <a:rPr lang="en-US" sz="2800" dirty="0">
                <a:latin typeface="Georgia" pitchFamily="18" charset="0"/>
              </a:rPr>
              <a:t>– </a:t>
            </a:r>
            <a:r>
              <a:rPr lang="en-US" sz="2800" dirty="0" smtClean="0">
                <a:latin typeface="Georgia" pitchFamily="18" charset="0"/>
                <a:hlinkClick r:id="rId2"/>
              </a:rPr>
              <a:t>kickstarter.com</a:t>
            </a:r>
            <a:r>
              <a:rPr lang="en-US" sz="2800" dirty="0" smtClean="0">
                <a:latin typeface="Georgia" pitchFamily="18" charset="0"/>
              </a:rPr>
              <a:t> </a:t>
            </a:r>
          </a:p>
          <a:p>
            <a:pPr lvl="1" eaLnBrk="1" hangingPunct="1">
              <a:lnSpc>
                <a:spcPct val="90000"/>
              </a:lnSpc>
            </a:pPr>
            <a:r>
              <a:rPr lang="en-US" sz="2400" dirty="0" smtClean="0">
                <a:latin typeface="Georgia" pitchFamily="18" charset="0"/>
              </a:rPr>
              <a:t>Tens of thousands of technology projects</a:t>
            </a:r>
          </a:p>
          <a:p>
            <a:pPr eaLnBrk="1" hangingPunct="1">
              <a:lnSpc>
                <a:spcPct val="90000"/>
              </a:lnSpc>
            </a:pPr>
            <a:r>
              <a:rPr lang="en-US" sz="2800" dirty="0" err="1" smtClean="0">
                <a:latin typeface="Georgia" pitchFamily="18" charset="0"/>
              </a:rPr>
              <a:t>Indegogo</a:t>
            </a:r>
            <a:r>
              <a:rPr lang="en-US" sz="2800" dirty="0">
                <a:latin typeface="Georgia" pitchFamily="18" charset="0"/>
              </a:rPr>
              <a:t> - </a:t>
            </a:r>
            <a:r>
              <a:rPr lang="en-US" sz="2800" dirty="0" smtClean="0">
                <a:latin typeface="Georgia" pitchFamily="18" charset="0"/>
                <a:hlinkClick r:id="rId3"/>
              </a:rPr>
              <a:t>indiegogo.com</a:t>
            </a:r>
            <a:r>
              <a:rPr lang="en-US" sz="2800" dirty="0" smtClean="0">
                <a:latin typeface="Georgia" pitchFamily="18" charset="0"/>
              </a:rPr>
              <a:t> </a:t>
            </a:r>
          </a:p>
          <a:p>
            <a:pPr eaLnBrk="1" hangingPunct="1">
              <a:lnSpc>
                <a:spcPct val="90000"/>
              </a:lnSpc>
            </a:pPr>
            <a:r>
              <a:rPr lang="en-US" sz="2800" dirty="0" smtClean="0">
                <a:latin typeface="Georgia" pitchFamily="18" charset="0"/>
              </a:rPr>
              <a:t>May also consider </a:t>
            </a:r>
          </a:p>
          <a:p>
            <a:pPr lvl="1" eaLnBrk="1" hangingPunct="1">
              <a:lnSpc>
                <a:spcPct val="90000"/>
              </a:lnSpc>
            </a:pPr>
            <a:r>
              <a:rPr lang="en-US" sz="2400" dirty="0" err="1" smtClean="0">
                <a:latin typeface="Georgia" pitchFamily="18" charset="0"/>
              </a:rPr>
              <a:t>Patreon</a:t>
            </a:r>
            <a:r>
              <a:rPr lang="en-US" sz="2400" dirty="0">
                <a:latin typeface="Georgia" pitchFamily="18" charset="0"/>
              </a:rPr>
              <a:t> - </a:t>
            </a:r>
            <a:r>
              <a:rPr lang="en-US" sz="2400" dirty="0" smtClean="0">
                <a:latin typeface="Georgia" pitchFamily="18" charset="0"/>
              </a:rPr>
              <a:t>www.patreon.com</a:t>
            </a:r>
          </a:p>
          <a:p>
            <a:pPr lvl="1" eaLnBrk="1" hangingPunct="1">
              <a:lnSpc>
                <a:spcPct val="90000"/>
              </a:lnSpc>
            </a:pPr>
            <a:r>
              <a:rPr lang="en-US" sz="2400" dirty="0" smtClean="0">
                <a:latin typeface="Georgia" pitchFamily="18" charset="0"/>
              </a:rPr>
              <a:t>GoFundMe </a:t>
            </a:r>
            <a:r>
              <a:rPr lang="en-US" sz="2400" dirty="0">
                <a:latin typeface="Georgia" pitchFamily="18" charset="0"/>
              </a:rPr>
              <a:t>- </a:t>
            </a:r>
            <a:r>
              <a:rPr lang="en-US" sz="2400" dirty="0" smtClean="0">
                <a:latin typeface="Georgia" pitchFamily="18" charset="0"/>
              </a:rPr>
              <a:t>www.gofundme.com</a:t>
            </a:r>
          </a:p>
          <a:p>
            <a:pPr lvl="1" eaLnBrk="1" hangingPunct="1">
              <a:lnSpc>
                <a:spcPct val="90000"/>
              </a:lnSpc>
            </a:pPr>
            <a:r>
              <a:rPr lang="en-US" sz="2400" dirty="0" err="1" smtClean="0">
                <a:latin typeface="Georgia" pitchFamily="18" charset="0"/>
              </a:rPr>
              <a:t>CircleUp</a:t>
            </a:r>
            <a:r>
              <a:rPr lang="en-US" sz="2400" dirty="0">
                <a:latin typeface="Georgia" pitchFamily="18" charset="0"/>
              </a:rPr>
              <a:t> - </a:t>
            </a:r>
            <a:r>
              <a:rPr lang="en-US" sz="2400" dirty="0" smtClean="0">
                <a:latin typeface="Georgia" pitchFamily="18" charset="0"/>
              </a:rPr>
              <a:t>circleup.com</a:t>
            </a:r>
            <a:endParaRPr lang="en-US" sz="2000" dirty="0">
              <a:latin typeface="Georgia" pitchFamily="18" charset="0"/>
            </a:endParaRPr>
          </a:p>
          <a:p>
            <a:pPr lvl="1" eaLnBrk="1" hangingPunct="1">
              <a:lnSpc>
                <a:spcPct val="90000"/>
              </a:lnSpc>
            </a:pPr>
            <a:endParaRPr lang="en-US" sz="2400" dirty="0" smtClean="0">
              <a:latin typeface="Georgia" pitchFamily="18" charset="0"/>
            </a:endParaRP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172761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solidFill>
                  <a:schemeClr val="accent6">
                    <a:lumMod val="75000"/>
                  </a:schemeClr>
                </a:solidFill>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15</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“Friends and Family” Funding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Close friends/family of one of the founders</a:t>
            </a:r>
            <a:endParaRPr lang="en-US" sz="2400" dirty="0" smtClean="0">
              <a:latin typeface="Georgia" pitchFamily="18" charset="0"/>
            </a:endParaRPr>
          </a:p>
          <a:p>
            <a:pPr lvl="1" eaLnBrk="1" hangingPunct="1">
              <a:lnSpc>
                <a:spcPct val="90000"/>
              </a:lnSpc>
            </a:pPr>
            <a:r>
              <a:rPr lang="en-US" sz="2400" dirty="0" smtClean="0">
                <a:latin typeface="Georgia" pitchFamily="18" charset="0"/>
              </a:rPr>
              <a:t>When – At or soon after startup</a:t>
            </a:r>
          </a:p>
          <a:p>
            <a:pPr lvl="1" eaLnBrk="1" hangingPunct="1">
              <a:lnSpc>
                <a:spcPct val="90000"/>
              </a:lnSpc>
            </a:pPr>
            <a:r>
              <a:rPr lang="en-US" sz="2400" dirty="0" smtClean="0">
                <a:latin typeface="Georgia" pitchFamily="18" charset="0"/>
              </a:rPr>
              <a:t>Average $ for round = 25K-500K</a:t>
            </a:r>
          </a:p>
          <a:p>
            <a:pPr lvl="1" eaLnBrk="1" hangingPunct="1">
              <a:lnSpc>
                <a:spcPct val="90000"/>
              </a:lnSpc>
            </a:pPr>
            <a:r>
              <a:rPr lang="en-US" sz="2400" dirty="0" smtClean="0">
                <a:latin typeface="Georgia" pitchFamily="18" charset="0"/>
              </a:rPr>
              <a:t>Company value at investment = 1M-10M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Market</a:t>
            </a:r>
          </a:p>
          <a:p>
            <a:pPr lvl="2" eaLnBrk="1" hangingPunct="1">
              <a:lnSpc>
                <a:spcPct val="90000"/>
              </a:lnSpc>
            </a:pPr>
            <a:r>
              <a:rPr lang="en-US" sz="2000" dirty="0" smtClean="0">
                <a:latin typeface="Georgia" pitchFamily="18" charset="0"/>
              </a:rPr>
              <a:t>They typically regard it as a win if you can beat the market</a:t>
            </a:r>
          </a:p>
          <a:p>
            <a:pPr lvl="1" eaLnBrk="1" hangingPunct="1">
              <a:lnSpc>
                <a:spcPct val="90000"/>
              </a:lnSpc>
            </a:pPr>
            <a:r>
              <a:rPr lang="en-US" sz="2400" dirty="0" smtClean="0">
                <a:latin typeface="Georgia" pitchFamily="18" charset="0"/>
              </a:rPr>
              <a:t>Number of deals/year – usually only one</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16</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“Friends and Family” Funding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Why it might be good for your startup</a:t>
            </a:r>
          </a:p>
          <a:p>
            <a:pPr lvl="1" eaLnBrk="1" hangingPunct="1">
              <a:lnSpc>
                <a:spcPct val="90000"/>
              </a:lnSpc>
            </a:pPr>
            <a:r>
              <a:rPr lang="en-US" sz="2400" dirty="0" smtClean="0">
                <a:latin typeface="Georgia" pitchFamily="18" charset="0"/>
              </a:rPr>
              <a:t>Usually get very good terms</a:t>
            </a:r>
          </a:p>
          <a:p>
            <a:pPr lvl="1" eaLnBrk="1" hangingPunct="1">
              <a:lnSpc>
                <a:spcPct val="90000"/>
              </a:lnSpc>
            </a:pPr>
            <a:r>
              <a:rPr lang="en-US" sz="2400" dirty="0" smtClean="0">
                <a:latin typeface="Georgia" pitchFamily="18" charset="0"/>
              </a:rPr>
              <a:t>Makes people feel good</a:t>
            </a:r>
          </a:p>
          <a:p>
            <a:pPr lvl="1" eaLnBrk="1" hangingPunct="1">
              <a:lnSpc>
                <a:spcPct val="90000"/>
              </a:lnSpc>
            </a:pPr>
            <a:r>
              <a:rPr lang="en-US" sz="2400" dirty="0" smtClean="0">
                <a:latin typeface="Georgia" pitchFamily="18" charset="0"/>
              </a:rPr>
              <a:t>May help networking</a:t>
            </a:r>
            <a:endParaRPr lang="en-US" sz="2800" dirty="0" smtClean="0">
              <a:latin typeface="Georgia" pitchFamily="18" charset="0"/>
            </a:endParaRPr>
          </a:p>
          <a:p>
            <a:pPr eaLnBrk="1" hangingPunct="1">
              <a:lnSpc>
                <a:spcPct val="90000"/>
              </a:lnSpc>
            </a:pPr>
            <a:r>
              <a:rPr lang="en-US" sz="2800" dirty="0" smtClean="0">
                <a:latin typeface="Georgia" pitchFamily="18" charset="0"/>
              </a:rPr>
              <a:t>Why it may not be good for your startup</a:t>
            </a:r>
          </a:p>
          <a:p>
            <a:pPr lvl="1" eaLnBrk="1" hangingPunct="1">
              <a:lnSpc>
                <a:spcPct val="90000"/>
              </a:lnSpc>
            </a:pPr>
            <a:r>
              <a:rPr lang="en-US" sz="2400" dirty="0" smtClean="0">
                <a:latin typeface="Georgia" pitchFamily="18" charset="0"/>
              </a:rPr>
              <a:t>What if you lose the money?  Awkward!</a:t>
            </a:r>
          </a:p>
          <a:p>
            <a:pPr lvl="1" eaLnBrk="1" hangingPunct="1">
              <a:lnSpc>
                <a:spcPct val="90000"/>
              </a:lnSpc>
            </a:pPr>
            <a:r>
              <a:rPr lang="en-US" sz="2400" dirty="0" smtClean="0">
                <a:latin typeface="Georgia" pitchFamily="18" charset="0"/>
              </a:rPr>
              <a:t>Unrealistic assumptions from inexperienced investors</a:t>
            </a:r>
          </a:p>
          <a:p>
            <a:pPr eaLnBrk="1" hangingPunct="1">
              <a:lnSpc>
                <a:spcPct val="90000"/>
              </a:lnSpc>
            </a:pPr>
            <a:r>
              <a:rPr lang="en-US" sz="2800" dirty="0" smtClean="0">
                <a:latin typeface="Georgia" pitchFamily="18" charset="0"/>
              </a:rPr>
              <a:t>Friends/family may really be angel investor</a:t>
            </a:r>
          </a:p>
          <a:p>
            <a:pPr eaLnBrk="1" hangingPunct="1">
              <a:lnSpc>
                <a:spcPct val="90000"/>
              </a:lnSpc>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984251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solidFill>
                  <a:schemeClr val="accent6">
                    <a:lumMod val="75000"/>
                  </a:schemeClr>
                </a:solidFill>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Angel/Seed Funding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Who?</a:t>
            </a:r>
          </a:p>
          <a:p>
            <a:pPr lvl="1" eaLnBrk="1" hangingPunct="1">
              <a:lnSpc>
                <a:spcPct val="90000"/>
              </a:lnSpc>
            </a:pPr>
            <a:r>
              <a:rPr lang="en-US" sz="2400" dirty="0" smtClean="0">
                <a:latin typeface="Georgia" pitchFamily="18" charset="0"/>
              </a:rPr>
              <a:t>Angel - One or more wealthy persons</a:t>
            </a:r>
          </a:p>
          <a:p>
            <a:pPr lvl="1" eaLnBrk="1" hangingPunct="1">
              <a:lnSpc>
                <a:spcPct val="90000"/>
              </a:lnSpc>
            </a:pPr>
            <a:r>
              <a:rPr lang="en-US" sz="2400" dirty="0" smtClean="0">
                <a:latin typeface="Georgia" pitchFamily="18" charset="0"/>
              </a:rPr>
              <a:t>Incubator – specializes in seed funding</a:t>
            </a:r>
          </a:p>
          <a:p>
            <a:pPr lvl="1" eaLnBrk="1" hangingPunct="1">
              <a:lnSpc>
                <a:spcPct val="90000"/>
              </a:lnSpc>
            </a:pPr>
            <a:r>
              <a:rPr lang="en-US" sz="2400" dirty="0" smtClean="0">
                <a:latin typeface="Georgia" pitchFamily="18" charset="0"/>
              </a:rPr>
              <a:t>When – varies – often proven concept</a:t>
            </a:r>
          </a:p>
          <a:p>
            <a:pPr lvl="1" eaLnBrk="1" hangingPunct="1">
              <a:lnSpc>
                <a:spcPct val="90000"/>
              </a:lnSpc>
            </a:pPr>
            <a:r>
              <a:rPr lang="en-US" sz="2400" dirty="0" smtClean="0">
                <a:latin typeface="Georgia" pitchFamily="18" charset="0"/>
              </a:rPr>
              <a:t>Average $ for round – 150K- 2M (multiple?)</a:t>
            </a:r>
          </a:p>
          <a:p>
            <a:pPr lvl="1" eaLnBrk="1" hangingPunct="1">
              <a:lnSpc>
                <a:spcPct val="90000"/>
              </a:lnSpc>
            </a:pPr>
            <a:r>
              <a:rPr lang="en-US" sz="2400" dirty="0" smtClean="0">
                <a:latin typeface="Georgia" pitchFamily="18" charset="0"/>
              </a:rPr>
              <a:t>Company value at investment = 2M-25M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Varies  - market –&gt; 50%</a:t>
            </a:r>
          </a:p>
          <a:p>
            <a:pPr lvl="1" eaLnBrk="1" hangingPunct="1">
              <a:lnSpc>
                <a:spcPct val="90000"/>
              </a:lnSpc>
            </a:pPr>
            <a:r>
              <a:rPr lang="en-US" sz="2400" dirty="0" smtClean="0">
                <a:latin typeface="Georgia" pitchFamily="18" charset="0"/>
              </a:rPr>
              <a:t>Number of deals/year </a:t>
            </a:r>
          </a:p>
          <a:p>
            <a:pPr lvl="2" eaLnBrk="1" hangingPunct="1">
              <a:lnSpc>
                <a:spcPct val="90000"/>
              </a:lnSpc>
            </a:pPr>
            <a:r>
              <a:rPr lang="en-US" sz="2400" dirty="0" smtClean="0">
                <a:latin typeface="Georgia" pitchFamily="18" charset="0"/>
              </a:rPr>
              <a:t>For Angel - 1-3</a:t>
            </a:r>
          </a:p>
          <a:p>
            <a:pPr lvl="2" eaLnBrk="1" hangingPunct="1">
              <a:lnSpc>
                <a:spcPct val="90000"/>
              </a:lnSpc>
            </a:pPr>
            <a:r>
              <a:rPr lang="en-US" dirty="0" smtClean="0">
                <a:latin typeface="Georgia" pitchFamily="18" charset="0"/>
              </a:rPr>
              <a:t>For Angel group – up to 50</a:t>
            </a:r>
            <a:endParaRPr lang="en-US" sz="2400" dirty="0" smtClean="0">
              <a:latin typeface="Georgia" pitchFamily="18" charset="0"/>
            </a:endParaRPr>
          </a:p>
          <a:p>
            <a:pPr lvl="2" eaLnBrk="1" hangingPunct="1">
              <a:lnSpc>
                <a:spcPct val="90000"/>
              </a:lnSpc>
            </a:pPr>
            <a:r>
              <a:rPr lang="en-US" dirty="0" smtClean="0">
                <a:latin typeface="Georgia" pitchFamily="18" charset="0"/>
              </a:rPr>
              <a:t>For Incubator, depends on size – up to 20</a:t>
            </a:r>
            <a:endParaRPr lang="en-US" sz="24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990600"/>
            <a:ext cx="8229600" cy="4724400"/>
          </a:xfrm>
        </p:spPr>
        <p:txBody>
          <a:bodyPr/>
          <a:lstStyle/>
          <a:p>
            <a:pPr marL="0" indent="0" eaLnBrk="1" hangingPunct="1">
              <a:lnSpc>
                <a:spcPct val="90000"/>
              </a:lnSpc>
              <a:buNone/>
            </a:pPr>
            <a:endParaRPr lang="en-US" sz="2800" dirty="0" smtClean="0">
              <a:latin typeface="Georgia" pitchFamily="18" charset="0"/>
            </a:endParaRPr>
          </a:p>
          <a:p>
            <a:pPr eaLnBrk="1" hangingPunct="1">
              <a:lnSpc>
                <a:spcPct val="90000"/>
              </a:lnSpc>
            </a:pPr>
            <a:r>
              <a:rPr lang="en-US" sz="2800" dirty="0" smtClean="0">
                <a:latin typeface="Georgia" pitchFamily="18" charset="0"/>
              </a:rPr>
              <a:t>Complete Part 1 of TE450</a:t>
            </a:r>
          </a:p>
          <a:p>
            <a:pPr eaLnBrk="1" hangingPunct="1">
              <a:lnSpc>
                <a:spcPct val="90000"/>
              </a:lnSpc>
            </a:pPr>
            <a:r>
              <a:rPr lang="en-US" sz="2800" dirty="0" smtClean="0">
                <a:latin typeface="Georgia" pitchFamily="18" charset="0"/>
              </a:rPr>
              <a:t>Quiz </a:t>
            </a:r>
            <a:r>
              <a:rPr lang="en-US" sz="2800" dirty="0">
                <a:latin typeface="Georgia" pitchFamily="18" charset="0"/>
              </a:rPr>
              <a:t>#1 - Check </a:t>
            </a:r>
            <a:r>
              <a:rPr lang="en-US" sz="2800" dirty="0" smtClean="0">
                <a:latin typeface="Georgia" pitchFamily="18" charset="0"/>
              </a:rPr>
              <a:t>grade sheets with Compass </a:t>
            </a:r>
            <a:endParaRPr lang="en-US" sz="2800" dirty="0">
              <a:latin typeface="Georgia" pitchFamily="18" charset="0"/>
            </a:endParaRPr>
          </a:p>
          <a:p>
            <a:pPr lvl="1" eaLnBrk="1" hangingPunct="1">
              <a:lnSpc>
                <a:spcPct val="90000"/>
              </a:lnSpc>
            </a:pPr>
            <a:r>
              <a:rPr lang="en-US" sz="2400" dirty="0" smtClean="0">
                <a:latin typeface="Georgia" pitchFamily="18" charset="0"/>
              </a:rPr>
              <a:t>Adjusted score +5%</a:t>
            </a:r>
            <a:endParaRPr lang="en-US" sz="2400" dirty="0" smtClean="0">
              <a:latin typeface="Georgia" pitchFamily="18" charset="0"/>
            </a:endParaRPr>
          </a:p>
          <a:p>
            <a:pPr eaLnBrk="1" hangingPunct="1">
              <a:lnSpc>
                <a:spcPct val="90000"/>
              </a:lnSpc>
            </a:pPr>
            <a:r>
              <a:rPr lang="en-US" sz="2800" dirty="0" smtClean="0">
                <a:latin typeface="Georgia" pitchFamily="18" charset="0"/>
              </a:rPr>
              <a:t>Incorporation </a:t>
            </a:r>
            <a:r>
              <a:rPr lang="en-US" sz="2800" dirty="0">
                <a:latin typeface="Georgia" pitchFamily="18" charset="0"/>
              </a:rPr>
              <a:t>Project Presentations</a:t>
            </a:r>
          </a:p>
          <a:p>
            <a:pPr lvl="1" eaLnBrk="1" hangingPunct="1">
              <a:lnSpc>
                <a:spcPct val="90000"/>
              </a:lnSpc>
            </a:pPr>
            <a:r>
              <a:rPr lang="en-US" sz="2400" dirty="0" smtClean="0">
                <a:latin typeface="Georgia" pitchFamily="18" charset="0"/>
              </a:rPr>
              <a:t>Thurs, Feb 17</a:t>
            </a:r>
            <a:r>
              <a:rPr lang="en-US" sz="2400" baseline="30000" dirty="0" smtClean="0">
                <a:latin typeface="Georgia" pitchFamily="18" charset="0"/>
              </a:rPr>
              <a:t>th</a:t>
            </a:r>
            <a:r>
              <a:rPr lang="en-US" sz="2400" dirty="0" smtClean="0">
                <a:latin typeface="Georgia" pitchFamily="18" charset="0"/>
              </a:rPr>
              <a:t> - 7pm </a:t>
            </a:r>
            <a:r>
              <a:rPr lang="en-US" sz="2400" dirty="0">
                <a:latin typeface="Georgia" pitchFamily="18" charset="0"/>
              </a:rPr>
              <a:t>Room </a:t>
            </a:r>
            <a:r>
              <a:rPr lang="en-US" sz="2400" dirty="0" smtClean="0">
                <a:latin typeface="Georgia" pitchFamily="18" charset="0"/>
              </a:rPr>
              <a:t>114 Transportation</a:t>
            </a:r>
          </a:p>
          <a:p>
            <a:pPr lvl="1" eaLnBrk="1" hangingPunct="1">
              <a:lnSpc>
                <a:spcPct val="90000"/>
              </a:lnSpc>
            </a:pPr>
            <a:r>
              <a:rPr lang="en-US" sz="2400" dirty="0" smtClean="0">
                <a:latin typeface="Georgia" pitchFamily="18" charset="0"/>
              </a:rPr>
              <a:t>Sunday, Feb 20</a:t>
            </a:r>
            <a:r>
              <a:rPr lang="en-US" sz="2400" baseline="30000" dirty="0" smtClean="0">
                <a:latin typeface="Georgia" pitchFamily="18" charset="0"/>
              </a:rPr>
              <a:t>th</a:t>
            </a:r>
            <a:r>
              <a:rPr lang="en-US" sz="2400" dirty="0" smtClean="0">
                <a:latin typeface="Georgia" pitchFamily="18" charset="0"/>
              </a:rPr>
              <a:t> – via Zoom (first class link)</a:t>
            </a:r>
            <a:endParaRPr lang="en-US" sz="2400" dirty="0">
              <a:latin typeface="Georgia" pitchFamily="18" charset="0"/>
            </a:endParaRPr>
          </a:p>
          <a:p>
            <a:pPr eaLnBrk="1" hangingPunct="1">
              <a:lnSpc>
                <a:spcPct val="90000"/>
              </a:lnSpc>
            </a:pPr>
            <a:r>
              <a:rPr lang="en-US" sz="2800" dirty="0">
                <a:latin typeface="Georgia" pitchFamily="18" charset="0"/>
              </a:rPr>
              <a:t>Next Week – Exam </a:t>
            </a:r>
            <a:r>
              <a:rPr lang="en-US" sz="2800" dirty="0" smtClean="0">
                <a:latin typeface="Georgia" pitchFamily="18" charset="0"/>
              </a:rPr>
              <a:t>1 – Fri, Feb 18</a:t>
            </a:r>
            <a:r>
              <a:rPr lang="en-US" sz="2800" baseline="30000" dirty="0" smtClean="0">
                <a:latin typeface="Georgia" pitchFamily="18" charset="0"/>
              </a:rPr>
              <a:t>th</a:t>
            </a:r>
            <a:r>
              <a:rPr lang="en-US" sz="2800" dirty="0" smtClean="0">
                <a:latin typeface="Georgia" pitchFamily="18" charset="0"/>
              </a:rPr>
              <a:t> </a:t>
            </a:r>
            <a:endParaRPr lang="en-US" sz="2800" dirty="0">
              <a:latin typeface="Georgia" pitchFamily="18" charset="0"/>
            </a:endParaRPr>
          </a:p>
          <a:p>
            <a:pPr lvl="1" eaLnBrk="1" hangingPunct="1">
              <a:lnSpc>
                <a:spcPct val="90000"/>
              </a:lnSpc>
            </a:pPr>
            <a:r>
              <a:rPr lang="en-US" sz="2400" dirty="0">
                <a:latin typeface="Georgia" pitchFamily="18" charset="0"/>
              </a:rPr>
              <a:t>Second half of class</a:t>
            </a:r>
          </a:p>
          <a:p>
            <a:pPr lvl="1" eaLnBrk="1" hangingPunct="1">
              <a:lnSpc>
                <a:spcPct val="90000"/>
              </a:lnSpc>
            </a:pPr>
            <a:r>
              <a:rPr lang="en-US" sz="2400" dirty="0">
                <a:latin typeface="Georgia" pitchFamily="18" charset="0"/>
              </a:rPr>
              <a:t>First half is new materials on contracts that will NOT be on the exam</a:t>
            </a:r>
          </a:p>
          <a:p>
            <a:pPr marL="457200" lvl="1" indent="0" eaLnBrk="1" hangingPunct="1">
              <a:lnSpc>
                <a:spcPct val="90000"/>
              </a:lnSpc>
              <a:buNone/>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20401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What is an Angel?</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“Accredited Investor”</a:t>
            </a:r>
          </a:p>
          <a:p>
            <a:pPr lvl="1" eaLnBrk="1" hangingPunct="1">
              <a:lnSpc>
                <a:spcPct val="90000"/>
              </a:lnSpc>
            </a:pPr>
            <a:r>
              <a:rPr lang="en-US" sz="2000" dirty="0" smtClean="0"/>
              <a:t>Income exceeding </a:t>
            </a:r>
            <a:r>
              <a:rPr lang="en-US" sz="2000" dirty="0"/>
              <a:t>$</a:t>
            </a:r>
            <a:r>
              <a:rPr lang="en-US" sz="2000" dirty="0" smtClean="0"/>
              <a:t>200K </a:t>
            </a:r>
            <a:r>
              <a:rPr lang="en-US" sz="2000" dirty="0"/>
              <a:t>(or $</a:t>
            </a:r>
            <a:r>
              <a:rPr lang="en-US" sz="2000" dirty="0" smtClean="0"/>
              <a:t>300K </a:t>
            </a:r>
            <a:r>
              <a:rPr lang="en-US" sz="2000" dirty="0"/>
              <a:t>together with a spouse) in each of the prior two years, </a:t>
            </a:r>
            <a:r>
              <a:rPr lang="en-US" sz="2000" u="sng" dirty="0"/>
              <a:t>and</a:t>
            </a:r>
            <a:r>
              <a:rPr lang="en-US" sz="2000" dirty="0"/>
              <a:t> reasonably expects the same for the current year, </a:t>
            </a:r>
            <a:r>
              <a:rPr lang="en-US" sz="2000" b="1" i="1" dirty="0"/>
              <a:t>OR</a:t>
            </a:r>
            <a:endParaRPr lang="en-US" sz="2000" dirty="0"/>
          </a:p>
          <a:p>
            <a:pPr lvl="1"/>
            <a:r>
              <a:rPr lang="en-US" sz="2000" dirty="0"/>
              <a:t>N</a:t>
            </a:r>
            <a:r>
              <a:rPr lang="en-US" sz="2000" dirty="0" smtClean="0"/>
              <a:t>et </a:t>
            </a:r>
            <a:r>
              <a:rPr lang="en-US" sz="2000" dirty="0"/>
              <a:t>worth over $1 million, either alone or together with a spouse (excluding the value of the person’s primary residence</a:t>
            </a:r>
            <a:r>
              <a:rPr lang="en-US" sz="2000" dirty="0" smtClean="0"/>
              <a:t>)</a:t>
            </a:r>
            <a:endParaRPr lang="en-US" sz="2000" dirty="0"/>
          </a:p>
          <a:p>
            <a:pPr lvl="1" eaLnBrk="1" hangingPunct="1">
              <a:lnSpc>
                <a:spcPct val="90000"/>
              </a:lnSpc>
            </a:pPr>
            <a:r>
              <a:rPr lang="en-US" sz="2000" dirty="0" smtClean="0"/>
              <a:t>For </a:t>
            </a:r>
            <a:r>
              <a:rPr lang="en-US" sz="2000" dirty="0"/>
              <a:t>income test, the person must satisfy the thresholds for the three years consistently either alone or with a </a:t>
            </a:r>
            <a:r>
              <a:rPr lang="en-US" sz="2000" dirty="0" smtClean="0"/>
              <a:t>spouse</a:t>
            </a:r>
          </a:p>
          <a:p>
            <a:pPr lvl="2" eaLnBrk="1" hangingPunct="1">
              <a:lnSpc>
                <a:spcPct val="90000"/>
              </a:lnSpc>
            </a:pPr>
            <a:r>
              <a:rPr lang="en-US" sz="2000" dirty="0" smtClean="0"/>
              <a:t>Can’t satisfy </a:t>
            </a:r>
            <a:r>
              <a:rPr lang="en-US" sz="2000" dirty="0"/>
              <a:t>one year based on individual income and the next two years based on joint income with a </a:t>
            </a:r>
            <a:r>
              <a:rPr lang="en-US" sz="2000" dirty="0" smtClean="0"/>
              <a:t>spouse</a:t>
            </a:r>
          </a:p>
          <a:p>
            <a:pPr lvl="2" eaLnBrk="1" hangingPunct="1">
              <a:lnSpc>
                <a:spcPct val="90000"/>
              </a:lnSpc>
            </a:pPr>
            <a:r>
              <a:rPr lang="en-US" sz="2000" dirty="0"/>
              <a:t>E</a:t>
            </a:r>
            <a:r>
              <a:rPr lang="en-US" sz="2000" dirty="0" smtClean="0"/>
              <a:t>xception if </a:t>
            </a:r>
            <a:r>
              <a:rPr lang="en-US" sz="2000" dirty="0"/>
              <a:t>person is married within this period, </a:t>
            </a:r>
            <a:r>
              <a:rPr lang="en-US" sz="2000" dirty="0" smtClean="0"/>
              <a:t>then can use individual income before marriage and joint after</a:t>
            </a:r>
          </a:p>
          <a:p>
            <a:pPr lvl="1" eaLnBrk="1" hangingPunct="1">
              <a:lnSpc>
                <a:spcPct val="90000"/>
              </a:lnSpc>
            </a:pPr>
            <a:r>
              <a:rPr lang="en-US" sz="2000" dirty="0"/>
              <a:t>If </a:t>
            </a:r>
            <a:r>
              <a:rPr lang="en-US" sz="2000" dirty="0" smtClean="0"/>
              <a:t>mortgage </a:t>
            </a:r>
            <a:r>
              <a:rPr lang="en-US" sz="2000" dirty="0"/>
              <a:t>is for more than the fair market value of the </a:t>
            </a:r>
            <a:r>
              <a:rPr lang="en-US" sz="2000" dirty="0" smtClean="0"/>
              <a:t>residence, then negative equity is counted against you</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20</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266625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2020 Accredited Investor Expansion</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Definition was expanded in 2020, but it likely won’t impact you</a:t>
            </a:r>
            <a:endParaRPr lang="en-US" sz="2800" dirty="0">
              <a:latin typeface="Georgia" pitchFamily="18" charset="0"/>
            </a:endParaRPr>
          </a:p>
          <a:p>
            <a:pPr eaLnBrk="1" hangingPunct="1">
              <a:lnSpc>
                <a:spcPct val="90000"/>
              </a:lnSpc>
            </a:pPr>
            <a:r>
              <a:rPr lang="en-US" sz="2800" dirty="0" smtClean="0">
                <a:latin typeface="Georgia" pitchFamily="18" charset="0"/>
              </a:rPr>
              <a:t>Persons holding professional investment advisor licenses (Series 7, 65, 82)</a:t>
            </a:r>
          </a:p>
          <a:p>
            <a:pPr lvl="1" eaLnBrk="1" hangingPunct="1">
              <a:lnSpc>
                <a:spcPct val="90000"/>
              </a:lnSpc>
            </a:pPr>
            <a:r>
              <a:rPr lang="en-US" sz="2400" dirty="0" smtClean="0">
                <a:latin typeface="Georgia" pitchFamily="18" charset="0"/>
              </a:rPr>
              <a:t>Only for their own investments</a:t>
            </a:r>
          </a:p>
          <a:p>
            <a:pPr lvl="1" eaLnBrk="1" hangingPunct="1">
              <a:lnSpc>
                <a:spcPct val="90000"/>
              </a:lnSpc>
            </a:pPr>
            <a:r>
              <a:rPr lang="en-US" sz="2400" dirty="0" smtClean="0">
                <a:latin typeface="Georgia" pitchFamily="18" charset="0"/>
              </a:rPr>
              <a:t>Would likely already have qualified under the previous definition</a:t>
            </a:r>
            <a:endParaRPr lang="en-US" sz="2800" dirty="0" smtClean="0">
              <a:latin typeface="Georgia" pitchFamily="18" charset="0"/>
            </a:endParaRPr>
          </a:p>
          <a:p>
            <a:pPr eaLnBrk="1" hangingPunct="1">
              <a:lnSpc>
                <a:spcPct val="90000"/>
              </a:lnSpc>
            </a:pPr>
            <a:r>
              <a:rPr lang="en-US" sz="2800" dirty="0" smtClean="0">
                <a:latin typeface="Georgia" pitchFamily="18" charset="0"/>
              </a:rPr>
              <a:t>“Knowledgeable employees” of a fund may invest in the fund </a:t>
            </a:r>
          </a:p>
          <a:p>
            <a:pPr lvl="1" eaLnBrk="1" hangingPunct="1">
              <a:lnSpc>
                <a:spcPct val="90000"/>
              </a:lnSpc>
            </a:pPr>
            <a:r>
              <a:rPr lang="en-US" sz="2400" dirty="0" smtClean="0">
                <a:latin typeface="Georgia" pitchFamily="18" charset="0"/>
              </a:rPr>
              <a:t>Allows lower-level employees to invest along with their bosses</a:t>
            </a:r>
            <a:endParaRPr lang="en-US" sz="2400" dirty="0"/>
          </a:p>
          <a:p>
            <a:pPr marL="457200" lvl="1" indent="0">
              <a:buNone/>
            </a:pPr>
            <a:endParaRPr lang="en-US" sz="2000" dirty="0" smtClean="0"/>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dirty="0" smtClean="0"/>
              <a:t>© Joe Barich, 2022.</a:t>
            </a:r>
            <a:endParaRPr lang="en-US" dirty="0"/>
          </a:p>
        </p:txBody>
      </p:sp>
    </p:spTree>
    <p:extLst>
      <p:ext uri="{BB962C8B-B14F-4D97-AF65-F5344CB8AC3E}">
        <p14:creationId xmlns:p14="http://schemas.microsoft.com/office/powerpoint/2010/main" val="3374755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- 1 </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All public offerings for sale of securities have to be registered with the SEC unless they fall under an exception </a:t>
            </a:r>
          </a:p>
          <a:p>
            <a:pPr lvl="1" eaLnBrk="1" hangingPunct="1">
              <a:lnSpc>
                <a:spcPct val="90000"/>
              </a:lnSpc>
            </a:pPr>
            <a:r>
              <a:rPr lang="en-US" sz="2400" dirty="0" smtClean="0">
                <a:latin typeface="Georgia" pitchFamily="18" charset="0"/>
              </a:rPr>
              <a:t>Or else there may be civil or criminal penalties</a:t>
            </a:r>
          </a:p>
          <a:p>
            <a:pPr lvl="1" eaLnBrk="1" hangingPunct="1">
              <a:lnSpc>
                <a:spcPct val="90000"/>
              </a:lnSpc>
            </a:pPr>
            <a:r>
              <a:rPr lang="en-US" sz="2400" dirty="0" smtClean="0">
                <a:latin typeface="Georgia" pitchFamily="18" charset="0"/>
              </a:rPr>
              <a:t>Want to have some control/lessen fraud</a:t>
            </a:r>
          </a:p>
          <a:p>
            <a:pPr lvl="1" eaLnBrk="1" hangingPunct="1">
              <a:lnSpc>
                <a:spcPct val="90000"/>
              </a:lnSpc>
            </a:pPr>
            <a:r>
              <a:rPr lang="en-US" sz="2400" dirty="0" smtClean="0">
                <a:latin typeface="Georgia" pitchFamily="18" charset="0"/>
              </a:rPr>
              <a:t>Balance with wanting startups to have easy access to funding</a:t>
            </a:r>
          </a:p>
          <a:p>
            <a:pPr lvl="1" eaLnBrk="1" hangingPunct="1">
              <a:lnSpc>
                <a:spcPct val="90000"/>
              </a:lnSpc>
            </a:pPr>
            <a:r>
              <a:rPr lang="en-US" sz="2400" dirty="0" smtClean="0">
                <a:latin typeface="Georgia" pitchFamily="18" charset="0"/>
              </a:rPr>
              <a:t>States may also have registration requirements</a:t>
            </a:r>
            <a:endParaRPr lang="en-US" sz="2000" dirty="0" smtClean="0">
              <a:latin typeface="Georgia" pitchFamily="18" charset="0"/>
            </a:endParaRPr>
          </a:p>
          <a:p>
            <a:pPr eaLnBrk="1" hangingPunct="1">
              <a:lnSpc>
                <a:spcPct val="90000"/>
              </a:lnSpc>
            </a:pPr>
            <a:r>
              <a:rPr lang="en-US" sz="2400" dirty="0">
                <a:latin typeface="Georgia" pitchFamily="18" charset="0"/>
              </a:rPr>
              <a:t>SEC Rule 504 – Seed Capital Exemption</a:t>
            </a:r>
          </a:p>
          <a:p>
            <a:pPr eaLnBrk="1" hangingPunct="1">
              <a:lnSpc>
                <a:spcPct val="90000"/>
              </a:lnSpc>
            </a:pPr>
            <a:r>
              <a:rPr lang="en-US" sz="2400" dirty="0" smtClean="0">
                <a:latin typeface="Georgia" pitchFamily="18" charset="0"/>
              </a:rPr>
              <a:t>SEC </a:t>
            </a:r>
            <a:r>
              <a:rPr lang="en-US" sz="2400" dirty="0">
                <a:latin typeface="Georgia" pitchFamily="18" charset="0"/>
              </a:rPr>
              <a:t>Rule 506(b) “non-public” </a:t>
            </a:r>
            <a:r>
              <a:rPr lang="en-US" sz="2400" dirty="0" smtClean="0">
                <a:latin typeface="Georgia" pitchFamily="18" charset="0"/>
              </a:rPr>
              <a:t>exception</a:t>
            </a:r>
          </a:p>
          <a:p>
            <a:pPr eaLnBrk="1" hangingPunct="1">
              <a:lnSpc>
                <a:spcPct val="90000"/>
              </a:lnSpc>
            </a:pPr>
            <a:r>
              <a:rPr lang="en-US" sz="2400" dirty="0" smtClean="0">
                <a:latin typeface="Georgia" pitchFamily="18" charset="0"/>
              </a:rPr>
              <a:t>Rule </a:t>
            </a:r>
            <a:r>
              <a:rPr lang="en-US" sz="2400" dirty="0">
                <a:latin typeface="Georgia" pitchFamily="18" charset="0"/>
              </a:rPr>
              <a:t>506(c) </a:t>
            </a:r>
            <a:r>
              <a:rPr lang="en-US" sz="2400" dirty="0" smtClean="0">
                <a:latin typeface="Georgia" pitchFamily="18" charset="0"/>
              </a:rPr>
              <a:t> </a:t>
            </a:r>
          </a:p>
          <a:p>
            <a:pPr eaLnBrk="1" hangingPunct="1">
              <a:lnSpc>
                <a:spcPct val="90000"/>
              </a:lnSpc>
            </a:pPr>
            <a:r>
              <a:rPr lang="en-US" sz="2400" dirty="0" smtClean="0">
                <a:latin typeface="Georgia" pitchFamily="18" charset="0"/>
              </a:rPr>
              <a:t>JOBS </a:t>
            </a:r>
            <a:r>
              <a:rPr lang="en-US" sz="2400" dirty="0">
                <a:latin typeface="Georgia" pitchFamily="18" charset="0"/>
              </a:rPr>
              <a:t>Act – </a:t>
            </a:r>
            <a:r>
              <a:rPr lang="en-US" sz="2400" dirty="0" smtClean="0">
                <a:latin typeface="Georgia" pitchFamily="18" charset="0"/>
              </a:rPr>
              <a:t>Allows crowdfunding</a:t>
            </a:r>
            <a:endParaRPr lang="en-US" sz="2400" dirty="0">
              <a:latin typeface="Georgia" pitchFamily="18" charset="0"/>
            </a:endParaRPr>
          </a:p>
          <a:p>
            <a:pPr eaLnBrk="1" hangingPunct="1">
              <a:lnSpc>
                <a:spcPct val="90000"/>
              </a:lnSpc>
            </a:pP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723691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- 2 </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SEC Rule 504 – Seed Capital Exemption</a:t>
            </a:r>
          </a:p>
          <a:p>
            <a:pPr lvl="1" eaLnBrk="1" hangingPunct="1">
              <a:lnSpc>
                <a:spcPct val="90000"/>
              </a:lnSpc>
            </a:pPr>
            <a:r>
              <a:rPr lang="en-US" sz="2400" dirty="0" smtClean="0">
                <a:latin typeface="Georgia" pitchFamily="18" charset="0"/>
              </a:rPr>
              <a:t>Exempts sale of up to $5M of securities in 12 month period (raised </a:t>
            </a:r>
            <a:r>
              <a:rPr lang="en-US" sz="2400" dirty="0">
                <a:latin typeface="Georgia" pitchFamily="18" charset="0"/>
              </a:rPr>
              <a:t>from </a:t>
            </a:r>
            <a:r>
              <a:rPr lang="en-US" sz="2400" dirty="0" smtClean="0">
                <a:latin typeface="Georgia" pitchFamily="18" charset="0"/>
              </a:rPr>
              <a:t>$1M in 2017)</a:t>
            </a:r>
          </a:p>
          <a:p>
            <a:pPr lvl="1" eaLnBrk="1" hangingPunct="1">
              <a:lnSpc>
                <a:spcPct val="90000"/>
              </a:lnSpc>
            </a:pPr>
            <a:r>
              <a:rPr lang="en-US" sz="2400" dirty="0" smtClean="0">
                <a:latin typeface="Georgia" pitchFamily="18" charset="0"/>
              </a:rPr>
              <a:t>Must be to people with </a:t>
            </a:r>
            <a:r>
              <a:rPr lang="en-US" sz="2400" u="sng" dirty="0" smtClean="0">
                <a:latin typeface="Georgia" pitchFamily="18" charset="0"/>
              </a:rPr>
              <a:t>preexisting relationship</a:t>
            </a:r>
            <a:r>
              <a:rPr lang="en-US" sz="2400" dirty="0" smtClean="0">
                <a:latin typeface="Georgia" pitchFamily="18" charset="0"/>
              </a:rPr>
              <a:t>, no “general solicitation”</a:t>
            </a:r>
            <a:endParaRPr lang="en-US" sz="2400" dirty="0">
              <a:latin typeface="Georgia" pitchFamily="18" charset="0"/>
            </a:endParaRPr>
          </a:p>
          <a:p>
            <a:pPr lvl="1" eaLnBrk="1" hangingPunct="1">
              <a:lnSpc>
                <a:spcPct val="90000"/>
              </a:lnSpc>
            </a:pPr>
            <a:r>
              <a:rPr lang="en-US" sz="2400" dirty="0" smtClean="0">
                <a:latin typeface="Georgia" pitchFamily="18" charset="0"/>
              </a:rPr>
              <a:t>Purchasers receive restricted shares that can’t be resold without SEC registration or another exemption</a:t>
            </a:r>
          </a:p>
          <a:p>
            <a:pPr lvl="1" eaLnBrk="1" hangingPunct="1">
              <a:lnSpc>
                <a:spcPct val="90000"/>
              </a:lnSpc>
            </a:pPr>
            <a:r>
              <a:rPr lang="en-US" sz="2400" dirty="0" smtClean="0">
                <a:latin typeface="Georgia" pitchFamily="18" charset="0"/>
              </a:rPr>
              <a:t>Can sell to anyone – not limited to accredited investors</a:t>
            </a:r>
          </a:p>
          <a:p>
            <a:pPr lvl="1" eaLnBrk="1" hangingPunct="1">
              <a:lnSpc>
                <a:spcPct val="90000"/>
              </a:lnSpc>
            </a:pPr>
            <a:r>
              <a:rPr lang="en-US" sz="2400" dirty="0" smtClean="0">
                <a:latin typeface="Georgia" pitchFamily="18" charset="0"/>
              </a:rPr>
              <a:t>No disclosure requirement</a:t>
            </a:r>
          </a:p>
          <a:p>
            <a:pPr lvl="1" eaLnBrk="1" hangingPunct="1">
              <a:lnSpc>
                <a:spcPct val="90000"/>
              </a:lnSpc>
            </a:pPr>
            <a:r>
              <a:rPr lang="en-US" sz="2400" dirty="0" smtClean="0">
                <a:latin typeface="Georgia" pitchFamily="18" charset="0"/>
              </a:rPr>
              <a:t>Must comply with securities laws of state of business</a:t>
            </a:r>
          </a:p>
          <a:p>
            <a:pPr lvl="1" eaLnBrk="1" hangingPunct="1">
              <a:lnSpc>
                <a:spcPct val="90000"/>
              </a:lnSpc>
            </a:pPr>
            <a:r>
              <a:rPr lang="en-US" sz="2400" dirty="0" smtClean="0">
                <a:latin typeface="Georgia" pitchFamily="18" charset="0"/>
              </a:rPr>
              <a:t>Often used for Friends and Family round</a:t>
            </a:r>
          </a:p>
          <a:p>
            <a:pPr lvl="1" eaLnBrk="1" hangingPunct="1">
              <a:lnSpc>
                <a:spcPct val="90000"/>
              </a:lnSpc>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23</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2830245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- 3 </a:t>
            </a:r>
          </a:p>
        </p:txBody>
      </p:sp>
      <p:sp>
        <p:nvSpPr>
          <p:cNvPr id="16387" name="Content Placeholder 2"/>
          <p:cNvSpPr>
            <a:spLocks noGrp="1"/>
          </p:cNvSpPr>
          <p:nvPr>
            <p:ph idx="4294967295"/>
          </p:nvPr>
        </p:nvSpPr>
        <p:spPr>
          <a:xfrm>
            <a:off x="457200" y="1079500"/>
            <a:ext cx="8653818" cy="5181600"/>
          </a:xfrm>
        </p:spPr>
        <p:txBody>
          <a:bodyPr/>
          <a:lstStyle/>
          <a:p>
            <a:pPr eaLnBrk="1" hangingPunct="1">
              <a:lnSpc>
                <a:spcPct val="90000"/>
              </a:lnSpc>
            </a:pPr>
            <a:r>
              <a:rPr lang="en-US" sz="2400" dirty="0" smtClean="0">
                <a:latin typeface="Georgia" pitchFamily="18" charset="0"/>
              </a:rPr>
              <a:t>Rule </a:t>
            </a:r>
            <a:r>
              <a:rPr lang="en-US" sz="2400" dirty="0">
                <a:latin typeface="Georgia" pitchFamily="18" charset="0"/>
              </a:rPr>
              <a:t>506(b</a:t>
            </a:r>
            <a:r>
              <a:rPr lang="en-US" sz="2400" dirty="0" smtClean="0">
                <a:latin typeface="Georgia" pitchFamily="18" charset="0"/>
              </a:rPr>
              <a:t>) –Preexisting relationships (Private Placement)</a:t>
            </a:r>
          </a:p>
          <a:p>
            <a:pPr lvl="1" eaLnBrk="1" hangingPunct="1">
              <a:lnSpc>
                <a:spcPct val="90000"/>
              </a:lnSpc>
            </a:pPr>
            <a:r>
              <a:rPr lang="en-US" sz="2000" dirty="0" smtClean="0">
                <a:latin typeface="Georgia" pitchFamily="18" charset="0"/>
              </a:rPr>
              <a:t>"</a:t>
            </a:r>
            <a:r>
              <a:rPr lang="en-US" sz="2000" dirty="0">
                <a:latin typeface="Georgia" pitchFamily="18" charset="0"/>
              </a:rPr>
              <a:t>safe harbor" for the </a:t>
            </a:r>
            <a:r>
              <a:rPr lang="en-US" sz="2000" dirty="0" smtClean="0">
                <a:latin typeface="Georgia" pitchFamily="18" charset="0"/>
              </a:rPr>
              <a:t>“non-public” </a:t>
            </a:r>
            <a:r>
              <a:rPr lang="en-US" sz="2000" dirty="0">
                <a:latin typeface="Georgia" pitchFamily="18" charset="0"/>
              </a:rPr>
              <a:t>offering exemption </a:t>
            </a:r>
            <a:endParaRPr lang="en-US" sz="2000" dirty="0" smtClean="0">
              <a:latin typeface="Georgia" pitchFamily="18" charset="0"/>
            </a:endParaRPr>
          </a:p>
          <a:p>
            <a:pPr lvl="1" eaLnBrk="1" hangingPunct="1">
              <a:lnSpc>
                <a:spcPct val="90000"/>
              </a:lnSpc>
            </a:pPr>
            <a:r>
              <a:rPr lang="en-US" sz="2000" dirty="0" smtClean="0">
                <a:latin typeface="Georgia" pitchFamily="18" charset="0"/>
              </a:rPr>
              <a:t>No limit on the </a:t>
            </a:r>
            <a:r>
              <a:rPr lang="en-US" sz="2000" dirty="0">
                <a:latin typeface="Georgia" pitchFamily="18" charset="0"/>
              </a:rPr>
              <a:t>amount of money your company can raise or the number of accredited investors it can sell securities to, but to qualify for the safe harbor, your </a:t>
            </a:r>
            <a:r>
              <a:rPr lang="en-US" sz="2000" dirty="0" smtClean="0">
                <a:latin typeface="Georgia" pitchFamily="18" charset="0"/>
              </a:rPr>
              <a:t>company:</a:t>
            </a:r>
            <a:endParaRPr lang="en-US" sz="2000" dirty="0">
              <a:latin typeface="Georgia" pitchFamily="18" charset="0"/>
            </a:endParaRPr>
          </a:p>
          <a:p>
            <a:pPr lvl="1" eaLnBrk="1" hangingPunct="1">
              <a:lnSpc>
                <a:spcPct val="90000"/>
              </a:lnSpc>
            </a:pPr>
            <a:r>
              <a:rPr lang="en-US" sz="2000" dirty="0" smtClean="0">
                <a:latin typeface="Georgia" pitchFamily="18" charset="0"/>
              </a:rPr>
              <a:t>Can’t </a:t>
            </a:r>
            <a:r>
              <a:rPr lang="en-US" sz="2000" dirty="0">
                <a:latin typeface="Georgia" pitchFamily="18" charset="0"/>
              </a:rPr>
              <a:t>use general solicitation or advertising to market the </a:t>
            </a:r>
            <a:r>
              <a:rPr lang="en-US" sz="2000" dirty="0" smtClean="0">
                <a:latin typeface="Georgia" pitchFamily="18" charset="0"/>
              </a:rPr>
              <a:t>securities</a:t>
            </a:r>
            <a:r>
              <a:rPr lang="en-US" sz="2000" dirty="0">
                <a:latin typeface="Georgia" pitchFamily="18" charset="0"/>
              </a:rPr>
              <a:t> </a:t>
            </a:r>
            <a:r>
              <a:rPr lang="en-US" sz="2000" dirty="0" smtClean="0">
                <a:latin typeface="Georgia" pitchFamily="18" charset="0"/>
              </a:rPr>
              <a:t>– only people with </a:t>
            </a:r>
            <a:r>
              <a:rPr lang="en-US" sz="2000" u="sng" dirty="0" smtClean="0">
                <a:latin typeface="Georgia" pitchFamily="18" charset="0"/>
              </a:rPr>
              <a:t>preexisting relationships</a:t>
            </a:r>
            <a:endParaRPr lang="en-US" sz="2000" u="sng" dirty="0">
              <a:latin typeface="Georgia" pitchFamily="18" charset="0"/>
            </a:endParaRPr>
          </a:p>
          <a:p>
            <a:pPr lvl="1" eaLnBrk="1" hangingPunct="1">
              <a:lnSpc>
                <a:spcPct val="90000"/>
              </a:lnSpc>
            </a:pPr>
            <a:r>
              <a:rPr lang="en-US" sz="2000" dirty="0" smtClean="0">
                <a:latin typeface="Georgia" pitchFamily="18" charset="0"/>
              </a:rPr>
              <a:t>Can’t sell </a:t>
            </a:r>
            <a:r>
              <a:rPr lang="en-US" sz="2000" dirty="0">
                <a:latin typeface="Georgia" pitchFamily="18" charset="0"/>
              </a:rPr>
              <a:t>securities to more than 35 non-accredited investors </a:t>
            </a:r>
            <a:endParaRPr lang="en-US" sz="2000" dirty="0" smtClean="0">
              <a:latin typeface="Georgia" pitchFamily="18" charset="0"/>
            </a:endParaRPr>
          </a:p>
          <a:p>
            <a:pPr lvl="1" eaLnBrk="1" hangingPunct="1">
              <a:lnSpc>
                <a:spcPct val="90000"/>
              </a:lnSpc>
            </a:pPr>
            <a:r>
              <a:rPr lang="en-US" sz="2000" dirty="0" smtClean="0">
                <a:latin typeface="Georgia" pitchFamily="18" charset="0"/>
              </a:rPr>
              <a:t>But! Can rely on investor’s representation that they are accredited</a:t>
            </a:r>
          </a:p>
          <a:p>
            <a:pPr lvl="1" eaLnBrk="1" hangingPunct="1">
              <a:lnSpc>
                <a:spcPct val="90000"/>
              </a:lnSpc>
            </a:pPr>
            <a:r>
              <a:rPr lang="en-US" sz="2000" dirty="0" smtClean="0">
                <a:latin typeface="Georgia" pitchFamily="18" charset="0"/>
              </a:rPr>
              <a:t>All </a:t>
            </a:r>
            <a:r>
              <a:rPr lang="en-US" sz="2000" dirty="0">
                <a:latin typeface="Georgia" pitchFamily="18" charset="0"/>
              </a:rPr>
              <a:t>non-accredited </a:t>
            </a:r>
            <a:r>
              <a:rPr lang="en-US" sz="2000" dirty="0" smtClean="0">
                <a:latin typeface="Georgia" pitchFamily="18" charset="0"/>
              </a:rPr>
              <a:t>investors</a:t>
            </a:r>
            <a:r>
              <a:rPr lang="en-US" sz="2000" dirty="0">
                <a:latin typeface="Georgia" pitchFamily="18" charset="0"/>
              </a:rPr>
              <a:t> </a:t>
            </a:r>
            <a:r>
              <a:rPr lang="en-US" sz="2000" dirty="0" smtClean="0">
                <a:latin typeface="Georgia" pitchFamily="18" charset="0"/>
              </a:rPr>
              <a:t>must have </a:t>
            </a:r>
            <a:r>
              <a:rPr lang="en-US" sz="2000" dirty="0">
                <a:latin typeface="Georgia" pitchFamily="18" charset="0"/>
              </a:rPr>
              <a:t>sufficient knowledge and experience in financial and business matters to be capable of evaluating the merits and risks of the prospective </a:t>
            </a:r>
            <a:r>
              <a:rPr lang="en-US" sz="2000" dirty="0" smtClean="0">
                <a:latin typeface="Georgia" pitchFamily="18" charset="0"/>
              </a:rPr>
              <a:t>investment</a:t>
            </a:r>
            <a:endParaRPr lang="en-US" sz="2000" dirty="0">
              <a:latin typeface="Georgia" pitchFamily="18" charset="0"/>
            </a:endParaRPr>
          </a:p>
          <a:p>
            <a:pPr lvl="1" eaLnBrk="1" hangingPunct="1">
              <a:lnSpc>
                <a:spcPct val="90000"/>
              </a:lnSpc>
            </a:pPr>
            <a:r>
              <a:rPr lang="en-US" sz="2000" dirty="0" smtClean="0">
                <a:latin typeface="Georgia" pitchFamily="18" charset="0"/>
              </a:rPr>
              <a:t>Must give </a:t>
            </a:r>
            <a:r>
              <a:rPr lang="en-US" sz="2000" dirty="0">
                <a:latin typeface="Georgia" pitchFamily="18" charset="0"/>
              </a:rPr>
              <a:t>non-accredited investors </a:t>
            </a:r>
            <a:r>
              <a:rPr lang="en-US" sz="2000" dirty="0" smtClean="0">
                <a:latin typeface="Georgia" pitchFamily="18" charset="0"/>
              </a:rPr>
              <a:t>disclosure documents and audited financial statements</a:t>
            </a:r>
          </a:p>
          <a:p>
            <a:pPr lvl="1" eaLnBrk="1" hangingPunct="1">
              <a:lnSpc>
                <a:spcPct val="90000"/>
              </a:lnSpc>
            </a:pPr>
            <a:r>
              <a:rPr lang="en-US" sz="2000" dirty="0" smtClean="0">
                <a:latin typeface="Georgia" pitchFamily="18" charset="0"/>
              </a:rPr>
              <a:t>Startups often disfavor non-accredited investors due to disclosure requirements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24</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775306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868362"/>
          </a:xfrm>
        </p:spPr>
        <p:txBody>
          <a:bodyPr/>
          <a:lstStyle/>
          <a:p>
            <a:pPr eaLnBrk="1" hangingPunct="1"/>
            <a:r>
              <a:rPr lang="en-US" sz="3600" dirty="0" smtClean="0">
                <a:latin typeface="Georgia" pitchFamily="18" charset="0"/>
              </a:rPr>
              <a:t>Federal Securities Law - 4 </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400" dirty="0">
                <a:latin typeface="Georgia" pitchFamily="18" charset="0"/>
              </a:rPr>
              <a:t>Rule </a:t>
            </a:r>
            <a:r>
              <a:rPr lang="en-US" sz="2400" dirty="0" smtClean="0">
                <a:latin typeface="Georgia" pitchFamily="18" charset="0"/>
              </a:rPr>
              <a:t>506(c) - Allows general solicitation</a:t>
            </a:r>
          </a:p>
          <a:p>
            <a:pPr lvl="1" eaLnBrk="1" hangingPunct="1">
              <a:spcBef>
                <a:spcPts val="0"/>
              </a:spcBef>
            </a:pPr>
            <a:r>
              <a:rPr lang="en-US" sz="2400" dirty="0" smtClean="0">
                <a:latin typeface="Georgia" pitchFamily="18" charset="0"/>
              </a:rPr>
              <a:t>All purchasers must be accredited investors and accredited status must be verified by company</a:t>
            </a:r>
          </a:p>
          <a:p>
            <a:pPr lvl="1" eaLnBrk="1" hangingPunct="1">
              <a:spcBef>
                <a:spcPts val="0"/>
              </a:spcBef>
            </a:pPr>
            <a:r>
              <a:rPr lang="en-US" sz="2400" dirty="0" smtClean="0">
                <a:latin typeface="Georgia" pitchFamily="18" charset="0"/>
              </a:rPr>
              <a:t>No limitation on number of investors or total amount</a:t>
            </a:r>
          </a:p>
          <a:p>
            <a:pPr lvl="1" eaLnBrk="1" hangingPunct="1">
              <a:spcBef>
                <a:spcPts val="0"/>
              </a:spcBef>
            </a:pPr>
            <a:r>
              <a:rPr lang="en-US" sz="2400" dirty="0" smtClean="0">
                <a:latin typeface="Georgia" pitchFamily="18" charset="0"/>
              </a:rPr>
              <a:t>No financial disclosure requirements</a:t>
            </a:r>
          </a:p>
          <a:p>
            <a:pPr lvl="1" eaLnBrk="1" hangingPunct="1">
              <a:spcBef>
                <a:spcPts val="0"/>
              </a:spcBef>
            </a:pPr>
            <a:r>
              <a:rPr lang="en-US" sz="2400" dirty="0" smtClean="0">
                <a:latin typeface="Georgia" pitchFamily="18" charset="0"/>
              </a:rPr>
              <a:t>This is typically the “angel investor round”</a:t>
            </a:r>
            <a:endParaRPr lang="en-US" sz="2400" dirty="0">
              <a:latin typeface="Georgia" pitchFamily="18" charset="0"/>
            </a:endParaRPr>
          </a:p>
          <a:p>
            <a:pPr eaLnBrk="1" hangingPunct="1">
              <a:lnSpc>
                <a:spcPct val="90000"/>
              </a:lnSpc>
            </a:pPr>
            <a:r>
              <a:rPr lang="en-US" sz="2400" dirty="0" smtClean="0">
                <a:latin typeface="Georgia" pitchFamily="18" charset="0"/>
              </a:rPr>
              <a:t>JOBS Act – 2012 - Exempts crowdfunding</a:t>
            </a:r>
          </a:p>
          <a:p>
            <a:pPr lvl="1" eaLnBrk="1" hangingPunct="1">
              <a:lnSpc>
                <a:spcPct val="90000"/>
              </a:lnSpc>
            </a:pPr>
            <a:r>
              <a:rPr lang="en-US" sz="2400" dirty="0" smtClean="0">
                <a:latin typeface="Georgia" pitchFamily="18" charset="0"/>
              </a:rPr>
              <a:t>Requires use of intermediary registered with SEC</a:t>
            </a:r>
          </a:p>
          <a:p>
            <a:pPr lvl="1" eaLnBrk="1" hangingPunct="1">
              <a:lnSpc>
                <a:spcPct val="90000"/>
              </a:lnSpc>
            </a:pPr>
            <a:r>
              <a:rPr lang="en-US" sz="2400" dirty="0" smtClean="0">
                <a:latin typeface="Georgia" pitchFamily="18" charset="0"/>
              </a:rPr>
              <a:t>Company can raise ~1M per </a:t>
            </a:r>
            <a:r>
              <a:rPr lang="en-US" sz="2400" dirty="0">
                <a:latin typeface="Georgia" pitchFamily="18" charset="0"/>
              </a:rPr>
              <a:t>12-month period </a:t>
            </a:r>
            <a:endParaRPr lang="en-US" sz="2400" dirty="0" smtClean="0">
              <a:latin typeface="Georgia" pitchFamily="18" charset="0"/>
            </a:endParaRPr>
          </a:p>
          <a:p>
            <a:pPr lvl="2" eaLnBrk="1" hangingPunct="1">
              <a:lnSpc>
                <a:spcPct val="90000"/>
              </a:lnSpc>
            </a:pPr>
            <a:r>
              <a:rPr lang="en-US" sz="2000" dirty="0" smtClean="0">
                <a:latin typeface="Georgia" pitchFamily="18" charset="0"/>
              </a:rPr>
              <a:t>Must make disclosures to SEC including financial statements</a:t>
            </a:r>
          </a:p>
          <a:p>
            <a:pPr lvl="1" eaLnBrk="1" hangingPunct="1">
              <a:lnSpc>
                <a:spcPct val="90000"/>
              </a:lnSpc>
            </a:pPr>
            <a:r>
              <a:rPr lang="en-US" sz="2400" dirty="0" smtClean="0">
                <a:latin typeface="Georgia" pitchFamily="18" charset="0"/>
              </a:rPr>
              <a:t>Limits on investors – per 12-month period </a:t>
            </a:r>
          </a:p>
          <a:p>
            <a:pPr lvl="2" eaLnBrk="1" hangingPunct="1">
              <a:lnSpc>
                <a:spcPct val="90000"/>
              </a:lnSpc>
            </a:pPr>
            <a:r>
              <a:rPr lang="en-US" sz="2000" dirty="0" smtClean="0">
                <a:latin typeface="Georgia" pitchFamily="18" charset="0"/>
              </a:rPr>
              <a:t>If income or net worth (not incl. primary residence) </a:t>
            </a:r>
            <a:r>
              <a:rPr lang="en-US" sz="2000" dirty="0">
                <a:latin typeface="Georgia" pitchFamily="18" charset="0"/>
              </a:rPr>
              <a:t>&lt;</a:t>
            </a:r>
            <a:r>
              <a:rPr lang="en-US" sz="2000" dirty="0" smtClean="0">
                <a:latin typeface="Georgia" pitchFamily="18" charset="0"/>
              </a:rPr>
              <a:t> 107K, greater of $2.2K or 5% of annual income or net worth</a:t>
            </a:r>
          </a:p>
          <a:p>
            <a:pPr lvl="2" eaLnBrk="1" hangingPunct="1">
              <a:lnSpc>
                <a:spcPct val="90000"/>
              </a:lnSpc>
            </a:pPr>
            <a:r>
              <a:rPr lang="en-US" sz="2000" dirty="0" smtClean="0">
                <a:latin typeface="Georgia" pitchFamily="18" charset="0"/>
              </a:rPr>
              <a:t>If income or net worth </a:t>
            </a:r>
            <a:r>
              <a:rPr lang="en-US" sz="2000" dirty="0">
                <a:latin typeface="Georgia" pitchFamily="18" charset="0"/>
              </a:rPr>
              <a:t>&gt;</a:t>
            </a:r>
            <a:r>
              <a:rPr lang="en-US" sz="2000" dirty="0" smtClean="0">
                <a:latin typeface="Georgia" pitchFamily="18" charset="0"/>
              </a:rPr>
              <a:t> 107K, then 10% of lesser of income or net worth up to a max of 107K</a:t>
            </a:r>
          </a:p>
          <a:p>
            <a:pPr lvl="1" eaLnBrk="1" hangingPunct="1">
              <a:lnSpc>
                <a:spcPct val="90000"/>
              </a:lnSpc>
            </a:pPr>
            <a:endParaRPr lang="en-US" sz="16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25</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97267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More on Angels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Invest their own money</a:t>
            </a:r>
          </a:p>
          <a:p>
            <a:pPr eaLnBrk="1" hangingPunct="1">
              <a:lnSpc>
                <a:spcPct val="90000"/>
              </a:lnSpc>
            </a:pPr>
            <a:r>
              <a:rPr lang="en-US" sz="2400" dirty="0" smtClean="0">
                <a:latin typeface="Georgia" pitchFamily="18" charset="0"/>
              </a:rPr>
              <a:t>Often have useful skills/experience </a:t>
            </a:r>
          </a:p>
          <a:p>
            <a:pPr eaLnBrk="1" hangingPunct="1">
              <a:lnSpc>
                <a:spcPct val="90000"/>
              </a:lnSpc>
            </a:pPr>
            <a:r>
              <a:rPr lang="en-US" sz="2400" dirty="0" smtClean="0">
                <a:latin typeface="Georgia" pitchFamily="18" charset="0"/>
              </a:rPr>
              <a:t>Often serve as mentors or are involved with company</a:t>
            </a:r>
          </a:p>
          <a:p>
            <a:pPr lvl="1" eaLnBrk="1" hangingPunct="1">
              <a:lnSpc>
                <a:spcPct val="90000"/>
              </a:lnSpc>
            </a:pPr>
            <a:r>
              <a:rPr lang="en-US" sz="2400" dirty="0" smtClean="0">
                <a:latin typeface="Georgia" pitchFamily="18" charset="0"/>
              </a:rPr>
              <a:t>“Active investors”</a:t>
            </a:r>
          </a:p>
          <a:p>
            <a:pPr lvl="1" eaLnBrk="1" hangingPunct="1">
              <a:lnSpc>
                <a:spcPct val="90000"/>
              </a:lnSpc>
            </a:pPr>
            <a:r>
              <a:rPr lang="en-US" sz="2400" dirty="0" smtClean="0">
                <a:latin typeface="Georgia" pitchFamily="18" charset="0"/>
              </a:rPr>
              <a:t>May be on board</a:t>
            </a:r>
          </a:p>
          <a:p>
            <a:pPr lvl="1" eaLnBrk="1" hangingPunct="1">
              <a:lnSpc>
                <a:spcPct val="90000"/>
              </a:lnSpc>
            </a:pPr>
            <a:r>
              <a:rPr lang="en-US" sz="2400" dirty="0" smtClean="0">
                <a:latin typeface="Georgia" pitchFamily="18" charset="0"/>
              </a:rPr>
              <a:t>May work day-to-day</a:t>
            </a:r>
          </a:p>
          <a:p>
            <a:pPr eaLnBrk="1" hangingPunct="1">
              <a:lnSpc>
                <a:spcPct val="90000"/>
              </a:lnSpc>
            </a:pPr>
            <a:r>
              <a:rPr lang="en-US" sz="2400" dirty="0" smtClean="0">
                <a:latin typeface="Georgia" pitchFamily="18" charset="0"/>
              </a:rPr>
              <a:t>Often have a strong network/credibility due to prior successes </a:t>
            </a:r>
          </a:p>
          <a:p>
            <a:pPr eaLnBrk="1" hangingPunct="1">
              <a:lnSpc>
                <a:spcPct val="90000"/>
              </a:lnSpc>
            </a:pPr>
            <a:r>
              <a:rPr lang="en-US" sz="2400" dirty="0" smtClean="0">
                <a:latin typeface="Georgia" pitchFamily="18" charset="0"/>
              </a:rPr>
              <a:t>May make a strong contribution to your startup</a:t>
            </a:r>
          </a:p>
          <a:p>
            <a:pPr eaLnBrk="1" hangingPunct="1">
              <a:lnSpc>
                <a:spcPct val="90000"/>
              </a:lnSpc>
            </a:pPr>
            <a:r>
              <a:rPr lang="en-US" sz="2400" dirty="0" smtClean="0">
                <a:latin typeface="Georgia" pitchFamily="18" charset="0"/>
              </a:rPr>
              <a:t>They may actually care about you – unlike most VCs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26</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790590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 Groups/Networks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400" dirty="0" smtClean="0">
                <a:latin typeface="Georgia" pitchFamily="18" charset="0"/>
              </a:rPr>
              <a:t>Organized groups of Angels that receive and evaluate submissions</a:t>
            </a:r>
          </a:p>
          <a:p>
            <a:pPr eaLnBrk="1" hangingPunct="1">
              <a:lnSpc>
                <a:spcPct val="90000"/>
              </a:lnSpc>
            </a:pPr>
            <a:r>
              <a:rPr lang="en-US" sz="2400" dirty="0" smtClean="0">
                <a:latin typeface="Georgia" pitchFamily="18" charset="0"/>
              </a:rPr>
              <a:t>MANY groups – more every day</a:t>
            </a:r>
          </a:p>
          <a:p>
            <a:pPr eaLnBrk="1" hangingPunct="1">
              <a:lnSpc>
                <a:spcPct val="90000"/>
              </a:lnSpc>
            </a:pPr>
            <a:r>
              <a:rPr lang="en-US" sz="2400" dirty="0" smtClean="0">
                <a:latin typeface="Georgia" pitchFamily="18" charset="0"/>
              </a:rPr>
              <a:t>Typical process – high “weed-out”, but can re-submit</a:t>
            </a:r>
          </a:p>
          <a:p>
            <a:pPr lvl="1" eaLnBrk="1" hangingPunct="1">
              <a:lnSpc>
                <a:spcPct val="90000"/>
              </a:lnSpc>
            </a:pPr>
            <a:r>
              <a:rPr lang="en-US" sz="2400" dirty="0">
                <a:latin typeface="Georgia" pitchFamily="18" charset="0"/>
              </a:rPr>
              <a:t>Pre-Screening </a:t>
            </a:r>
            <a:r>
              <a:rPr lang="en-US" sz="2400" dirty="0" smtClean="0">
                <a:latin typeface="Georgia" pitchFamily="18" charset="0"/>
              </a:rPr>
              <a:t>(25% get to </a:t>
            </a:r>
            <a:r>
              <a:rPr lang="en-US" sz="2400" dirty="0">
                <a:latin typeface="Georgia" pitchFamily="18" charset="0"/>
              </a:rPr>
              <a:t>Screening)</a:t>
            </a:r>
          </a:p>
          <a:p>
            <a:pPr lvl="1" eaLnBrk="1" hangingPunct="1">
              <a:lnSpc>
                <a:spcPct val="90000"/>
              </a:lnSpc>
            </a:pPr>
            <a:r>
              <a:rPr lang="en-US" sz="2400" dirty="0" smtClean="0">
                <a:latin typeface="Georgia" pitchFamily="18" charset="0"/>
              </a:rPr>
              <a:t>Mentoring/Guidance/Feedback</a:t>
            </a:r>
            <a:endParaRPr lang="en-US" sz="2400" dirty="0">
              <a:latin typeface="Georgia" pitchFamily="18" charset="0"/>
            </a:endParaRPr>
          </a:p>
          <a:p>
            <a:pPr lvl="1" eaLnBrk="1" hangingPunct="1">
              <a:lnSpc>
                <a:spcPct val="90000"/>
              </a:lnSpc>
            </a:pPr>
            <a:r>
              <a:rPr lang="en-US" sz="2400" dirty="0" smtClean="0">
                <a:latin typeface="Georgia" pitchFamily="18" charset="0"/>
              </a:rPr>
              <a:t>Screening/Investment review presentation (33% get to DD)</a:t>
            </a:r>
          </a:p>
          <a:p>
            <a:pPr lvl="1" eaLnBrk="1" hangingPunct="1">
              <a:lnSpc>
                <a:spcPct val="90000"/>
              </a:lnSpc>
            </a:pPr>
            <a:r>
              <a:rPr lang="en-US" sz="2400" dirty="0" smtClean="0">
                <a:latin typeface="Georgia" pitchFamily="18" charset="0"/>
              </a:rPr>
              <a:t>Due-diligence </a:t>
            </a:r>
            <a:r>
              <a:rPr lang="en-US" sz="2400" dirty="0">
                <a:latin typeface="Georgia" pitchFamily="18" charset="0"/>
              </a:rPr>
              <a:t>committee </a:t>
            </a:r>
            <a:r>
              <a:rPr lang="en-US" sz="2400" dirty="0" smtClean="0">
                <a:latin typeface="Georgia" pitchFamily="18" charset="0"/>
              </a:rPr>
              <a:t>(33% get to invest prep) </a:t>
            </a:r>
            <a:endParaRPr lang="en-US" sz="2400" dirty="0">
              <a:latin typeface="Georgia" pitchFamily="18" charset="0"/>
            </a:endParaRPr>
          </a:p>
          <a:p>
            <a:pPr lvl="1" eaLnBrk="1" hangingPunct="1">
              <a:lnSpc>
                <a:spcPct val="90000"/>
              </a:lnSpc>
            </a:pPr>
            <a:r>
              <a:rPr lang="en-US" sz="2400" dirty="0">
                <a:latin typeface="Georgia" pitchFamily="18" charset="0"/>
              </a:rPr>
              <a:t>Investment preparation </a:t>
            </a:r>
            <a:r>
              <a:rPr lang="en-US" sz="2400" dirty="0" smtClean="0">
                <a:latin typeface="Georgia" pitchFamily="18" charset="0"/>
              </a:rPr>
              <a:t>(50% get to funding)</a:t>
            </a:r>
            <a:endParaRPr lang="en-US" sz="2400" dirty="0">
              <a:latin typeface="Georgia" pitchFamily="18" charset="0"/>
            </a:endParaRPr>
          </a:p>
          <a:p>
            <a:pPr lvl="1" eaLnBrk="1" hangingPunct="1">
              <a:lnSpc>
                <a:spcPct val="90000"/>
              </a:lnSpc>
            </a:pPr>
            <a:r>
              <a:rPr lang="en-US" sz="2400" dirty="0">
                <a:latin typeface="Georgia" pitchFamily="18" charset="0"/>
              </a:rPr>
              <a:t>Term sheet </a:t>
            </a:r>
            <a:r>
              <a:rPr lang="en-US" sz="2400" dirty="0" smtClean="0">
                <a:latin typeface="Georgia" pitchFamily="18" charset="0"/>
              </a:rPr>
              <a:t>negotiation and funding</a:t>
            </a:r>
          </a:p>
          <a:p>
            <a:pPr lvl="1" eaLnBrk="1" hangingPunct="1">
              <a:lnSpc>
                <a:spcPct val="90000"/>
              </a:lnSpc>
            </a:pPr>
            <a:r>
              <a:rPr lang="en-US" sz="2400" dirty="0" smtClean="0">
                <a:latin typeface="Georgia" pitchFamily="18" charset="0"/>
              </a:rPr>
              <a:t>1-2% of submissions may actually be funded</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27</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794035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Angels Groups/Networks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Angel List - Largest List – </a:t>
            </a:r>
            <a:r>
              <a:rPr lang="en-US" sz="2800" dirty="0" smtClean="0">
                <a:hlinkClick r:id="rId2"/>
              </a:rPr>
              <a:t>angel.co</a:t>
            </a:r>
            <a:r>
              <a:rPr lang="en-US" sz="2800" dirty="0" smtClean="0"/>
              <a:t> </a:t>
            </a:r>
          </a:p>
          <a:p>
            <a:pPr lvl="1" eaLnBrk="1" hangingPunct="1">
              <a:lnSpc>
                <a:spcPct val="90000"/>
              </a:lnSpc>
            </a:pPr>
            <a:r>
              <a:rPr lang="en-US" sz="2400" dirty="0" smtClean="0"/>
              <a:t>Lists </a:t>
            </a:r>
            <a:r>
              <a:rPr lang="en-US" sz="2400" dirty="0"/>
              <a:t>6</a:t>
            </a:r>
            <a:r>
              <a:rPr lang="en-US" sz="2400" dirty="0" smtClean="0"/>
              <a:t>,000+ investors, 5,000+ companies</a:t>
            </a:r>
            <a:endParaRPr lang="en-US" sz="2400" dirty="0"/>
          </a:p>
          <a:p>
            <a:pPr eaLnBrk="1" hangingPunct="1">
              <a:lnSpc>
                <a:spcPct val="90000"/>
              </a:lnSpc>
            </a:pPr>
            <a:r>
              <a:rPr lang="en-US" sz="2800" dirty="0">
                <a:latin typeface="Georgia" pitchFamily="18" charset="0"/>
              </a:rPr>
              <a:t>Hyde Park Angel </a:t>
            </a:r>
            <a:r>
              <a:rPr lang="en-US" sz="2800" dirty="0" smtClean="0">
                <a:latin typeface="Georgia" pitchFamily="18" charset="0"/>
              </a:rPr>
              <a:t>Network</a:t>
            </a:r>
          </a:p>
          <a:p>
            <a:pPr lvl="1" eaLnBrk="1" hangingPunct="1">
              <a:lnSpc>
                <a:spcPct val="90000"/>
              </a:lnSpc>
            </a:pPr>
            <a:r>
              <a:rPr lang="en-US" sz="2400" dirty="0" smtClean="0">
                <a:latin typeface="Georgia" pitchFamily="18" charset="0"/>
                <a:hlinkClick r:id="rId3"/>
              </a:rPr>
              <a:t>www.hydeparkangels.com/</a:t>
            </a:r>
            <a:r>
              <a:rPr lang="en-US" sz="2400" dirty="0" smtClean="0">
                <a:latin typeface="Georgia" pitchFamily="18" charset="0"/>
              </a:rPr>
              <a:t> </a:t>
            </a:r>
          </a:p>
          <a:p>
            <a:pPr eaLnBrk="1" hangingPunct="1">
              <a:lnSpc>
                <a:spcPct val="90000"/>
              </a:lnSpc>
            </a:pPr>
            <a:r>
              <a:rPr lang="en-US" sz="2800" dirty="0" smtClean="0">
                <a:latin typeface="Georgia" pitchFamily="18" charset="0"/>
              </a:rPr>
              <a:t>Irish Angels (Notre Dame)</a:t>
            </a:r>
          </a:p>
          <a:p>
            <a:pPr lvl="1" eaLnBrk="1" hangingPunct="1">
              <a:lnSpc>
                <a:spcPct val="90000"/>
              </a:lnSpc>
            </a:pPr>
            <a:r>
              <a:rPr lang="en-US" sz="2400" dirty="0" smtClean="0">
                <a:latin typeface="Georgia" pitchFamily="18" charset="0"/>
                <a:hlinkClick r:id="rId4"/>
              </a:rPr>
              <a:t>irishangels.com/</a:t>
            </a:r>
            <a:r>
              <a:rPr lang="en-US" sz="2400" dirty="0" smtClean="0">
                <a:latin typeface="Georgia" pitchFamily="18" charset="0"/>
              </a:rPr>
              <a:t> </a:t>
            </a:r>
          </a:p>
          <a:p>
            <a:pPr eaLnBrk="1" hangingPunct="1">
              <a:lnSpc>
                <a:spcPct val="90000"/>
              </a:lnSpc>
            </a:pPr>
            <a:r>
              <a:rPr lang="en-US" sz="2800" dirty="0" smtClean="0">
                <a:latin typeface="Georgia" pitchFamily="18" charset="0"/>
              </a:rPr>
              <a:t>Urbana-Champaign Angel Network</a:t>
            </a:r>
          </a:p>
          <a:p>
            <a:pPr lvl="1" eaLnBrk="1" hangingPunct="1">
              <a:lnSpc>
                <a:spcPct val="90000"/>
              </a:lnSpc>
            </a:pPr>
            <a:r>
              <a:rPr lang="en-US" sz="1600" dirty="0">
                <a:latin typeface="Georgia" pitchFamily="18" charset="0"/>
                <a:hlinkClick r:id="rId5"/>
              </a:rPr>
              <a:t>http://</a:t>
            </a:r>
            <a:r>
              <a:rPr lang="en-US" sz="1600" dirty="0" smtClean="0">
                <a:latin typeface="Georgia" pitchFamily="18" charset="0"/>
                <a:hlinkClick r:id="rId5"/>
              </a:rPr>
              <a:t>www.champaigncountyedc.org/business-services/programs-services/ucan</a:t>
            </a:r>
            <a:r>
              <a:rPr lang="en-US" sz="1600" dirty="0" smtClean="0">
                <a:latin typeface="Georgia" pitchFamily="18" charset="0"/>
              </a:rPr>
              <a:t> </a:t>
            </a:r>
            <a:r>
              <a:rPr lang="en-US" sz="2400" dirty="0" smtClean="0">
                <a:latin typeface="Georgia" pitchFamily="18" charset="0"/>
              </a:rPr>
              <a:t> </a:t>
            </a:r>
          </a:p>
          <a:p>
            <a:pPr eaLnBrk="1" hangingPunct="1">
              <a:lnSpc>
                <a:spcPct val="90000"/>
              </a:lnSpc>
            </a:pPr>
            <a:r>
              <a:rPr lang="en-US" sz="2800" dirty="0" smtClean="0">
                <a:latin typeface="Georgia" pitchFamily="18" charset="0"/>
              </a:rPr>
              <a:t>Angel Capital Association Directory</a:t>
            </a:r>
          </a:p>
          <a:p>
            <a:pPr lvl="1" eaLnBrk="1" hangingPunct="1">
              <a:lnSpc>
                <a:spcPct val="90000"/>
              </a:lnSpc>
            </a:pPr>
            <a:r>
              <a:rPr lang="en-US" sz="2400" dirty="0" smtClean="0">
                <a:latin typeface="Georgia" pitchFamily="18" charset="0"/>
                <a:hlinkClick r:id="rId6"/>
              </a:rPr>
              <a:t>www.angelcapitalassociation.org/directory/</a:t>
            </a:r>
            <a:r>
              <a:rPr lang="en-US" sz="2400" dirty="0" smtClean="0">
                <a:latin typeface="Georgia" pitchFamily="18" charset="0"/>
              </a:rPr>
              <a:t> </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411897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Angel Investment Tax Credit</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100" dirty="0">
                <a:latin typeface="Georgia" pitchFamily="18" charset="0"/>
              </a:rPr>
              <a:t>21+ States have credits for angel investors</a:t>
            </a:r>
          </a:p>
          <a:p>
            <a:pPr eaLnBrk="1" hangingPunct="1">
              <a:lnSpc>
                <a:spcPct val="90000"/>
              </a:lnSpc>
            </a:pPr>
            <a:r>
              <a:rPr lang="en-US" sz="2100" dirty="0">
                <a:latin typeface="Georgia" pitchFamily="18" charset="0"/>
              </a:rPr>
              <a:t>Tax breaks intended to induce investors to invest in start-ups and small businesses </a:t>
            </a:r>
          </a:p>
          <a:p>
            <a:pPr eaLnBrk="1" hangingPunct="1">
              <a:lnSpc>
                <a:spcPct val="90000"/>
              </a:lnSpc>
            </a:pPr>
            <a:r>
              <a:rPr lang="en-US" sz="2100" dirty="0" smtClean="0">
                <a:latin typeface="Georgia" pitchFamily="18" charset="0"/>
              </a:rPr>
              <a:t>Illinois – Investor and Business application process</a:t>
            </a:r>
            <a:endParaRPr lang="en-US" sz="2100" dirty="0">
              <a:latin typeface="Georgia" pitchFamily="18" charset="0"/>
            </a:endParaRPr>
          </a:p>
          <a:p>
            <a:pPr lvl="1" eaLnBrk="1" hangingPunct="1">
              <a:lnSpc>
                <a:spcPct val="90000"/>
              </a:lnSpc>
            </a:pPr>
            <a:r>
              <a:rPr lang="en-US" sz="2100" dirty="0">
                <a:latin typeface="Georgia" pitchFamily="18" charset="0"/>
              </a:rPr>
              <a:t>Tax credit = 25% of total </a:t>
            </a:r>
            <a:r>
              <a:rPr lang="en-US" sz="2100" dirty="0" smtClean="0">
                <a:latin typeface="Georgia" pitchFamily="18" charset="0"/>
              </a:rPr>
              <a:t>investment ($10M yearly program limit)</a:t>
            </a:r>
            <a:endParaRPr lang="en-US" sz="2100" dirty="0">
              <a:latin typeface="Georgia" pitchFamily="18" charset="0"/>
            </a:endParaRPr>
          </a:p>
          <a:p>
            <a:pPr lvl="1" eaLnBrk="1" hangingPunct="1">
              <a:lnSpc>
                <a:spcPct val="90000"/>
              </a:lnSpc>
            </a:pPr>
            <a:r>
              <a:rPr lang="en-US" sz="2100" dirty="0" smtClean="0">
                <a:latin typeface="Georgia" pitchFamily="18" charset="0"/>
              </a:rPr>
              <a:t>Investor - </a:t>
            </a:r>
            <a:r>
              <a:rPr lang="en-US" sz="2100" dirty="0" smtClean="0"/>
              <a:t>Max investment amount = $2M</a:t>
            </a:r>
          </a:p>
          <a:p>
            <a:pPr lvl="2" eaLnBrk="1" hangingPunct="1">
              <a:lnSpc>
                <a:spcPct val="90000"/>
              </a:lnSpc>
            </a:pPr>
            <a:r>
              <a:rPr lang="en-US" sz="2100" dirty="0" smtClean="0"/>
              <a:t>Investment must remain in company for 3 years</a:t>
            </a:r>
          </a:p>
          <a:p>
            <a:pPr lvl="1" eaLnBrk="1" hangingPunct="1">
              <a:lnSpc>
                <a:spcPct val="90000"/>
              </a:lnSpc>
            </a:pPr>
            <a:r>
              <a:rPr lang="en-US" sz="2100" dirty="0" smtClean="0">
                <a:latin typeface="Georgia" pitchFamily="18" charset="0"/>
              </a:rPr>
              <a:t>Business - Principally </a:t>
            </a:r>
            <a:r>
              <a:rPr lang="en-US" sz="2100" dirty="0">
                <a:latin typeface="Georgia" pitchFamily="18" charset="0"/>
              </a:rPr>
              <a:t>engaged in </a:t>
            </a:r>
            <a:r>
              <a:rPr lang="en-US" sz="2100" dirty="0" smtClean="0">
                <a:latin typeface="Georgia" pitchFamily="18" charset="0"/>
              </a:rPr>
              <a:t>innovation</a:t>
            </a:r>
          </a:p>
          <a:p>
            <a:pPr lvl="2" eaLnBrk="1" hangingPunct="1">
              <a:lnSpc>
                <a:spcPct val="90000"/>
              </a:lnSpc>
            </a:pPr>
            <a:r>
              <a:rPr lang="en-US" sz="2100" dirty="0">
                <a:latin typeface="Georgia" pitchFamily="18" charset="0"/>
              </a:rPr>
              <a:t>F</a:t>
            </a:r>
            <a:r>
              <a:rPr lang="en-US" sz="2100" dirty="0" smtClean="0">
                <a:latin typeface="Georgia" pitchFamily="18" charset="0"/>
              </a:rPr>
              <a:t>ewer </a:t>
            </a:r>
            <a:r>
              <a:rPr lang="en-US" sz="2100" dirty="0">
                <a:latin typeface="Georgia" pitchFamily="18" charset="0"/>
              </a:rPr>
              <a:t>than 100 </a:t>
            </a:r>
            <a:r>
              <a:rPr lang="en-US" sz="2100" dirty="0" smtClean="0">
                <a:latin typeface="Georgia" pitchFamily="18" charset="0"/>
              </a:rPr>
              <a:t>employees, at least 51</a:t>
            </a:r>
            <a:r>
              <a:rPr lang="en-US" sz="2100" dirty="0">
                <a:latin typeface="Georgia" pitchFamily="18" charset="0"/>
              </a:rPr>
              <a:t>%  of employees </a:t>
            </a:r>
            <a:r>
              <a:rPr lang="en-US" sz="2100" dirty="0" smtClean="0">
                <a:latin typeface="Georgia" pitchFamily="18" charset="0"/>
              </a:rPr>
              <a:t>in IL</a:t>
            </a:r>
          </a:p>
          <a:p>
            <a:pPr lvl="2" eaLnBrk="1" hangingPunct="1">
              <a:lnSpc>
                <a:spcPct val="90000"/>
              </a:lnSpc>
            </a:pPr>
            <a:r>
              <a:rPr lang="en-US" sz="2100" dirty="0" smtClean="0">
                <a:latin typeface="Georgia" pitchFamily="18" charset="0"/>
              </a:rPr>
              <a:t>Headquarters </a:t>
            </a:r>
            <a:r>
              <a:rPr lang="en-US" sz="2100" dirty="0">
                <a:latin typeface="Georgia" pitchFamily="18" charset="0"/>
              </a:rPr>
              <a:t>located in </a:t>
            </a:r>
            <a:r>
              <a:rPr lang="en-US" sz="2100" dirty="0" smtClean="0">
                <a:latin typeface="Georgia" pitchFamily="18" charset="0"/>
              </a:rPr>
              <a:t>Illinois</a:t>
            </a:r>
          </a:p>
          <a:p>
            <a:pPr lvl="2" eaLnBrk="1" hangingPunct="1">
              <a:lnSpc>
                <a:spcPct val="90000"/>
              </a:lnSpc>
            </a:pPr>
            <a:r>
              <a:rPr lang="en-US" sz="2100" dirty="0" smtClean="0">
                <a:latin typeface="Georgia" pitchFamily="18" charset="0"/>
              </a:rPr>
              <a:t>Been </a:t>
            </a:r>
            <a:r>
              <a:rPr lang="en-US" sz="2100" dirty="0">
                <a:latin typeface="Georgia" pitchFamily="18" charset="0"/>
              </a:rPr>
              <a:t>in operation in Illinois for no more than 10 consecutive years prior to </a:t>
            </a:r>
            <a:r>
              <a:rPr lang="en-US" sz="2100" dirty="0" smtClean="0">
                <a:latin typeface="Georgia" pitchFamily="18" charset="0"/>
              </a:rPr>
              <a:t>certification</a:t>
            </a:r>
          </a:p>
          <a:p>
            <a:pPr lvl="2" eaLnBrk="1" hangingPunct="1">
              <a:lnSpc>
                <a:spcPct val="90000"/>
              </a:lnSpc>
            </a:pPr>
            <a:r>
              <a:rPr lang="en-US" sz="2100" dirty="0" smtClean="0">
                <a:latin typeface="Georgia" pitchFamily="18" charset="0"/>
              </a:rPr>
              <a:t>No </a:t>
            </a:r>
            <a:r>
              <a:rPr lang="en-US" sz="2100" dirty="0">
                <a:latin typeface="Georgia" pitchFamily="18" charset="0"/>
              </a:rPr>
              <a:t>more than $</a:t>
            </a:r>
            <a:r>
              <a:rPr lang="en-US" sz="2100" dirty="0" smtClean="0">
                <a:latin typeface="Georgia" pitchFamily="18" charset="0"/>
              </a:rPr>
              <a:t>10M </a:t>
            </a:r>
            <a:r>
              <a:rPr lang="en-US" sz="2100" dirty="0">
                <a:latin typeface="Georgia" pitchFamily="18" charset="0"/>
              </a:rPr>
              <a:t>in aggregate private equity investments, or $</a:t>
            </a:r>
            <a:r>
              <a:rPr lang="en-US" sz="2100" dirty="0" smtClean="0">
                <a:latin typeface="Georgia" pitchFamily="18" charset="0"/>
              </a:rPr>
              <a:t>4M </a:t>
            </a:r>
            <a:r>
              <a:rPr lang="en-US" sz="2100" dirty="0">
                <a:latin typeface="Georgia" pitchFamily="18" charset="0"/>
              </a:rPr>
              <a:t>in investments that qualified for tax </a:t>
            </a:r>
            <a:r>
              <a:rPr lang="en-US" sz="2100" dirty="0" smtClean="0">
                <a:latin typeface="Georgia" pitchFamily="18" charset="0"/>
              </a:rPr>
              <a:t>credits</a:t>
            </a:r>
            <a:endParaRPr lang="en-US" sz="21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29</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959959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- 2</a:t>
            </a:r>
            <a:endParaRPr lang="en-US" dirty="0"/>
          </a:p>
        </p:txBody>
      </p:sp>
      <p:sp>
        <p:nvSpPr>
          <p:cNvPr id="3" name="Content Placeholder 2"/>
          <p:cNvSpPr>
            <a:spLocks noGrp="1"/>
          </p:cNvSpPr>
          <p:nvPr>
            <p:ph idx="1"/>
          </p:nvPr>
        </p:nvSpPr>
        <p:spPr/>
        <p:txBody>
          <a:bodyPr/>
          <a:lstStyle/>
          <a:p>
            <a:r>
              <a:rPr lang="en-US" dirty="0" smtClean="0"/>
              <a:t>The </a:t>
            </a:r>
            <a:r>
              <a:rPr lang="en-US" dirty="0"/>
              <a:t>IP Clinic Startup </a:t>
            </a:r>
            <a:r>
              <a:rPr lang="en-US" dirty="0" smtClean="0"/>
              <a:t>Presentation</a:t>
            </a:r>
          </a:p>
          <a:p>
            <a:pPr lvl="1"/>
            <a:r>
              <a:rPr lang="en-US" dirty="0" smtClean="0"/>
              <a:t>Are you in Cozad and interested in having a patent application or trademark application? </a:t>
            </a:r>
          </a:p>
          <a:p>
            <a:pPr lvl="1"/>
            <a:r>
              <a:rPr lang="en-US" dirty="0" smtClean="0"/>
              <a:t>Do you want to have some advance knowledge of patents or trademarks?</a:t>
            </a:r>
          </a:p>
          <a:p>
            <a:pPr lvl="1"/>
            <a:r>
              <a:rPr lang="en-US" dirty="0" smtClean="0"/>
              <a:t>Immediately after class - 12:30-2:30pm </a:t>
            </a:r>
            <a:r>
              <a:rPr lang="en-US" dirty="0"/>
              <a:t>in </a:t>
            </a:r>
            <a:r>
              <a:rPr lang="en-US" dirty="0" smtClean="0"/>
              <a:t>Room </a:t>
            </a:r>
            <a:r>
              <a:rPr lang="en-US" dirty="0"/>
              <a:t>2005 of the Mechanical Engineering Lab.   </a:t>
            </a:r>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
        <p:nvSpPr>
          <p:cNvPr id="5" name="Slide Number Placeholder 4"/>
          <p:cNvSpPr>
            <a:spLocks noGrp="1"/>
          </p:cNvSpPr>
          <p:nvPr>
            <p:ph type="sldNum" sz="quarter" idx="12"/>
          </p:nvPr>
        </p:nvSpPr>
        <p:spPr/>
        <p:txBody>
          <a:bodyPr/>
          <a:lstStyle/>
          <a:p>
            <a:pPr>
              <a:defRPr/>
            </a:pPr>
            <a:fld id="{181AD363-ACEC-4E12-93FC-A3051305D110}" type="slidenum">
              <a:rPr lang="en-US" smtClean="0"/>
              <a:pPr>
                <a:defRPr/>
              </a:pPr>
              <a:t>3</a:t>
            </a:fld>
            <a:endParaRPr lang="en-US"/>
          </a:p>
        </p:txBody>
      </p:sp>
    </p:spTree>
    <p:extLst>
      <p:ext uri="{BB962C8B-B14F-4D97-AF65-F5344CB8AC3E}">
        <p14:creationId xmlns:p14="http://schemas.microsoft.com/office/powerpoint/2010/main" val="193010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Incubators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Startup incubator/accelerator</a:t>
            </a:r>
          </a:p>
          <a:p>
            <a:pPr lvl="1" eaLnBrk="1" hangingPunct="1">
              <a:lnSpc>
                <a:spcPct val="90000"/>
              </a:lnSpc>
            </a:pPr>
            <a:r>
              <a:rPr lang="en-US" sz="2400" dirty="0" smtClean="0">
                <a:latin typeface="Georgia" pitchFamily="18" charset="0"/>
              </a:rPr>
              <a:t>Y </a:t>
            </a:r>
            <a:r>
              <a:rPr lang="en-US" sz="2400" dirty="0" err="1" smtClean="0">
                <a:latin typeface="Georgia" pitchFamily="18" charset="0"/>
              </a:rPr>
              <a:t>combinator</a:t>
            </a:r>
            <a:r>
              <a:rPr lang="en-US" sz="2400" dirty="0">
                <a:latin typeface="Georgia" pitchFamily="18" charset="0"/>
              </a:rPr>
              <a:t> </a:t>
            </a:r>
            <a:r>
              <a:rPr lang="en-US" sz="2400" dirty="0" smtClean="0">
                <a:latin typeface="Georgia" pitchFamily="18" charset="0"/>
              </a:rPr>
              <a:t> - </a:t>
            </a:r>
            <a:r>
              <a:rPr lang="en-US" sz="2400" dirty="0" smtClean="0">
                <a:latin typeface="Georgia" pitchFamily="18" charset="0"/>
                <a:hlinkClick r:id="rId2"/>
              </a:rPr>
              <a:t>ycombinator.com</a:t>
            </a:r>
            <a:r>
              <a:rPr lang="en-US" sz="2400" dirty="0" smtClean="0">
                <a:latin typeface="Georgia" pitchFamily="18" charset="0"/>
              </a:rPr>
              <a:t> </a:t>
            </a:r>
          </a:p>
          <a:p>
            <a:pPr lvl="1" eaLnBrk="1" hangingPunct="1">
              <a:lnSpc>
                <a:spcPct val="90000"/>
              </a:lnSpc>
            </a:pPr>
            <a:r>
              <a:rPr lang="en-US" sz="2400" dirty="0" smtClean="0">
                <a:latin typeface="Georgia" pitchFamily="18" charset="0"/>
              </a:rPr>
              <a:t>125K for 7% + space + advice + contacts</a:t>
            </a:r>
            <a:endParaRPr lang="en-US" sz="2800" dirty="0">
              <a:latin typeface="Georgia" pitchFamily="18" charset="0"/>
            </a:endParaRPr>
          </a:p>
          <a:p>
            <a:pPr eaLnBrk="1" hangingPunct="1">
              <a:lnSpc>
                <a:spcPct val="90000"/>
              </a:lnSpc>
            </a:pPr>
            <a:r>
              <a:rPr lang="en-US" sz="2800" dirty="0" smtClean="0">
                <a:latin typeface="Georgia" pitchFamily="18" charset="0"/>
              </a:rPr>
              <a:t>Illinois </a:t>
            </a:r>
            <a:r>
              <a:rPr lang="en-US" sz="2800" dirty="0" err="1" smtClean="0">
                <a:latin typeface="Georgia" pitchFamily="18" charset="0"/>
              </a:rPr>
              <a:t>EnterpriseWorks</a:t>
            </a:r>
            <a:r>
              <a:rPr lang="en-US" sz="2800" dirty="0" smtClean="0">
                <a:latin typeface="Georgia" pitchFamily="18" charset="0"/>
              </a:rPr>
              <a:t> Incubator</a:t>
            </a:r>
          </a:p>
          <a:p>
            <a:pPr lvl="2" eaLnBrk="1" hangingPunct="1">
              <a:lnSpc>
                <a:spcPct val="90000"/>
              </a:lnSpc>
            </a:pPr>
            <a:r>
              <a:rPr lang="en-US" sz="2000" dirty="0" smtClean="0">
                <a:latin typeface="Georgia" pitchFamily="18" charset="0"/>
                <a:hlinkClick r:id="rId3"/>
              </a:rPr>
              <a:t>researchpark.illinois.edu/</a:t>
            </a:r>
            <a:r>
              <a:rPr lang="en-US" sz="2000" dirty="0" err="1" smtClean="0">
                <a:latin typeface="Georgia" pitchFamily="18" charset="0"/>
                <a:hlinkClick r:id="rId3"/>
              </a:rPr>
              <a:t>enterpriseworks</a:t>
            </a:r>
            <a:r>
              <a:rPr lang="en-US" sz="2000" dirty="0" smtClean="0">
                <a:latin typeface="Georgia" pitchFamily="18" charset="0"/>
              </a:rPr>
              <a:t> </a:t>
            </a:r>
            <a:endParaRPr lang="en-US" sz="2000" dirty="0">
              <a:latin typeface="Georgia" pitchFamily="18" charset="0"/>
            </a:endParaRPr>
          </a:p>
          <a:p>
            <a:pPr eaLnBrk="1" hangingPunct="1">
              <a:lnSpc>
                <a:spcPct val="90000"/>
              </a:lnSpc>
            </a:pPr>
            <a:r>
              <a:rPr lang="en-US" sz="2800" dirty="0" err="1">
                <a:latin typeface="Georgia" pitchFamily="18" charset="0"/>
              </a:rPr>
              <a:t>EnterpriseWorks</a:t>
            </a:r>
            <a:r>
              <a:rPr lang="en-US" sz="2800" dirty="0">
                <a:latin typeface="Georgia" pitchFamily="18" charset="0"/>
              </a:rPr>
              <a:t> Student Startup </a:t>
            </a:r>
            <a:r>
              <a:rPr lang="en-US" sz="2800" dirty="0" smtClean="0">
                <a:latin typeface="Georgia" pitchFamily="18" charset="0"/>
              </a:rPr>
              <a:t>Initiative</a:t>
            </a:r>
          </a:p>
          <a:p>
            <a:pPr lvl="1" eaLnBrk="1" hangingPunct="1">
              <a:lnSpc>
                <a:spcPct val="90000"/>
              </a:lnSpc>
            </a:pPr>
            <a:r>
              <a:rPr lang="en-US" sz="2400" dirty="0" smtClean="0">
                <a:latin typeface="Georgia" pitchFamily="18" charset="0"/>
              </a:rPr>
              <a:t>Free space</a:t>
            </a:r>
          </a:p>
          <a:p>
            <a:pPr eaLnBrk="1" hangingPunct="1">
              <a:lnSpc>
                <a:spcPct val="90000"/>
              </a:lnSpc>
            </a:pPr>
            <a:r>
              <a:rPr lang="en-US" sz="2800" dirty="0" smtClean="0">
                <a:latin typeface="Georgia" pitchFamily="18" charset="0"/>
              </a:rPr>
              <a:t>I-Start Program</a:t>
            </a:r>
          </a:p>
          <a:p>
            <a:pPr lvl="1" eaLnBrk="1" hangingPunct="1">
              <a:lnSpc>
                <a:spcPct val="90000"/>
              </a:lnSpc>
            </a:pPr>
            <a:r>
              <a:rPr lang="en-US" sz="2400" dirty="0" smtClean="0">
                <a:latin typeface="Georgia" pitchFamily="18" charset="0"/>
              </a:rPr>
              <a:t>Provides matching grants for professional Services </a:t>
            </a:r>
            <a:endParaRPr lang="en-US" sz="2400" dirty="0">
              <a:latin typeface="Georgia" pitchFamily="18" charset="0"/>
            </a:endParaRPr>
          </a:p>
          <a:p>
            <a:pPr lvl="1" eaLnBrk="1" hangingPunct="1">
              <a:lnSpc>
                <a:spcPct val="90000"/>
              </a:lnSpc>
            </a:pPr>
            <a:r>
              <a:rPr lang="en-US" sz="2400" dirty="0" smtClean="0">
                <a:latin typeface="Georgia" pitchFamily="18" charset="0"/>
                <a:hlinkClick r:id="rId4"/>
              </a:rPr>
              <a:t>researchpark.illinois.edu/resources/i-start-accelerator-program</a:t>
            </a:r>
            <a:r>
              <a:rPr lang="en-US" sz="2400" dirty="0" smtClean="0">
                <a:latin typeface="Georgia" pitchFamily="18" charset="0"/>
              </a:rPr>
              <a:t> </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30</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453243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solidFill>
                  <a:schemeClr val="accent6">
                    <a:lumMod val="75000"/>
                  </a:schemeClr>
                </a:solidFill>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31</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78275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- 1</a:t>
            </a:r>
          </a:p>
        </p:txBody>
      </p:sp>
      <p:sp>
        <p:nvSpPr>
          <p:cNvPr id="16387" name="Content Placeholder 2"/>
          <p:cNvSpPr>
            <a:spLocks noGrp="1"/>
          </p:cNvSpPr>
          <p:nvPr>
            <p:ph idx="4294967295"/>
          </p:nvPr>
        </p:nvSpPr>
        <p:spPr>
          <a:xfrm>
            <a:off x="490182" y="1066800"/>
            <a:ext cx="8349018" cy="5181600"/>
          </a:xfrm>
        </p:spPr>
        <p:txBody>
          <a:bodyPr/>
          <a:lstStyle/>
          <a:p>
            <a:pPr eaLnBrk="1" hangingPunct="1">
              <a:lnSpc>
                <a:spcPct val="90000"/>
              </a:lnSpc>
            </a:pPr>
            <a:r>
              <a:rPr lang="en-US" sz="2800" dirty="0" smtClean="0">
                <a:latin typeface="Georgia" pitchFamily="18" charset="0"/>
              </a:rPr>
              <a:t>Professional investors investing institutional funds (from investors of large company)</a:t>
            </a:r>
          </a:p>
          <a:p>
            <a:pPr lvl="1" eaLnBrk="1" hangingPunct="1">
              <a:lnSpc>
                <a:spcPct val="90000"/>
              </a:lnSpc>
            </a:pPr>
            <a:r>
              <a:rPr lang="en-US" sz="2400" dirty="0" smtClean="0">
                <a:latin typeface="Georgia" pitchFamily="18" charset="0"/>
              </a:rPr>
              <a:t>When – Established business</a:t>
            </a:r>
          </a:p>
          <a:p>
            <a:pPr lvl="1" eaLnBrk="1" hangingPunct="1">
              <a:lnSpc>
                <a:spcPct val="90000"/>
              </a:lnSpc>
            </a:pPr>
            <a:r>
              <a:rPr lang="en-US" sz="2400" dirty="0" smtClean="0">
                <a:latin typeface="Georgia" pitchFamily="18" charset="0"/>
              </a:rPr>
              <a:t>Average $ = 2M-10M, but could be greater</a:t>
            </a:r>
          </a:p>
          <a:p>
            <a:pPr lvl="1" eaLnBrk="1" hangingPunct="1">
              <a:lnSpc>
                <a:spcPct val="90000"/>
              </a:lnSpc>
            </a:pPr>
            <a:r>
              <a:rPr lang="en-US" sz="2400" dirty="0" smtClean="0">
                <a:latin typeface="Georgia" pitchFamily="18" charset="0"/>
              </a:rPr>
              <a:t>Company value at investment = 10M-100M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~20%</a:t>
            </a:r>
          </a:p>
          <a:p>
            <a:pPr lvl="1" eaLnBrk="1" hangingPunct="1">
              <a:lnSpc>
                <a:spcPct val="90000"/>
              </a:lnSpc>
            </a:pPr>
            <a:r>
              <a:rPr lang="en-US" sz="2400" dirty="0" smtClean="0">
                <a:latin typeface="Georgia" pitchFamily="18" charset="0"/>
              </a:rPr>
              <a:t>Number of deals/year – depends on size</a:t>
            </a:r>
          </a:p>
          <a:p>
            <a:pPr lvl="2" eaLnBrk="1" hangingPunct="1">
              <a:lnSpc>
                <a:spcPct val="90000"/>
              </a:lnSpc>
            </a:pPr>
            <a:r>
              <a:rPr lang="en-US" sz="2400" dirty="0" smtClean="0">
                <a:latin typeface="Georgia" pitchFamily="18" charset="0"/>
              </a:rPr>
              <a:t>VCs create a “fund” that does 15-20 deals, but they may have several funds doing deals at the same time</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32</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- 2</a:t>
            </a:r>
          </a:p>
        </p:txBody>
      </p:sp>
      <p:sp>
        <p:nvSpPr>
          <p:cNvPr id="16387" name="Content Placeholder 2"/>
          <p:cNvSpPr>
            <a:spLocks noGrp="1"/>
          </p:cNvSpPr>
          <p:nvPr>
            <p:ph idx="4294967295"/>
          </p:nvPr>
        </p:nvSpPr>
        <p:spPr>
          <a:xfrm>
            <a:off x="426027" y="1073727"/>
            <a:ext cx="8653818" cy="5181600"/>
          </a:xfrm>
        </p:spPr>
        <p:txBody>
          <a:bodyPr/>
          <a:lstStyle/>
          <a:p>
            <a:pPr eaLnBrk="1" hangingPunct="1">
              <a:lnSpc>
                <a:spcPct val="90000"/>
              </a:lnSpc>
            </a:pPr>
            <a:r>
              <a:rPr lang="en-US" sz="2800" dirty="0" smtClean="0">
                <a:latin typeface="Georgia" pitchFamily="18" charset="0"/>
              </a:rPr>
              <a:t>Often want some control of company in exchange for their significant investment</a:t>
            </a:r>
          </a:p>
          <a:p>
            <a:pPr lvl="1" eaLnBrk="1" hangingPunct="1">
              <a:lnSpc>
                <a:spcPct val="90000"/>
              </a:lnSpc>
            </a:pPr>
            <a:r>
              <a:rPr lang="en-US" sz="2400" dirty="0" smtClean="0">
                <a:latin typeface="Georgia" pitchFamily="18" charset="0"/>
              </a:rPr>
              <a:t>Often seat on Board</a:t>
            </a:r>
          </a:p>
          <a:p>
            <a:pPr eaLnBrk="1" hangingPunct="1">
              <a:lnSpc>
                <a:spcPct val="90000"/>
              </a:lnSpc>
            </a:pPr>
            <a:r>
              <a:rPr lang="en-US" sz="2800" dirty="0" smtClean="0">
                <a:latin typeface="Georgia" pitchFamily="18" charset="0"/>
              </a:rPr>
              <a:t>“It’s just business”</a:t>
            </a:r>
          </a:p>
          <a:p>
            <a:pPr lvl="1" eaLnBrk="1" hangingPunct="1">
              <a:lnSpc>
                <a:spcPct val="90000"/>
              </a:lnSpc>
            </a:pPr>
            <a:r>
              <a:rPr lang="en-US" sz="2400" dirty="0" smtClean="0">
                <a:latin typeface="Georgia" pitchFamily="18" charset="0"/>
              </a:rPr>
              <a:t>Unlike Angel, typically little personal/emotional investment in business</a:t>
            </a:r>
          </a:p>
          <a:p>
            <a:pPr lvl="1" eaLnBrk="1" hangingPunct="1">
              <a:lnSpc>
                <a:spcPct val="90000"/>
              </a:lnSpc>
            </a:pPr>
            <a:r>
              <a:rPr lang="en-US" sz="2400" dirty="0" smtClean="0">
                <a:latin typeface="Georgia" pitchFamily="18" charset="0"/>
              </a:rPr>
              <a:t>If they think the company will make more $ by replacing the founders, then they work to get rid of them</a:t>
            </a:r>
          </a:p>
          <a:p>
            <a:pPr eaLnBrk="1" hangingPunct="1">
              <a:lnSpc>
                <a:spcPct val="90000"/>
              </a:lnSpc>
            </a:pPr>
            <a:r>
              <a:rPr lang="en-US" sz="2800" dirty="0" smtClean="0">
                <a:latin typeface="Georgia" pitchFamily="18" charset="0"/>
              </a:rPr>
              <a:t>Prestige can attract more money and boost valuation</a:t>
            </a:r>
          </a:p>
          <a:p>
            <a:pPr eaLnBrk="1" hangingPunct="1">
              <a:lnSpc>
                <a:spcPct val="90000"/>
              </a:lnSpc>
            </a:pPr>
            <a:r>
              <a:rPr lang="en-US" sz="2800" dirty="0" smtClean="0">
                <a:latin typeface="Georgia" pitchFamily="18" charset="0"/>
              </a:rPr>
              <a:t>Earlier investors often cash out somewhat when VCs come in</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33</a:t>
            </a:fld>
            <a:endParaRPr lang="en-US" dirty="0"/>
          </a:p>
        </p:txBody>
      </p:sp>
      <p:sp>
        <p:nvSpPr>
          <p:cNvPr id="2" name="Footer Placeholder 1"/>
          <p:cNvSpPr>
            <a:spLocks noGrp="1"/>
          </p:cNvSpPr>
          <p:nvPr>
            <p:ph type="ftr" sz="quarter" idx="11"/>
          </p:nvPr>
        </p:nvSpPr>
        <p:spPr/>
        <p:txBody>
          <a:bodyPr/>
          <a:lstStyle/>
          <a:p>
            <a:pPr>
              <a:defRPr/>
            </a:pPr>
            <a:r>
              <a:rPr lang="en-US" smtClean="0"/>
              <a:t>© Joe Barich, 2022.</a:t>
            </a:r>
            <a:endParaRPr lang="en-US" dirty="0"/>
          </a:p>
        </p:txBody>
      </p:sp>
    </p:spTree>
    <p:extLst>
      <p:ext uri="{BB962C8B-B14F-4D97-AF65-F5344CB8AC3E}">
        <p14:creationId xmlns:p14="http://schemas.microsoft.com/office/powerpoint/2010/main" val="1592081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Venture Capital - 3</a:t>
            </a:r>
          </a:p>
        </p:txBody>
      </p:sp>
      <p:sp>
        <p:nvSpPr>
          <p:cNvPr id="16387" name="Content Placeholder 2"/>
          <p:cNvSpPr>
            <a:spLocks noGrp="1"/>
          </p:cNvSpPr>
          <p:nvPr>
            <p:ph idx="4294967295"/>
          </p:nvPr>
        </p:nvSpPr>
        <p:spPr>
          <a:xfrm>
            <a:off x="426027" y="1073727"/>
            <a:ext cx="8336973" cy="5181600"/>
          </a:xfrm>
        </p:spPr>
        <p:txBody>
          <a:bodyPr/>
          <a:lstStyle/>
          <a:p>
            <a:pPr eaLnBrk="1" hangingPunct="1">
              <a:lnSpc>
                <a:spcPct val="90000"/>
              </a:lnSpc>
            </a:pPr>
            <a:r>
              <a:rPr lang="en-US" sz="2800" dirty="0" smtClean="0">
                <a:latin typeface="Georgia" pitchFamily="18" charset="0"/>
              </a:rPr>
              <a:t>Pitching to Angel groups can be good practice for pitching to VCs and can be networked to VCs</a:t>
            </a:r>
          </a:p>
          <a:p>
            <a:pPr eaLnBrk="1" hangingPunct="1">
              <a:lnSpc>
                <a:spcPct val="90000"/>
              </a:lnSpc>
            </a:pPr>
            <a:r>
              <a:rPr lang="en-US" sz="2800" dirty="0" smtClean="0">
                <a:latin typeface="Georgia" pitchFamily="18" charset="0"/>
              </a:rPr>
              <a:t>Not a requirement to work with VCs – can you take the company straight to IPO or acquisition?</a:t>
            </a:r>
          </a:p>
          <a:p>
            <a:pPr eaLnBrk="1" hangingPunct="1">
              <a:lnSpc>
                <a:spcPct val="90000"/>
              </a:lnSpc>
            </a:pPr>
            <a:r>
              <a:rPr lang="en-US" sz="2800" dirty="0" smtClean="0">
                <a:latin typeface="Georgia" pitchFamily="18" charset="0"/>
              </a:rPr>
              <a:t>Angels will often have moved on to their next project</a:t>
            </a:r>
          </a:p>
          <a:p>
            <a:pPr eaLnBrk="1" hangingPunct="1">
              <a:lnSpc>
                <a:spcPct val="90000"/>
              </a:lnSpc>
            </a:pPr>
            <a:r>
              <a:rPr lang="en-US" sz="2800" dirty="0" smtClean="0">
                <a:latin typeface="Georgia" pitchFamily="18" charset="0"/>
              </a:rPr>
              <a:t>Be cautious, don’t take the first deal</a:t>
            </a:r>
          </a:p>
          <a:p>
            <a:pPr eaLnBrk="1" hangingPunct="1">
              <a:lnSpc>
                <a:spcPct val="90000"/>
              </a:lnSpc>
            </a:pPr>
            <a:r>
              <a:rPr lang="en-US" sz="2800" dirty="0" smtClean="0">
                <a:latin typeface="Georgia" pitchFamily="18" charset="0"/>
              </a:rPr>
              <a:t>Top 100 VCs investing in early stage startups</a:t>
            </a:r>
          </a:p>
          <a:p>
            <a:pPr lvl="1" eaLnBrk="1" hangingPunct="1">
              <a:lnSpc>
                <a:spcPct val="90000"/>
              </a:lnSpc>
            </a:pPr>
            <a:r>
              <a:rPr lang="en-US" sz="2400" dirty="0" smtClean="0">
                <a:latin typeface="Georgia" pitchFamily="18" charset="0"/>
                <a:hlinkClick r:id="rId2"/>
              </a:rPr>
              <a:t>www.entrepreneur.com/article/242702</a:t>
            </a:r>
            <a:r>
              <a:rPr lang="en-US" sz="2400" dirty="0" smtClean="0">
                <a:latin typeface="Georgia" pitchFamily="18" charset="0"/>
              </a:rPr>
              <a:t> </a:t>
            </a:r>
            <a:endParaRPr lang="en-US" sz="2400" dirty="0">
              <a:latin typeface="Georgia" pitchFamily="18" charset="0"/>
            </a:endParaRPr>
          </a:p>
          <a:p>
            <a:pPr eaLnBrk="1" hangingPunct="1">
              <a:lnSpc>
                <a:spcPct val="90000"/>
              </a:lnSpc>
            </a:pPr>
            <a:r>
              <a:rPr lang="en-US" sz="2800" dirty="0">
                <a:latin typeface="Georgia" pitchFamily="18" charset="0"/>
              </a:rPr>
              <a:t>The Top 100 Venture Capitalists</a:t>
            </a:r>
          </a:p>
          <a:p>
            <a:pPr lvl="1" eaLnBrk="1" hangingPunct="1">
              <a:lnSpc>
                <a:spcPct val="90000"/>
              </a:lnSpc>
            </a:pPr>
            <a:r>
              <a:rPr lang="en-US" sz="2400" dirty="0" smtClean="0">
                <a:latin typeface="Georgia" pitchFamily="18" charset="0"/>
                <a:hlinkClick r:id="rId3"/>
              </a:rPr>
              <a:t>www.cbinsights.com/research/top-venture-capital-partners/</a:t>
            </a:r>
            <a:r>
              <a:rPr lang="en-US" sz="2400" dirty="0" smtClean="0">
                <a:latin typeface="Georgia" pitchFamily="18" charset="0"/>
              </a:rPr>
              <a:t> </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34</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006683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solidFill>
                  <a:schemeClr val="accent6">
                    <a:lumMod val="75000"/>
                  </a:schemeClr>
                </a:solidFill>
                <a:latin typeface="Georgia" pitchFamily="18" charset="0"/>
              </a:rPr>
              <a:t>The Public (Initial Public Offering - IPO)</a:t>
            </a:r>
          </a:p>
          <a:p>
            <a:pPr marL="0" indent="0" eaLnBrk="1" hangingPunct="1">
              <a:lnSpc>
                <a:spcPct val="90000"/>
              </a:lnSpc>
              <a:buNone/>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35</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672624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IPO</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Typical dream of a startup</a:t>
            </a:r>
          </a:p>
          <a:p>
            <a:pPr lvl="1" eaLnBrk="1" hangingPunct="1">
              <a:lnSpc>
                <a:spcPct val="90000"/>
              </a:lnSpc>
            </a:pPr>
            <a:r>
              <a:rPr lang="en-US" sz="2400" dirty="0" smtClean="0">
                <a:latin typeface="Georgia" pitchFamily="18" charset="0"/>
              </a:rPr>
              <a:t>Usually best valuation multiple for company</a:t>
            </a:r>
          </a:p>
          <a:p>
            <a:pPr lvl="1" eaLnBrk="1" hangingPunct="1">
              <a:lnSpc>
                <a:spcPct val="90000"/>
              </a:lnSpc>
            </a:pPr>
            <a:r>
              <a:rPr lang="en-US" sz="2400" dirty="0" smtClean="0">
                <a:latin typeface="Georgia" pitchFamily="18" charset="0"/>
              </a:rPr>
              <a:t>When – Very established – avg. 11 years</a:t>
            </a:r>
          </a:p>
          <a:p>
            <a:pPr lvl="1" eaLnBrk="1" hangingPunct="1">
              <a:lnSpc>
                <a:spcPct val="90000"/>
              </a:lnSpc>
            </a:pPr>
            <a:r>
              <a:rPr lang="en-US" sz="2400" dirty="0" smtClean="0">
                <a:latin typeface="Georgia" pitchFamily="18" charset="0"/>
              </a:rPr>
              <a:t>Average $ ~100M, but varies widely based on size &amp; %</a:t>
            </a:r>
          </a:p>
          <a:p>
            <a:pPr lvl="1" eaLnBrk="1" hangingPunct="1">
              <a:lnSpc>
                <a:spcPct val="90000"/>
              </a:lnSpc>
            </a:pPr>
            <a:r>
              <a:rPr lang="en-US" sz="2400" dirty="0" smtClean="0">
                <a:latin typeface="Georgia" pitchFamily="18" charset="0"/>
              </a:rPr>
              <a:t>Company value at investment = Varies</a:t>
            </a:r>
          </a:p>
          <a:p>
            <a:pPr lvl="1" eaLnBrk="1" hangingPunct="1">
              <a:lnSpc>
                <a:spcPct val="90000"/>
              </a:lnSpc>
            </a:pPr>
            <a:r>
              <a:rPr lang="en-US" sz="2400" dirty="0" smtClean="0">
                <a:latin typeface="Georgia" pitchFamily="18" charset="0"/>
              </a:rPr>
              <a:t>What growth rate maintains investor interest? Market</a:t>
            </a:r>
          </a:p>
          <a:p>
            <a:pPr lvl="1" eaLnBrk="1" hangingPunct="1">
              <a:lnSpc>
                <a:spcPct val="90000"/>
              </a:lnSpc>
            </a:pPr>
            <a:r>
              <a:rPr lang="en-US" sz="2400" dirty="0" smtClean="0">
                <a:latin typeface="Georgia" pitchFamily="18" charset="0"/>
              </a:rPr>
              <a:t>Number of deals/year – see next slide</a:t>
            </a:r>
          </a:p>
          <a:p>
            <a:pPr lvl="1" eaLnBrk="1" hangingPunct="1">
              <a:lnSpc>
                <a:spcPct val="90000"/>
              </a:lnSpc>
            </a:pPr>
            <a:endParaRPr lang="en-US" sz="2400" dirty="0">
              <a:latin typeface="Georgia" pitchFamily="18" charset="0"/>
            </a:endParaRPr>
          </a:p>
          <a:p>
            <a:pPr lvl="1" eaLnBrk="1" hangingPunct="1">
              <a:lnSpc>
                <a:spcPct val="90000"/>
              </a:lnSpc>
            </a:pPr>
            <a:r>
              <a:rPr lang="en-US" sz="2400" dirty="0" smtClean="0">
                <a:latin typeface="Georgia" pitchFamily="18" charset="0"/>
              </a:rPr>
              <a:t>Company could alternatively be acquired</a:t>
            </a:r>
          </a:p>
          <a:p>
            <a:pPr lvl="1" eaLnBrk="1" hangingPunct="1">
              <a:lnSpc>
                <a:spcPct val="90000"/>
              </a:lnSpc>
            </a:pPr>
            <a:endParaRPr lang="en-US" sz="2400" dirty="0">
              <a:latin typeface="Georgia" pitchFamily="18" charset="0"/>
            </a:endParaRPr>
          </a:p>
          <a:p>
            <a:pPr lvl="1" eaLnBrk="1" hangingPunct="1">
              <a:lnSpc>
                <a:spcPct val="90000"/>
              </a:lnSpc>
            </a:pPr>
            <a:r>
              <a:rPr lang="en-US" sz="2400" dirty="0" smtClean="0">
                <a:latin typeface="Georgia" pitchFamily="18" charset="0"/>
              </a:rPr>
              <a:t>By the time you get to IPO, you are well beyond a startup course like this one!</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36</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5835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411162"/>
          </a:xfrm>
        </p:spPr>
        <p:txBody>
          <a:bodyPr/>
          <a:lstStyle/>
          <a:p>
            <a:pPr eaLnBrk="1" hangingPunct="1"/>
            <a:r>
              <a:rPr lang="en-US" sz="3600" dirty="0" smtClean="0">
                <a:latin typeface="Georgia" pitchFamily="18" charset="0"/>
              </a:rPr>
              <a:t>IPO Numbers</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37</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
        <p:nvSpPr>
          <p:cNvPr id="4" name="Rectangle 1"/>
          <p:cNvSpPr>
            <a:spLocks noChangeArrowheads="1"/>
          </p:cNvSpPr>
          <p:nvPr/>
        </p:nvSpPr>
        <p:spPr bwMode="auto">
          <a:xfrm>
            <a:off x="1204913" y="1571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r>
              <a:rPr kumimoji="0" lang="en-US" altLang="en-US" sz="1800" b="0" i="0" u="none" strike="noStrike" cap="none" normalizeH="0" baseline="0" smtClean="0">
                <a:ln>
                  <a:noFill/>
                </a:ln>
                <a:solidFill>
                  <a:schemeClr val="tx1"/>
                </a:solidFill>
                <a:effectLst/>
                <a:latin typeface="Arial" charset="0"/>
                <a:cs typeface="Arial" charset="0"/>
              </a:rPr>
              <a:t/>
            </a:r>
            <a:br>
              <a:rPr kumimoji="0" lang="en-US" altLang="en-US" sz="1800" b="0" i="0" u="none" strike="noStrike" cap="none" normalizeH="0" baseline="0" smtClean="0">
                <a:ln>
                  <a:noFill/>
                </a:ln>
                <a:solidFill>
                  <a:schemeClr val="tx1"/>
                </a:solidFill>
                <a:effectLst/>
                <a:latin typeface="Arial" charset="0"/>
                <a:cs typeface="Arial" charset="0"/>
              </a:rPr>
            </a:br>
            <a:endParaRPr kumimoji="0" lang="en-US" altLang="en-US" sz="1800" b="0" i="0" u="none" strike="noStrike" cap="none" normalizeH="0" baseline="0" smtClean="0">
              <a:ln>
                <a:noFill/>
              </a:ln>
              <a:solidFill>
                <a:schemeClr val="tx1"/>
              </a:solidFill>
              <a:effectLst/>
              <a:latin typeface="Arial" charset="0"/>
              <a:cs typeface="Arial"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50663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058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Blank</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Blank</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02356401"/>
              </p:ext>
            </p:extLst>
          </p:nvPr>
        </p:nvGraphicFramePr>
        <p:xfrm>
          <a:off x="250190" y="405386"/>
          <a:ext cx="8741410" cy="5950964"/>
        </p:xfrm>
        <a:graphic>
          <a:graphicData uri="http://schemas.openxmlformats.org/drawingml/2006/table">
            <a:tbl>
              <a:tblPr firstRow="1" firstCol="1" bandRow="1">
                <a:tableStyleId>{5C22544A-7EE6-4342-B048-85BDC9FD1C3A}</a:tableStyleId>
              </a:tblPr>
              <a:tblGrid>
                <a:gridCol w="1106422"/>
                <a:gridCol w="1180233"/>
                <a:gridCol w="1175714"/>
                <a:gridCol w="2221129"/>
                <a:gridCol w="1528956"/>
                <a:gridCol w="1528956"/>
              </a:tblGrid>
              <a:tr h="373360">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Who</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Founders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F&amp;F</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Angel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Venture Capital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Public</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r>
              <a:tr h="1120080">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When</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Start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Soon</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Varies, smelling opportunity or proven concept -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Established market - </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Established Company </a:t>
                      </a:r>
                      <a:r>
                        <a:rPr lang="en-US" sz="1800" baseline="0" dirty="0" smtClean="0">
                          <a:effectLst/>
                          <a:latin typeface="Times New Roman" panose="02020603050405020304" pitchFamily="18" charset="0"/>
                          <a:cs typeface="Times New Roman" panose="02020603050405020304" pitchFamily="18" charset="0"/>
                        </a:rPr>
                        <a:t> (</a:t>
                      </a:r>
                      <a:r>
                        <a:rPr lang="en-US" sz="1800" baseline="0" dirty="0" err="1" smtClean="0">
                          <a:effectLst/>
                          <a:latin typeface="Times New Roman" panose="02020603050405020304" pitchFamily="18" charset="0"/>
                          <a:cs typeface="Times New Roman" panose="02020603050405020304" pitchFamily="18" charset="0"/>
                        </a:rPr>
                        <a:t>avg</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11 years)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Avg $</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25K-100K</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25K-500K</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150K – 2M (</a:t>
                      </a:r>
                      <a:r>
                        <a:rPr lang="en-US" sz="1800" dirty="0" err="1">
                          <a:effectLst/>
                          <a:latin typeface="Times New Roman" panose="02020603050405020304" pitchFamily="18" charset="0"/>
                          <a:cs typeface="Times New Roman" panose="02020603050405020304" pitchFamily="18" charset="0"/>
                        </a:rPr>
                        <a:t>avg</a:t>
                      </a:r>
                      <a:r>
                        <a:rPr lang="en-US" sz="1800" dirty="0">
                          <a:effectLst/>
                          <a:latin typeface="Times New Roman" panose="02020603050405020304" pitchFamily="18" charset="0"/>
                          <a:cs typeface="Times New Roman" panose="02020603050405020304" pitchFamily="18" charset="0"/>
                        </a:rPr>
                        <a:t> 100K)</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2M-10M </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~100M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Source</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Personal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Personal</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Personal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Funds</a:t>
                      </a:r>
                      <a:r>
                        <a:rPr lang="en-US" sz="1800" dirty="0" smtClean="0">
                          <a:effectLst/>
                          <a:latin typeface="Times New Roman" panose="02020603050405020304" pitchFamily="18" charset="0"/>
                          <a:cs typeface="Times New Roman" panose="02020603050405020304" pitchFamily="18" charset="0"/>
                        </a:rPr>
                        <a:t>/</a:t>
                      </a:r>
                    </a:p>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Institutional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Personal</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Value</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50K-1M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1M-10M</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2M-25M</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10M-100M</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Varies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Min IRR Growth</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Compare to job</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Market -ish</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Varies </a:t>
                      </a:r>
                      <a:r>
                        <a:rPr lang="en-US" sz="1800" dirty="0" smtClean="0">
                          <a:effectLst/>
                          <a:latin typeface="Times New Roman" panose="02020603050405020304" pitchFamily="18" charset="0"/>
                          <a:cs typeface="Times New Roman" panose="02020603050405020304" pitchFamily="18" charset="0"/>
                        </a:rPr>
                        <a:t>market-50</a:t>
                      </a: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~20%</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Market+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Win?</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Better than job</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Better than Market</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2-20X</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5-10X</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Market+</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373360">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 of Deals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This is it</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Few</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1-3/year</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15-20/fund</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smtClean="0">
                          <a:effectLst/>
                          <a:latin typeface="Times New Roman" panose="02020603050405020304" pitchFamily="18" charset="0"/>
                          <a:ea typeface="+mn-ea"/>
                          <a:cs typeface="Times New Roman" panose="02020603050405020304" pitchFamily="18" charset="0"/>
                        </a:rPr>
                        <a:t>190</a:t>
                      </a:r>
                      <a:r>
                        <a:rPr lang="en-US" sz="1800" baseline="0" dirty="0" smtClean="0">
                          <a:effectLst/>
                          <a:latin typeface="Times New Roman" panose="02020603050405020304" pitchFamily="18" charset="0"/>
                          <a:ea typeface="+mn-ea"/>
                          <a:cs typeface="Times New Roman" panose="02020603050405020304" pitchFamily="18" charset="0"/>
                        </a:rPr>
                        <a:t> in 2018</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r h="746721">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Bonus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Sweat Equity</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latin typeface="Times New Roman" panose="02020603050405020304" pitchFamily="18" charset="0"/>
                          <a:cs typeface="Times New Roman" panose="02020603050405020304" pitchFamily="18" charset="0"/>
                        </a:rPr>
                        <a:t>Feeebies</a:t>
                      </a:r>
                      <a:endParaRPr lang="en-US" sz="180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Mentor/Advice</a:t>
                      </a:r>
                      <a:r>
                        <a:rPr lang="en-US" sz="1800" dirty="0" smtClean="0">
                          <a:effectLst/>
                          <a:latin typeface="Times New Roman" panose="02020603050405020304" pitchFamily="18" charset="0"/>
                          <a:cs typeface="Times New Roman" panose="02020603050405020304" pitchFamily="18" charset="0"/>
                        </a:rPr>
                        <a:t>/</a:t>
                      </a:r>
                    </a:p>
                    <a:p>
                      <a:pPr marL="0" marR="0">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Connections</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Additional Funding</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latin typeface="Times New Roman" panose="02020603050405020304" pitchFamily="18" charset="0"/>
                          <a:cs typeface="Times New Roman" panose="02020603050405020304" pitchFamily="18" charset="0"/>
                        </a:rPr>
                        <a:t>None</a:t>
                      </a:r>
                      <a:endParaRPr lang="en-US" sz="1800" dirty="0">
                        <a:effectLst/>
                        <a:latin typeface="Times New Roman" panose="02020603050405020304" pitchFamily="18" charset="0"/>
                        <a:ea typeface="Calibri"/>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887413" y="2232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34582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solidFill>
                  <a:schemeClr val="accent6">
                    <a:lumMod val="75000"/>
                  </a:schemeClr>
                </a:solidFill>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39</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338847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633853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Loans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Lender gives you $ in exchange for your promise to repay with interest</a:t>
            </a:r>
          </a:p>
          <a:p>
            <a:pPr eaLnBrk="1" hangingPunct="1">
              <a:lnSpc>
                <a:spcPct val="90000"/>
              </a:lnSpc>
            </a:pPr>
            <a:r>
              <a:rPr lang="en-US" sz="2400" dirty="0" smtClean="0">
                <a:latin typeface="Georgia" pitchFamily="18" charset="0"/>
              </a:rPr>
              <a:t>Pro</a:t>
            </a:r>
          </a:p>
          <a:p>
            <a:pPr lvl="1" eaLnBrk="1" hangingPunct="1">
              <a:lnSpc>
                <a:spcPct val="90000"/>
              </a:lnSpc>
            </a:pPr>
            <a:r>
              <a:rPr lang="en-US" sz="2400" dirty="0" smtClean="0">
                <a:latin typeface="Georgia" pitchFamily="18" charset="0"/>
              </a:rPr>
              <a:t>Instead of giving up equity in company, you just have to pay back the $ with interest</a:t>
            </a:r>
          </a:p>
          <a:p>
            <a:pPr lvl="1" eaLnBrk="1" hangingPunct="1">
              <a:lnSpc>
                <a:spcPct val="90000"/>
              </a:lnSpc>
            </a:pPr>
            <a:r>
              <a:rPr lang="en-US" sz="2400" dirty="0" smtClean="0">
                <a:latin typeface="Georgia" pitchFamily="18" charset="0"/>
              </a:rPr>
              <a:t>No equity, so little control or interference from lender </a:t>
            </a:r>
          </a:p>
          <a:p>
            <a:pPr lvl="1" eaLnBrk="1" hangingPunct="1">
              <a:lnSpc>
                <a:spcPct val="90000"/>
              </a:lnSpc>
            </a:pPr>
            <a:endParaRPr lang="en-US" sz="2400" dirty="0">
              <a:latin typeface="Georgia" pitchFamily="18" charset="0"/>
            </a:endParaRPr>
          </a:p>
          <a:p>
            <a:pPr eaLnBrk="1" hangingPunct="1">
              <a:lnSpc>
                <a:spcPct val="90000"/>
              </a:lnSpc>
            </a:pPr>
            <a:r>
              <a:rPr lang="en-US" sz="2400" dirty="0" smtClean="0">
                <a:latin typeface="Georgia" pitchFamily="18" charset="0"/>
              </a:rPr>
              <a:t>Con</a:t>
            </a:r>
          </a:p>
          <a:p>
            <a:pPr lvl="1" eaLnBrk="1" hangingPunct="1">
              <a:lnSpc>
                <a:spcPct val="90000"/>
              </a:lnSpc>
            </a:pPr>
            <a:r>
              <a:rPr lang="en-US" sz="2400" dirty="0" smtClean="0">
                <a:latin typeface="Georgia" pitchFamily="18" charset="0"/>
              </a:rPr>
              <a:t>Typically have to start repaying immediately, which uses up cash</a:t>
            </a:r>
          </a:p>
          <a:p>
            <a:pPr lvl="1" eaLnBrk="1" hangingPunct="1">
              <a:lnSpc>
                <a:spcPct val="90000"/>
              </a:lnSpc>
            </a:pPr>
            <a:r>
              <a:rPr lang="en-US" sz="2400" dirty="0" smtClean="0">
                <a:latin typeface="Georgia" pitchFamily="18" charset="0"/>
              </a:rPr>
              <a:t>Interest rate may be high - 10-12% not uncommon</a:t>
            </a:r>
          </a:p>
          <a:p>
            <a:pPr lvl="1" eaLnBrk="1" hangingPunct="1">
              <a:lnSpc>
                <a:spcPct val="90000"/>
              </a:lnSpc>
            </a:pPr>
            <a:r>
              <a:rPr lang="en-US" sz="2400" dirty="0" smtClean="0">
                <a:latin typeface="Georgia" pitchFamily="18" charset="0"/>
              </a:rPr>
              <a:t>May have to secure loan with personal assets</a:t>
            </a: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40</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075193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Loans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Many types of lenders</a:t>
            </a:r>
          </a:p>
          <a:p>
            <a:pPr lvl="1" eaLnBrk="1" hangingPunct="1">
              <a:lnSpc>
                <a:spcPct val="90000"/>
              </a:lnSpc>
            </a:pPr>
            <a:r>
              <a:rPr lang="en-US" sz="2400" dirty="0" smtClean="0">
                <a:latin typeface="Georgia" pitchFamily="18" charset="0"/>
              </a:rPr>
              <a:t>Credit Card</a:t>
            </a:r>
          </a:p>
          <a:p>
            <a:pPr lvl="1" eaLnBrk="1" hangingPunct="1">
              <a:lnSpc>
                <a:spcPct val="90000"/>
              </a:lnSpc>
            </a:pPr>
            <a:r>
              <a:rPr lang="en-US" sz="2400" dirty="0" smtClean="0">
                <a:latin typeface="Georgia" pitchFamily="18" charset="0"/>
              </a:rPr>
              <a:t>Local Bank</a:t>
            </a:r>
          </a:p>
          <a:p>
            <a:pPr lvl="1" eaLnBrk="1" hangingPunct="1">
              <a:lnSpc>
                <a:spcPct val="90000"/>
              </a:lnSpc>
            </a:pPr>
            <a:r>
              <a:rPr lang="en-US" sz="2400" dirty="0" smtClean="0">
                <a:latin typeface="Georgia" pitchFamily="18" charset="0"/>
              </a:rPr>
              <a:t>National Bank</a:t>
            </a:r>
          </a:p>
          <a:p>
            <a:pPr lvl="1" eaLnBrk="1" hangingPunct="1">
              <a:lnSpc>
                <a:spcPct val="90000"/>
              </a:lnSpc>
            </a:pPr>
            <a:r>
              <a:rPr lang="en-US" sz="2400" dirty="0" smtClean="0">
                <a:latin typeface="Georgia" pitchFamily="18" charset="0"/>
              </a:rPr>
              <a:t>Trade organization</a:t>
            </a:r>
            <a:endParaRPr lang="en-US" sz="2800" dirty="0">
              <a:latin typeface="Georgia" pitchFamily="18" charset="0"/>
            </a:endParaRPr>
          </a:p>
          <a:p>
            <a:pPr eaLnBrk="1" hangingPunct="1">
              <a:lnSpc>
                <a:spcPct val="90000"/>
              </a:lnSpc>
            </a:pPr>
            <a:r>
              <a:rPr lang="en-US" sz="2800" dirty="0" smtClean="0">
                <a:latin typeface="Georgia" pitchFamily="18" charset="0"/>
              </a:rPr>
              <a:t>Small Business Association (SBA) loan guarantee program may help provide:</a:t>
            </a:r>
            <a:endParaRPr lang="en-US" sz="2800" dirty="0">
              <a:latin typeface="Georgia" pitchFamily="18" charset="0"/>
            </a:endParaRPr>
          </a:p>
          <a:p>
            <a:pPr lvl="1" eaLnBrk="1" hangingPunct="1">
              <a:lnSpc>
                <a:spcPct val="90000"/>
              </a:lnSpc>
            </a:pPr>
            <a:r>
              <a:rPr lang="en-US" sz="2400" dirty="0" smtClean="0">
                <a:latin typeface="Georgia" panose="02040502050405020303" pitchFamily="18" charset="0"/>
              </a:rPr>
              <a:t>Longer terms</a:t>
            </a:r>
            <a:endParaRPr lang="en-US" sz="2400" dirty="0">
              <a:latin typeface="Georgia" panose="02040502050405020303" pitchFamily="18" charset="0"/>
            </a:endParaRPr>
          </a:p>
          <a:p>
            <a:pPr lvl="1" eaLnBrk="1" hangingPunct="1">
              <a:lnSpc>
                <a:spcPct val="90000"/>
              </a:lnSpc>
            </a:pPr>
            <a:r>
              <a:rPr lang="en-US" sz="2400" dirty="0">
                <a:latin typeface="Georgia" panose="02040502050405020303" pitchFamily="18" charset="0"/>
              </a:rPr>
              <a:t>L</a:t>
            </a:r>
            <a:r>
              <a:rPr lang="en-US" sz="2400" dirty="0" smtClean="0">
                <a:latin typeface="Georgia" panose="02040502050405020303" pitchFamily="18" charset="0"/>
              </a:rPr>
              <a:t>ower payments</a:t>
            </a:r>
          </a:p>
          <a:p>
            <a:pPr lvl="1" eaLnBrk="1" hangingPunct="1">
              <a:lnSpc>
                <a:spcPct val="90000"/>
              </a:lnSpc>
            </a:pPr>
            <a:r>
              <a:rPr lang="en-US" sz="2400" dirty="0" smtClean="0">
                <a:latin typeface="Georgia" panose="02040502050405020303" pitchFamily="18" charset="0"/>
              </a:rPr>
              <a:t>Lower interest rates </a:t>
            </a:r>
          </a:p>
          <a:p>
            <a:pPr lvl="1" eaLnBrk="1" hangingPunct="1">
              <a:lnSpc>
                <a:spcPct val="90000"/>
              </a:lnSpc>
            </a:pPr>
            <a:r>
              <a:rPr lang="en-US" sz="2400" dirty="0">
                <a:latin typeface="Georgia" panose="02040502050405020303" pitchFamily="18" charset="0"/>
              </a:rPr>
              <a:t>E</a:t>
            </a:r>
            <a:r>
              <a:rPr lang="en-US" sz="2400" dirty="0" smtClean="0">
                <a:latin typeface="Georgia" panose="02040502050405020303" pitchFamily="18" charset="0"/>
              </a:rPr>
              <a:t>asier </a:t>
            </a:r>
            <a:r>
              <a:rPr lang="en-US" sz="2400" dirty="0">
                <a:latin typeface="Georgia" panose="02040502050405020303" pitchFamily="18" charset="0"/>
              </a:rPr>
              <a:t>qualifying guidelines</a:t>
            </a:r>
          </a:p>
          <a:p>
            <a:pPr eaLnBrk="1" hangingPunct="1">
              <a:lnSpc>
                <a:spcPct val="90000"/>
              </a:lnSpc>
            </a:pPr>
            <a:endParaRPr lang="en-US" sz="24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41</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710423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77200" cy="4658591"/>
          </a:xfrm>
        </p:spPr>
        <p:txBody>
          <a:bodyPr>
            <a:normAutofit/>
          </a:bodyPr>
          <a:lstStyle/>
          <a:p>
            <a:r>
              <a:rPr lang="en-US" sz="2800" dirty="0" smtClean="0">
                <a:latin typeface="Georgia" panose="02040502050405020303" pitchFamily="18" charset="0"/>
              </a:rPr>
              <a:t>SBA does not loan you the money</a:t>
            </a:r>
          </a:p>
          <a:p>
            <a:pPr lvl="1"/>
            <a:r>
              <a:rPr lang="en-US" sz="2400" dirty="0" smtClean="0">
                <a:latin typeface="Georgia" panose="02040502050405020303" pitchFamily="18" charset="0"/>
              </a:rPr>
              <a:t>Works with a bank that actually loans to you</a:t>
            </a:r>
          </a:p>
          <a:p>
            <a:pPr lvl="1"/>
            <a:r>
              <a:rPr lang="en-US" sz="2400" dirty="0" smtClean="0">
                <a:latin typeface="Georgia" panose="02040502050405020303" pitchFamily="18" charset="0"/>
              </a:rPr>
              <a:t>Provides a guarantee to the bank limiting their loss and making them more comfortable lending to you</a:t>
            </a:r>
          </a:p>
          <a:p>
            <a:r>
              <a:rPr lang="en-US" sz="2800" dirty="0" smtClean="0">
                <a:latin typeface="Georgia" panose="02040502050405020303" pitchFamily="18" charset="0"/>
              </a:rPr>
              <a:t>Most popular:</a:t>
            </a:r>
          </a:p>
          <a:p>
            <a:pPr lvl="1"/>
            <a:r>
              <a:rPr lang="en-US" dirty="0" smtClean="0">
                <a:latin typeface="Georgia" panose="02040502050405020303" pitchFamily="18" charset="0"/>
              </a:rPr>
              <a:t>Microloan</a:t>
            </a:r>
          </a:p>
          <a:p>
            <a:pPr lvl="1"/>
            <a:r>
              <a:rPr lang="en-US" dirty="0" smtClean="0">
                <a:latin typeface="Georgia" panose="02040502050405020303" pitchFamily="18" charset="0"/>
              </a:rPr>
              <a:t>7(a) Loan</a:t>
            </a:r>
          </a:p>
          <a:p>
            <a:pPr lvl="1"/>
            <a:r>
              <a:rPr lang="en-US" dirty="0" smtClean="0">
                <a:latin typeface="Georgia" panose="02040502050405020303" pitchFamily="18" charset="0"/>
              </a:rPr>
              <a:t>CDC/504 Loan</a:t>
            </a:r>
          </a:p>
          <a:p>
            <a:pPr>
              <a:buNone/>
            </a:pPr>
            <a:endParaRPr lang="en-US" sz="2800" dirty="0" smtClean="0">
              <a:latin typeface="Georgia" panose="02040502050405020303" pitchFamily="18" charset="0"/>
            </a:endParaRPr>
          </a:p>
        </p:txBody>
      </p:sp>
      <p:sp>
        <p:nvSpPr>
          <p:cNvPr id="7" name="Slide Number Placeholder 6"/>
          <p:cNvSpPr>
            <a:spLocks noGrp="1"/>
          </p:cNvSpPr>
          <p:nvPr>
            <p:ph type="sldNum" sz="quarter" idx="12"/>
          </p:nvPr>
        </p:nvSpPr>
        <p:spPr/>
        <p:txBody>
          <a:bodyPr/>
          <a:lstStyle/>
          <a:p>
            <a:fld id="{A4344275-B131-45AC-A2C1-D7E835BD715A}" type="slidenum">
              <a:rPr lang="en-US" smtClean="0"/>
              <a:pPr/>
              <a:t>42</a:t>
            </a:fld>
            <a:endParaRPr lang="en-US" dirty="0"/>
          </a:p>
        </p:txBody>
      </p:sp>
      <p:sp>
        <p:nvSpPr>
          <p:cNvPr id="8" name="Title 1"/>
          <p:cNvSpPr txBox="1">
            <a:spLocks/>
          </p:cNvSpPr>
          <p:nvPr/>
        </p:nvSpPr>
        <p:spPr>
          <a:xfrm>
            <a:off x="990600" y="207818"/>
            <a:ext cx="7086600" cy="101138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Georgia" panose="02040502050405020303" pitchFamily="18" charset="0"/>
                <a:ea typeface="+mj-ea"/>
                <a:cs typeface="+mj-cs"/>
              </a:rPr>
              <a:t>SBA Guaranteed Loans - 1</a:t>
            </a:r>
            <a:endParaRPr kumimoji="0" lang="en-US" sz="3600" b="0" i="0" u="none" strike="noStrike" kern="1200" cap="none" spc="0" normalizeH="0" baseline="0" noProof="0" dirty="0">
              <a:ln>
                <a:noFill/>
              </a:ln>
              <a:solidFill>
                <a:schemeClr val="tx1"/>
              </a:solidFill>
              <a:effectLst/>
              <a:uLnTx/>
              <a:uFillTx/>
              <a:latin typeface="Georgia" panose="02040502050405020303" pitchFamily="18" charset="0"/>
              <a:ea typeface="+mj-ea"/>
              <a:cs typeface="+mj-cs"/>
            </a:endParaRPr>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566157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1295400"/>
          </a:xfrm>
        </p:spPr>
        <p:txBody>
          <a:bodyPr>
            <a:noAutofit/>
          </a:bodyPr>
          <a:lstStyle/>
          <a:p>
            <a:pPr lvl="0" defTabSz="914400" eaLnBrk="1" fontAlgn="auto" hangingPunct="1">
              <a:spcAft>
                <a:spcPts val="0"/>
              </a:spcAft>
              <a:defRPr/>
            </a:pPr>
            <a:r>
              <a:rPr lang="en-US" sz="3600" dirty="0">
                <a:latin typeface="Georgia" panose="02040502050405020303" pitchFamily="18" charset="0"/>
              </a:rPr>
              <a:t>SBA Guaranteed Loans - </a:t>
            </a:r>
            <a:r>
              <a:rPr lang="en-US" sz="3600" dirty="0" smtClean="0">
                <a:latin typeface="Georgia" panose="02040502050405020303" pitchFamily="18" charset="0"/>
              </a:rPr>
              <a:t>2</a:t>
            </a:r>
            <a:endParaRPr lang="en-US" sz="3600" dirty="0">
              <a:latin typeface="Georgia" panose="02040502050405020303" pitchFamily="18" charset="0"/>
            </a:endParaRPr>
          </a:p>
        </p:txBody>
      </p:sp>
      <p:sp>
        <p:nvSpPr>
          <p:cNvPr id="3" name="Content Placeholder 2"/>
          <p:cNvSpPr>
            <a:spLocks noGrp="1"/>
          </p:cNvSpPr>
          <p:nvPr>
            <p:ph idx="1"/>
          </p:nvPr>
        </p:nvSpPr>
        <p:spPr>
          <a:xfrm>
            <a:off x="533400" y="1371600"/>
            <a:ext cx="8382000" cy="4876800"/>
          </a:xfrm>
        </p:spPr>
        <p:txBody>
          <a:bodyPr>
            <a:noAutofit/>
          </a:bodyPr>
          <a:lstStyle/>
          <a:p>
            <a:r>
              <a:rPr lang="en-US" sz="2800" dirty="0" smtClean="0"/>
              <a:t>Microloans offer smaller loans to help businesses get started or expand</a:t>
            </a:r>
          </a:p>
          <a:p>
            <a:endParaRPr lang="en-US" sz="1600" dirty="0" smtClean="0"/>
          </a:p>
          <a:p>
            <a:r>
              <a:rPr lang="en-US" sz="2800" dirty="0" smtClean="0"/>
              <a:t>7(a) loans can be used for more general purposes such as working capital, purchasing or renovating land or buildings or buying necessary equipment</a:t>
            </a:r>
          </a:p>
          <a:p>
            <a:endParaRPr lang="en-US" sz="1600" dirty="0" smtClean="0"/>
          </a:p>
          <a:p>
            <a:r>
              <a:rPr lang="en-US" sz="2800" dirty="0" smtClean="0"/>
              <a:t>CDC/504 loan program provides long-term, fixed-rate financing for major purchases such as buildings, land, or long-term machinery. </a:t>
            </a:r>
          </a:p>
          <a:p>
            <a:pPr lvl="1"/>
            <a:r>
              <a:rPr lang="en-US" sz="2400" dirty="0" smtClean="0"/>
              <a:t>CDC is “Certified Development Company”</a:t>
            </a:r>
          </a:p>
          <a:p>
            <a:pPr>
              <a:buNone/>
            </a:pPr>
            <a:endParaRPr lang="en-US" sz="2800" dirty="0" smtClean="0"/>
          </a:p>
        </p:txBody>
      </p:sp>
      <p:sp>
        <p:nvSpPr>
          <p:cNvPr id="7" name="Slide Number Placeholder 6"/>
          <p:cNvSpPr>
            <a:spLocks noGrp="1"/>
          </p:cNvSpPr>
          <p:nvPr>
            <p:ph type="sldNum" sz="quarter" idx="12"/>
          </p:nvPr>
        </p:nvSpPr>
        <p:spPr/>
        <p:txBody>
          <a:bodyPr/>
          <a:lstStyle/>
          <a:p>
            <a:fld id="{A4344275-B131-45AC-A2C1-D7E835BD715A}" type="slidenum">
              <a:rPr lang="en-US" smtClean="0"/>
              <a:pPr/>
              <a:t>43</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983092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086600" cy="1295400"/>
          </a:xfrm>
        </p:spPr>
        <p:txBody>
          <a:bodyPr/>
          <a:lstStyle/>
          <a:p>
            <a:r>
              <a:rPr lang="en-US" dirty="0" smtClean="0"/>
              <a:t>Loan Comparisons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74392351"/>
              </p:ext>
            </p:extLst>
          </p:nvPr>
        </p:nvGraphicFramePr>
        <p:xfrm>
          <a:off x="0" y="152400"/>
          <a:ext cx="9144000" cy="6402004"/>
        </p:xfrm>
        <a:graphic>
          <a:graphicData uri="http://schemas.openxmlformats.org/drawingml/2006/table">
            <a:tbl>
              <a:tblPr firstRow="1" bandRow="1">
                <a:tableStyleId>{5C22544A-7EE6-4342-B048-85BDC9FD1C3A}</a:tableStyleId>
              </a:tblPr>
              <a:tblGrid>
                <a:gridCol w="1600200"/>
                <a:gridCol w="2667000"/>
                <a:gridCol w="2590800"/>
                <a:gridCol w="2286000"/>
              </a:tblGrid>
              <a:tr h="309613">
                <a:tc>
                  <a:txBody>
                    <a:bodyPr/>
                    <a:lstStyle/>
                    <a:p>
                      <a:pPr algn="ctr"/>
                      <a:endParaRPr lang="en-US" dirty="0"/>
                    </a:p>
                  </a:txBody>
                  <a:tcPr/>
                </a:tc>
                <a:tc>
                  <a:txBody>
                    <a:bodyPr/>
                    <a:lstStyle/>
                    <a:p>
                      <a:pPr algn="ctr"/>
                      <a:r>
                        <a:rPr lang="en-US" dirty="0" smtClean="0"/>
                        <a:t>Microloan</a:t>
                      </a:r>
                      <a:endParaRPr lang="en-US" dirty="0"/>
                    </a:p>
                  </a:txBody>
                  <a:tcPr/>
                </a:tc>
                <a:tc>
                  <a:txBody>
                    <a:bodyPr/>
                    <a:lstStyle/>
                    <a:p>
                      <a:pPr algn="ctr"/>
                      <a:r>
                        <a:rPr lang="en-US" dirty="0" smtClean="0"/>
                        <a:t>7(a)</a:t>
                      </a:r>
                      <a:r>
                        <a:rPr lang="en-US" baseline="0" dirty="0" smtClean="0"/>
                        <a:t> Loan</a:t>
                      </a:r>
                      <a:endParaRPr lang="en-US" dirty="0"/>
                    </a:p>
                  </a:txBody>
                  <a:tcPr/>
                </a:tc>
                <a:tc>
                  <a:txBody>
                    <a:bodyPr/>
                    <a:lstStyle/>
                    <a:p>
                      <a:pPr algn="ctr"/>
                      <a:r>
                        <a:rPr lang="en-US" dirty="0" smtClean="0"/>
                        <a:t>504 Loan</a:t>
                      </a:r>
                      <a:endParaRPr lang="en-US" dirty="0"/>
                    </a:p>
                  </a:txBody>
                  <a:tcPr/>
                </a:tc>
              </a:tr>
              <a:tr h="1006241">
                <a:tc>
                  <a:txBody>
                    <a:bodyPr/>
                    <a:lstStyle/>
                    <a:p>
                      <a:pPr algn="l"/>
                      <a:r>
                        <a:rPr lang="en-US" dirty="0" smtClean="0"/>
                        <a:t>Benefit</a:t>
                      </a:r>
                    </a:p>
                  </a:txBody>
                  <a:tcPr/>
                </a:tc>
                <a:tc>
                  <a:txBody>
                    <a:bodyPr/>
                    <a:lstStyle/>
                    <a:p>
                      <a:pPr algn="l">
                        <a:buFontTx/>
                        <a:buChar char="-"/>
                      </a:pPr>
                      <a:r>
                        <a:rPr lang="en-US" dirty="0" smtClean="0"/>
                        <a:t>Streamlined process</a:t>
                      </a:r>
                    </a:p>
                    <a:p>
                      <a:pPr algn="l">
                        <a:buFontTx/>
                        <a:buChar char="-"/>
                      </a:pPr>
                      <a:r>
                        <a:rPr lang="en-US" dirty="0" smtClean="0"/>
                        <a:t>Startup</a:t>
                      </a:r>
                      <a:r>
                        <a:rPr lang="en-US" baseline="0" dirty="0" smtClean="0"/>
                        <a:t> financing</a:t>
                      </a:r>
                      <a:endParaRPr lang="en-US" dirty="0" smtClean="0"/>
                    </a:p>
                  </a:txBody>
                  <a:tcPr/>
                </a:tc>
                <a:tc>
                  <a:txBody>
                    <a:bodyPr/>
                    <a:lstStyle/>
                    <a:p>
                      <a:pPr algn="l">
                        <a:buFontTx/>
                        <a:buChar char="-"/>
                      </a:pPr>
                      <a:r>
                        <a:rPr lang="en-US" dirty="0" smtClean="0"/>
                        <a:t>Flexible use </a:t>
                      </a:r>
                    </a:p>
                    <a:p>
                      <a:pPr algn="l">
                        <a:buFontTx/>
                        <a:buChar char="-"/>
                      </a:pPr>
                      <a:r>
                        <a:rPr lang="en-US" dirty="0" smtClean="0"/>
                        <a:t>Long</a:t>
                      </a:r>
                      <a:r>
                        <a:rPr lang="en-US" baseline="0" dirty="0" smtClean="0"/>
                        <a:t> term amortization</a:t>
                      </a:r>
                    </a:p>
                    <a:p>
                      <a:pPr algn="l">
                        <a:buFontTx/>
                        <a:buChar char="-"/>
                      </a:pPr>
                      <a:r>
                        <a:rPr lang="en-US" baseline="0" dirty="0" smtClean="0"/>
                        <a:t>No balloon</a:t>
                      </a:r>
                      <a:endParaRPr lang="en-US" dirty="0"/>
                    </a:p>
                  </a:txBody>
                  <a:tcPr/>
                </a:tc>
                <a:tc>
                  <a:txBody>
                    <a:bodyPr/>
                    <a:lstStyle/>
                    <a:p>
                      <a:pPr algn="l"/>
                      <a:r>
                        <a:rPr lang="en-US" dirty="0" smtClean="0"/>
                        <a:t> -10% down</a:t>
                      </a:r>
                      <a:r>
                        <a:rPr lang="en-US" baseline="0" dirty="0" smtClean="0"/>
                        <a:t> payment</a:t>
                      </a:r>
                    </a:p>
                    <a:p>
                      <a:pPr algn="l">
                        <a:buFontTx/>
                        <a:buChar char="-"/>
                      </a:pPr>
                      <a:r>
                        <a:rPr lang="en-US" baseline="0" dirty="0" smtClean="0"/>
                        <a:t>Low fixed rate</a:t>
                      </a:r>
                    </a:p>
                    <a:p>
                      <a:pPr algn="l">
                        <a:buFontTx/>
                        <a:buChar char="-"/>
                      </a:pPr>
                      <a:r>
                        <a:rPr lang="en-US" baseline="0" dirty="0" smtClean="0"/>
                        <a:t> No balloon</a:t>
                      </a:r>
                      <a:endParaRPr lang="en-US" dirty="0"/>
                    </a:p>
                  </a:txBody>
                  <a:tcPr/>
                </a:tc>
              </a:tr>
              <a:tr h="309613">
                <a:tc>
                  <a:txBody>
                    <a:bodyPr/>
                    <a:lstStyle/>
                    <a:p>
                      <a:pPr algn="l"/>
                      <a:r>
                        <a:rPr lang="en-US" dirty="0" smtClean="0"/>
                        <a:t>Loan</a:t>
                      </a:r>
                      <a:r>
                        <a:rPr lang="en-US" baseline="0" dirty="0" smtClean="0"/>
                        <a:t> Amount</a:t>
                      </a:r>
                      <a:endParaRPr lang="en-US" dirty="0"/>
                    </a:p>
                  </a:txBody>
                  <a:tcPr/>
                </a:tc>
                <a:tc>
                  <a:txBody>
                    <a:bodyPr/>
                    <a:lstStyle/>
                    <a:p>
                      <a:pPr algn="l"/>
                      <a:r>
                        <a:rPr lang="en-US" dirty="0" smtClean="0"/>
                        <a:t>Up to $50K</a:t>
                      </a:r>
                      <a:endParaRPr lang="en-US" dirty="0"/>
                    </a:p>
                  </a:txBody>
                  <a:tcPr/>
                </a:tc>
                <a:tc>
                  <a:txBody>
                    <a:bodyPr/>
                    <a:lstStyle/>
                    <a:p>
                      <a:pPr algn="l"/>
                      <a:r>
                        <a:rPr lang="en-US" dirty="0" smtClean="0"/>
                        <a:t>$50k</a:t>
                      </a:r>
                      <a:r>
                        <a:rPr lang="en-US" baseline="0" dirty="0" smtClean="0"/>
                        <a:t> - $5 Mil</a:t>
                      </a:r>
                      <a:endParaRPr lang="en-US" dirty="0"/>
                    </a:p>
                  </a:txBody>
                  <a:tcPr/>
                </a:tc>
                <a:tc>
                  <a:txBody>
                    <a:bodyPr/>
                    <a:lstStyle/>
                    <a:p>
                      <a:pPr algn="l"/>
                      <a:r>
                        <a:rPr lang="en-US" dirty="0" smtClean="0"/>
                        <a:t>$125k - $10 Mil</a:t>
                      </a:r>
                      <a:endParaRPr lang="en-US" dirty="0"/>
                    </a:p>
                  </a:txBody>
                  <a:tcPr/>
                </a:tc>
              </a:tr>
              <a:tr h="1470660">
                <a:tc>
                  <a:txBody>
                    <a:bodyPr/>
                    <a:lstStyle/>
                    <a:p>
                      <a:pPr algn="l"/>
                      <a:r>
                        <a:rPr lang="en-US" dirty="0" smtClean="0"/>
                        <a:t>Loan Purpose </a:t>
                      </a:r>
                      <a:endParaRPr lang="en-US" dirty="0"/>
                    </a:p>
                  </a:txBody>
                  <a:tcPr/>
                </a:tc>
                <a:tc>
                  <a:txBody>
                    <a:bodyPr/>
                    <a:lstStyle/>
                    <a:p>
                      <a:pPr algn="l">
                        <a:buFontTx/>
                        <a:buChar char="-"/>
                      </a:pPr>
                      <a:r>
                        <a:rPr lang="en-US" dirty="0" smtClean="0"/>
                        <a:t>Working Capital</a:t>
                      </a:r>
                    </a:p>
                    <a:p>
                      <a:pPr algn="l">
                        <a:buFontTx/>
                        <a:buChar char="-"/>
                      </a:pPr>
                      <a:r>
                        <a:rPr lang="en-US" dirty="0" smtClean="0"/>
                        <a:t>Inventory</a:t>
                      </a:r>
                      <a:endParaRPr lang="en-US" dirty="0"/>
                    </a:p>
                  </a:txBody>
                  <a:tcPr/>
                </a:tc>
                <a:tc>
                  <a:txBody>
                    <a:bodyPr/>
                    <a:lstStyle/>
                    <a:p>
                      <a:pPr algn="l"/>
                      <a:r>
                        <a:rPr lang="en-US" dirty="0" smtClean="0"/>
                        <a:t>-Purchase</a:t>
                      </a:r>
                      <a:r>
                        <a:rPr lang="en-US" baseline="0" dirty="0" smtClean="0"/>
                        <a:t> land -Building</a:t>
                      </a:r>
                    </a:p>
                    <a:p>
                      <a:pPr algn="l"/>
                      <a:r>
                        <a:rPr lang="en-US" baseline="0" dirty="0" smtClean="0"/>
                        <a:t>-Equipment </a:t>
                      </a:r>
                    </a:p>
                    <a:p>
                      <a:pPr algn="l">
                        <a:buFontTx/>
                        <a:buChar char="-"/>
                      </a:pPr>
                      <a:r>
                        <a:rPr lang="en-US" baseline="0" dirty="0" smtClean="0"/>
                        <a:t>Inventory</a:t>
                      </a:r>
                    </a:p>
                    <a:p>
                      <a:pPr algn="l">
                        <a:buFontTx/>
                        <a:buChar char="-"/>
                      </a:pPr>
                      <a:r>
                        <a:rPr lang="en-US" baseline="0" dirty="0" smtClean="0"/>
                        <a:t>Debt refinance</a:t>
                      </a:r>
                    </a:p>
                  </a:txBody>
                  <a:tcPr/>
                </a:tc>
                <a:tc>
                  <a:txBody>
                    <a:bodyPr/>
                    <a:lstStyle/>
                    <a:p>
                      <a:pPr algn="l">
                        <a:buFontTx/>
                        <a:buChar char="-"/>
                      </a:pPr>
                      <a:r>
                        <a:rPr lang="en-US" baseline="0" dirty="0" smtClean="0"/>
                        <a:t>Purchase existing building</a:t>
                      </a:r>
                    </a:p>
                    <a:p>
                      <a:pPr algn="l">
                        <a:buFontTx/>
                        <a:buChar char="-"/>
                      </a:pPr>
                      <a:r>
                        <a:rPr lang="en-US" baseline="0" dirty="0" smtClean="0"/>
                        <a:t>Building expansion</a:t>
                      </a:r>
                    </a:p>
                    <a:p>
                      <a:pPr algn="l">
                        <a:buFontTx/>
                        <a:buChar char="-"/>
                      </a:pPr>
                      <a:r>
                        <a:rPr lang="en-US" baseline="0" dirty="0" smtClean="0"/>
                        <a:t>Equipment</a:t>
                      </a:r>
                    </a:p>
                    <a:p>
                      <a:pPr algn="l">
                        <a:buFontTx/>
                        <a:buChar char="-"/>
                      </a:pPr>
                      <a:endParaRPr lang="en-US" baseline="0" dirty="0" smtClean="0"/>
                    </a:p>
                    <a:p>
                      <a:pPr algn="l"/>
                      <a:endParaRPr lang="en-US" dirty="0"/>
                    </a:p>
                  </a:txBody>
                  <a:tcPr/>
                </a:tc>
              </a:tr>
              <a:tr h="774032">
                <a:tc>
                  <a:txBody>
                    <a:bodyPr/>
                    <a:lstStyle/>
                    <a:p>
                      <a:pPr algn="l"/>
                      <a:r>
                        <a:rPr lang="en-US" dirty="0" smtClean="0"/>
                        <a:t>Loan Source</a:t>
                      </a:r>
                      <a:endParaRPr lang="en-US" dirty="0"/>
                    </a:p>
                  </a:txBody>
                  <a:tcPr/>
                </a:tc>
                <a:tc>
                  <a:txBody>
                    <a:bodyPr/>
                    <a:lstStyle/>
                    <a:p>
                      <a:pPr algn="l"/>
                      <a:r>
                        <a:rPr lang="en-US" dirty="0" smtClean="0"/>
                        <a:t>Bank</a:t>
                      </a:r>
                      <a:endParaRPr lang="en-US" dirty="0"/>
                    </a:p>
                  </a:txBody>
                  <a:tcPr/>
                </a:tc>
                <a:tc>
                  <a:txBody>
                    <a:bodyPr/>
                    <a:lstStyle/>
                    <a:p>
                      <a:pPr algn="l"/>
                      <a:r>
                        <a:rPr lang="en-US" dirty="0" smtClean="0"/>
                        <a:t>Bank</a:t>
                      </a:r>
                      <a:endParaRPr lang="en-US" dirty="0"/>
                    </a:p>
                  </a:txBody>
                  <a:tcPr/>
                </a:tc>
                <a:tc>
                  <a:txBody>
                    <a:bodyPr/>
                    <a:lstStyle/>
                    <a:p>
                      <a:pPr algn="l">
                        <a:buFontTx/>
                        <a:buChar char="-"/>
                      </a:pPr>
                      <a:r>
                        <a:rPr lang="en-US" baseline="0" dirty="0" smtClean="0"/>
                        <a:t>Bank for 50%</a:t>
                      </a:r>
                    </a:p>
                    <a:p>
                      <a:pPr algn="l">
                        <a:buFontTx/>
                        <a:buChar char="-"/>
                      </a:pPr>
                      <a:r>
                        <a:rPr lang="en-US" baseline="0" dirty="0" smtClean="0"/>
                        <a:t>CDC Loan for 40%</a:t>
                      </a:r>
                    </a:p>
                    <a:p>
                      <a:pPr algn="l">
                        <a:buFontTx/>
                        <a:buChar char="-"/>
                      </a:pPr>
                      <a:r>
                        <a:rPr lang="en-US" baseline="0" dirty="0" smtClean="0"/>
                        <a:t> Equity of 10%</a:t>
                      </a:r>
                      <a:endParaRPr lang="en-US" dirty="0"/>
                    </a:p>
                  </a:txBody>
                  <a:tcPr/>
                </a:tc>
              </a:tr>
              <a:tr h="1238451">
                <a:tc>
                  <a:txBody>
                    <a:bodyPr/>
                    <a:lstStyle/>
                    <a:p>
                      <a:pPr algn="l"/>
                      <a:r>
                        <a:rPr lang="en-US" dirty="0" smtClean="0"/>
                        <a:t>Interest Rates</a:t>
                      </a:r>
                      <a:endParaRPr lang="en-US" dirty="0"/>
                    </a:p>
                  </a:txBody>
                  <a:tcPr/>
                </a:tc>
                <a:tc>
                  <a:txBody>
                    <a:bodyPr/>
                    <a:lstStyle/>
                    <a:p>
                      <a:pPr algn="l"/>
                      <a:r>
                        <a:rPr lang="en-US" dirty="0" smtClean="0"/>
                        <a:t>Fixed/Variable</a:t>
                      </a:r>
                    </a:p>
                    <a:p>
                      <a:pPr algn="l">
                        <a:buFontTx/>
                        <a:buChar char="-"/>
                      </a:pPr>
                      <a:r>
                        <a:rPr lang="en-US" dirty="0" smtClean="0"/>
                        <a:t>Max.</a:t>
                      </a:r>
                      <a:r>
                        <a:rPr lang="en-US" baseline="0" dirty="0" smtClean="0"/>
                        <a:t> of Prime + 4.5%</a:t>
                      </a:r>
                    </a:p>
                    <a:p>
                      <a:pPr algn="l">
                        <a:buFontTx/>
                        <a:buChar char="-"/>
                      </a:pPr>
                      <a:r>
                        <a:rPr lang="en-US" baseline="0" dirty="0" smtClean="0"/>
                        <a:t>Usually between 8% -13%</a:t>
                      </a:r>
                      <a:endParaRPr lang="en-US" dirty="0"/>
                    </a:p>
                  </a:txBody>
                  <a:tcPr/>
                </a:tc>
                <a:tc>
                  <a:txBody>
                    <a:bodyPr/>
                    <a:lstStyle/>
                    <a:p>
                      <a:pPr algn="l"/>
                      <a:r>
                        <a:rPr lang="en-US" dirty="0" smtClean="0"/>
                        <a:t>Fixed/Variable</a:t>
                      </a:r>
                    </a:p>
                    <a:p>
                      <a:pPr algn="l"/>
                      <a:r>
                        <a:rPr lang="en-US" dirty="0" smtClean="0"/>
                        <a:t>- Max. of</a:t>
                      </a:r>
                      <a:r>
                        <a:rPr lang="en-US" baseline="0" dirty="0" smtClean="0"/>
                        <a:t> Prime + 2.75%</a:t>
                      </a:r>
                      <a:endParaRPr lang="en-US" dirty="0"/>
                    </a:p>
                  </a:txBody>
                  <a:tcPr/>
                </a:tc>
                <a:tc>
                  <a:txBody>
                    <a:bodyPr/>
                    <a:lstStyle/>
                    <a:p>
                      <a:pPr algn="l">
                        <a:buFontTx/>
                        <a:buNone/>
                      </a:pPr>
                      <a:r>
                        <a:rPr lang="en-US" dirty="0" smtClean="0"/>
                        <a:t>Fixed/Variable</a:t>
                      </a:r>
                      <a:r>
                        <a:rPr lang="en-US" baseline="0" dirty="0" smtClean="0"/>
                        <a:t> on bank</a:t>
                      </a:r>
                      <a:endParaRPr lang="en-US" dirty="0" smtClean="0"/>
                    </a:p>
                    <a:p>
                      <a:pPr algn="l">
                        <a:buFontTx/>
                        <a:buChar char="-"/>
                      </a:pPr>
                      <a:r>
                        <a:rPr lang="en-US" dirty="0" smtClean="0"/>
                        <a:t>Fixed on CDC</a:t>
                      </a:r>
                      <a:endParaRPr lang="en-US" dirty="0"/>
                    </a:p>
                  </a:txBody>
                  <a:tcPr/>
                </a:tc>
              </a:tr>
              <a:tr h="774032">
                <a:tc>
                  <a:txBody>
                    <a:bodyPr/>
                    <a:lstStyle/>
                    <a:p>
                      <a:pPr algn="l"/>
                      <a:r>
                        <a:rPr lang="en-US" dirty="0" smtClean="0"/>
                        <a:t>Terms</a:t>
                      </a:r>
                      <a:endParaRPr lang="en-US" dirty="0"/>
                    </a:p>
                  </a:txBody>
                  <a:tcPr/>
                </a:tc>
                <a:tc>
                  <a:txBody>
                    <a:bodyPr/>
                    <a:lstStyle/>
                    <a:p>
                      <a:pPr algn="l">
                        <a:buFontTx/>
                        <a:buNone/>
                      </a:pPr>
                      <a:r>
                        <a:rPr lang="en-US" dirty="0" smtClean="0"/>
                        <a:t>Max 6</a:t>
                      </a:r>
                      <a:r>
                        <a:rPr lang="en-US" baseline="0" dirty="0" smtClean="0"/>
                        <a:t> years (72 months)</a:t>
                      </a:r>
                      <a:endParaRPr lang="en-US" dirty="0"/>
                    </a:p>
                  </a:txBody>
                  <a:tcPr/>
                </a:tc>
                <a:tc>
                  <a:txBody>
                    <a:bodyPr/>
                    <a:lstStyle/>
                    <a:p>
                      <a:pPr algn="l"/>
                      <a:r>
                        <a:rPr lang="en-US" dirty="0" smtClean="0"/>
                        <a:t>Up to 25 years</a:t>
                      </a:r>
                      <a:r>
                        <a:rPr lang="en-US" baseline="0" dirty="0" smtClean="0"/>
                        <a:t> depending on use of proceeds</a:t>
                      </a:r>
                      <a:endParaRPr lang="en-US" dirty="0"/>
                    </a:p>
                  </a:txBody>
                  <a:tcPr/>
                </a:tc>
                <a:tc>
                  <a:txBody>
                    <a:bodyPr/>
                    <a:lstStyle/>
                    <a:p>
                      <a:pPr algn="l">
                        <a:buFontTx/>
                        <a:buNone/>
                      </a:pPr>
                      <a:r>
                        <a:rPr lang="en-US" dirty="0" smtClean="0"/>
                        <a:t>10-20 year maturity</a:t>
                      </a:r>
                      <a:endParaRPr lang="en-US" dirty="0"/>
                    </a:p>
                  </a:txBody>
                  <a:tcPr/>
                </a:tc>
              </a:tr>
            </a:tbl>
          </a:graphicData>
        </a:graphic>
      </p:graphicFrame>
      <p:sp>
        <p:nvSpPr>
          <p:cNvPr id="7" name="Slide Number Placeholder 6"/>
          <p:cNvSpPr>
            <a:spLocks noGrp="1"/>
          </p:cNvSpPr>
          <p:nvPr>
            <p:ph type="sldNum" sz="quarter" idx="12"/>
          </p:nvPr>
        </p:nvSpPr>
        <p:spPr/>
        <p:txBody>
          <a:bodyPr/>
          <a:lstStyle/>
          <a:p>
            <a:fld id="{A4344275-B131-45AC-A2C1-D7E835BD715A}" type="slidenum">
              <a:rPr lang="en-US" smtClean="0"/>
              <a:pPr/>
              <a:t>44</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dirty="0"/>
          </a:p>
        </p:txBody>
      </p:sp>
    </p:spTree>
    <p:extLst>
      <p:ext uri="{BB962C8B-B14F-4D97-AF65-F5344CB8AC3E}">
        <p14:creationId xmlns:p14="http://schemas.microsoft.com/office/powerpoint/2010/main" val="31502496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295400"/>
          </a:xfrm>
        </p:spPr>
        <p:txBody>
          <a:bodyPr>
            <a:normAutofit/>
          </a:bodyPr>
          <a:lstStyle/>
          <a:p>
            <a:r>
              <a:rPr lang="en-US" sz="3600" dirty="0" smtClean="0"/>
              <a:t>SBA Guaranteed Loans - 3</a:t>
            </a:r>
            <a:endParaRPr lang="en-US" sz="3600" dirty="0"/>
          </a:p>
        </p:txBody>
      </p:sp>
      <p:sp>
        <p:nvSpPr>
          <p:cNvPr id="8" name="Content Placeholder 7"/>
          <p:cNvSpPr>
            <a:spLocks noGrp="1"/>
          </p:cNvSpPr>
          <p:nvPr>
            <p:ph idx="1"/>
          </p:nvPr>
        </p:nvSpPr>
        <p:spPr>
          <a:xfrm>
            <a:off x="609600" y="1219200"/>
            <a:ext cx="8229600" cy="5029200"/>
          </a:xfrm>
        </p:spPr>
        <p:txBody>
          <a:bodyPr>
            <a:noAutofit/>
          </a:bodyPr>
          <a:lstStyle/>
          <a:p>
            <a:r>
              <a:rPr lang="en-US" sz="2800" dirty="0" smtClean="0"/>
              <a:t>Pros</a:t>
            </a:r>
          </a:p>
          <a:p>
            <a:pPr lvl="1"/>
            <a:r>
              <a:rPr lang="en-US" sz="2400" dirty="0" smtClean="0"/>
              <a:t>Lower interest rates</a:t>
            </a:r>
          </a:p>
          <a:p>
            <a:pPr lvl="1"/>
            <a:r>
              <a:rPr lang="en-US" sz="2400" dirty="0" smtClean="0"/>
              <a:t>Fees – No origination, processing, application, brokerage fees</a:t>
            </a:r>
          </a:p>
          <a:p>
            <a:r>
              <a:rPr lang="en-US" sz="2800" dirty="0" smtClean="0"/>
              <a:t>Cons</a:t>
            </a:r>
          </a:p>
          <a:p>
            <a:pPr lvl="1"/>
            <a:r>
              <a:rPr lang="en-US" sz="2400" dirty="0" smtClean="0"/>
              <a:t>Time (Conventional vs. SBA)</a:t>
            </a:r>
          </a:p>
          <a:p>
            <a:pPr lvl="1"/>
            <a:r>
              <a:rPr lang="en-US" sz="2400" dirty="0" smtClean="0"/>
              <a:t>Government Paperwork</a:t>
            </a:r>
          </a:p>
          <a:p>
            <a:pPr lvl="1"/>
            <a:r>
              <a:rPr lang="en-US" sz="2400" dirty="0" smtClean="0"/>
              <a:t>Amount disbursed might only be portion of total</a:t>
            </a:r>
          </a:p>
        </p:txBody>
      </p:sp>
      <p:sp>
        <p:nvSpPr>
          <p:cNvPr id="7" name="Slide Number Placeholder 6"/>
          <p:cNvSpPr>
            <a:spLocks noGrp="1"/>
          </p:cNvSpPr>
          <p:nvPr>
            <p:ph type="sldNum" sz="quarter" idx="12"/>
          </p:nvPr>
        </p:nvSpPr>
        <p:spPr/>
        <p:txBody>
          <a:bodyPr/>
          <a:lstStyle/>
          <a:p>
            <a:fld id="{A4344275-B131-45AC-A2C1-D7E835BD715A}" type="slidenum">
              <a:rPr lang="en-US" smtClean="0"/>
              <a:pPr/>
              <a:t>45</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128206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295400"/>
          </a:xfrm>
        </p:spPr>
        <p:txBody>
          <a:bodyPr>
            <a:normAutofit/>
          </a:bodyPr>
          <a:lstStyle/>
          <a:p>
            <a:r>
              <a:rPr lang="en-US" sz="3600" dirty="0" smtClean="0"/>
              <a:t>How to get SBA Loan?</a:t>
            </a:r>
            <a:endParaRPr lang="en-US" sz="3600" dirty="0"/>
          </a:p>
        </p:txBody>
      </p:sp>
      <p:sp>
        <p:nvSpPr>
          <p:cNvPr id="3" name="Content Placeholder 2"/>
          <p:cNvSpPr>
            <a:spLocks noGrp="1"/>
          </p:cNvSpPr>
          <p:nvPr>
            <p:ph idx="1"/>
          </p:nvPr>
        </p:nvSpPr>
        <p:spPr>
          <a:xfrm>
            <a:off x="609600" y="1524000"/>
            <a:ext cx="8077200" cy="4648200"/>
          </a:xfrm>
        </p:spPr>
        <p:txBody>
          <a:bodyPr>
            <a:noAutofit/>
          </a:bodyPr>
          <a:lstStyle/>
          <a:p>
            <a:r>
              <a:rPr lang="en-US" sz="2400" dirty="0" smtClean="0"/>
              <a:t>Apply &amp; follow guidelines</a:t>
            </a:r>
          </a:p>
          <a:p>
            <a:r>
              <a:rPr lang="en-US" sz="2400" dirty="0" smtClean="0"/>
              <a:t>Determine eligibility </a:t>
            </a:r>
          </a:p>
          <a:p>
            <a:r>
              <a:rPr lang="en-US" sz="2400" dirty="0" smtClean="0"/>
              <a:t>Chose the right SBA Loan</a:t>
            </a:r>
          </a:p>
          <a:p>
            <a:pPr lvl="1"/>
            <a:r>
              <a:rPr lang="en-US" sz="2400" dirty="0" smtClean="0"/>
              <a:t>The 7(a) program is the most flexible </a:t>
            </a:r>
          </a:p>
          <a:p>
            <a:pPr lvl="1"/>
            <a:r>
              <a:rPr lang="en-US" sz="2400" dirty="0" smtClean="0"/>
              <a:t>CDC/504 loan program best for companies wanting to expand or purchase fixed assets. </a:t>
            </a:r>
          </a:p>
          <a:p>
            <a:pPr lvl="1"/>
            <a:r>
              <a:rPr lang="en-US" sz="2400" dirty="0" smtClean="0"/>
              <a:t>Microloan may be the best option for startups as the requirements are minimal compared to other two loans and can provide the working capital you need</a:t>
            </a:r>
          </a:p>
        </p:txBody>
      </p:sp>
      <p:sp>
        <p:nvSpPr>
          <p:cNvPr id="7" name="Slide Number Placeholder 6"/>
          <p:cNvSpPr>
            <a:spLocks noGrp="1"/>
          </p:cNvSpPr>
          <p:nvPr>
            <p:ph type="sldNum" sz="quarter" idx="12"/>
          </p:nvPr>
        </p:nvSpPr>
        <p:spPr/>
        <p:txBody>
          <a:bodyPr/>
          <a:lstStyle/>
          <a:p>
            <a:fld id="{A4344275-B131-45AC-A2C1-D7E835BD715A}" type="slidenum">
              <a:rPr lang="en-US" smtClean="0"/>
              <a:pPr/>
              <a:t>46</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73576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1295400"/>
          </a:xfrm>
        </p:spPr>
        <p:txBody>
          <a:bodyPr>
            <a:normAutofit/>
          </a:bodyPr>
          <a:lstStyle/>
          <a:p>
            <a:r>
              <a:rPr lang="en-US" sz="3600" dirty="0" smtClean="0"/>
              <a:t>SBA Application	</a:t>
            </a:r>
            <a:endParaRPr lang="en-US" sz="3600" dirty="0"/>
          </a:p>
        </p:txBody>
      </p:sp>
      <p:sp>
        <p:nvSpPr>
          <p:cNvPr id="3" name="Content Placeholder 2"/>
          <p:cNvSpPr>
            <a:spLocks noGrp="1"/>
          </p:cNvSpPr>
          <p:nvPr>
            <p:ph idx="1"/>
          </p:nvPr>
        </p:nvSpPr>
        <p:spPr>
          <a:xfrm>
            <a:off x="457200" y="1676400"/>
            <a:ext cx="8458200" cy="4343400"/>
          </a:xfrm>
        </p:spPr>
        <p:txBody>
          <a:bodyPr>
            <a:normAutofit/>
          </a:bodyPr>
          <a:lstStyle/>
          <a:p>
            <a:r>
              <a:rPr lang="en-US" sz="2800" dirty="0" smtClean="0"/>
              <a:t>Requires very thorough documentation</a:t>
            </a:r>
          </a:p>
          <a:p>
            <a:pPr lvl="1"/>
            <a:r>
              <a:rPr lang="en-US" dirty="0" smtClean="0"/>
              <a:t>Business plan</a:t>
            </a:r>
          </a:p>
          <a:p>
            <a:pPr lvl="1"/>
            <a:r>
              <a:rPr lang="en-US" dirty="0" smtClean="0"/>
              <a:t>Management resume</a:t>
            </a:r>
          </a:p>
          <a:p>
            <a:pPr lvl="1"/>
            <a:r>
              <a:rPr lang="en-US" dirty="0" smtClean="0"/>
              <a:t>Business license</a:t>
            </a:r>
          </a:p>
          <a:p>
            <a:pPr lvl="1"/>
            <a:r>
              <a:rPr lang="en-US" dirty="0" smtClean="0"/>
              <a:t>Tax returns (Past 3 yrs)</a:t>
            </a:r>
          </a:p>
          <a:p>
            <a:pPr lvl="1"/>
            <a:r>
              <a:rPr lang="en-US" dirty="0" smtClean="0"/>
              <a:t>Building leases</a:t>
            </a:r>
          </a:p>
          <a:p>
            <a:pPr lvl="1"/>
            <a:r>
              <a:rPr lang="en-US" dirty="0" smtClean="0"/>
              <a:t>Proposed Collateral</a:t>
            </a:r>
          </a:p>
          <a:p>
            <a:pPr lvl="1">
              <a:buNone/>
            </a:pPr>
            <a:endParaRPr lang="en-US" sz="3100" dirty="0" smtClean="0"/>
          </a:p>
        </p:txBody>
      </p:sp>
      <p:sp>
        <p:nvSpPr>
          <p:cNvPr id="7" name="Slide Number Placeholder 6"/>
          <p:cNvSpPr>
            <a:spLocks noGrp="1"/>
          </p:cNvSpPr>
          <p:nvPr>
            <p:ph type="sldNum" sz="quarter" idx="12"/>
          </p:nvPr>
        </p:nvSpPr>
        <p:spPr/>
        <p:txBody>
          <a:bodyPr/>
          <a:lstStyle/>
          <a:p>
            <a:fld id="{A4344275-B131-45AC-A2C1-D7E835BD715A}" type="slidenum">
              <a:rPr lang="en-US" smtClean="0"/>
              <a:pPr/>
              <a:t>47</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285159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Convertible Debt</a:t>
            </a:r>
          </a:p>
        </p:txBody>
      </p:sp>
      <p:sp>
        <p:nvSpPr>
          <p:cNvPr id="16387" name="Content Placeholder 2"/>
          <p:cNvSpPr>
            <a:spLocks noGrp="1"/>
          </p:cNvSpPr>
          <p:nvPr>
            <p:ph idx="4294967295"/>
          </p:nvPr>
        </p:nvSpPr>
        <p:spPr>
          <a:xfrm>
            <a:off x="490182" y="1219200"/>
            <a:ext cx="8229600" cy="5137150"/>
          </a:xfrm>
        </p:spPr>
        <p:txBody>
          <a:bodyPr/>
          <a:lstStyle/>
          <a:p>
            <a:pPr eaLnBrk="1" hangingPunct="1">
              <a:lnSpc>
                <a:spcPct val="90000"/>
              </a:lnSpc>
            </a:pPr>
            <a:r>
              <a:rPr lang="en-US" sz="2400" dirty="0" smtClean="0">
                <a:latin typeface="Georgia" pitchFamily="18" charset="0"/>
              </a:rPr>
              <a:t>Can be the best of both worlds for investor</a:t>
            </a:r>
          </a:p>
          <a:p>
            <a:pPr lvl="1" eaLnBrk="1" hangingPunct="1">
              <a:lnSpc>
                <a:spcPct val="90000"/>
              </a:lnSpc>
            </a:pPr>
            <a:r>
              <a:rPr lang="en-US" sz="2000" dirty="0" smtClean="0">
                <a:latin typeface="Georgia" pitchFamily="18" charset="0"/>
              </a:rPr>
              <a:t>Investor loans the company money, but retains the power to exchange the loan for equity at a later date</a:t>
            </a:r>
          </a:p>
          <a:p>
            <a:pPr eaLnBrk="1" hangingPunct="1">
              <a:lnSpc>
                <a:spcPct val="90000"/>
              </a:lnSpc>
            </a:pPr>
            <a:r>
              <a:rPr lang="en-US" sz="2400" dirty="0" smtClean="0">
                <a:latin typeface="Georgia" pitchFamily="18" charset="0"/>
              </a:rPr>
              <a:t>Pros</a:t>
            </a:r>
          </a:p>
          <a:p>
            <a:pPr lvl="1" eaLnBrk="1" hangingPunct="1">
              <a:lnSpc>
                <a:spcPct val="90000"/>
              </a:lnSpc>
            </a:pPr>
            <a:r>
              <a:rPr lang="en-US" sz="2000" dirty="0" smtClean="0">
                <a:latin typeface="Georgia" pitchFamily="18" charset="0"/>
              </a:rPr>
              <a:t>Gives the investor a lot of flexibility, same upside participation, and increased downside protection (due to tax treatment)</a:t>
            </a:r>
          </a:p>
          <a:p>
            <a:pPr eaLnBrk="1" hangingPunct="1">
              <a:lnSpc>
                <a:spcPct val="90000"/>
              </a:lnSpc>
            </a:pPr>
            <a:r>
              <a:rPr lang="en-US" sz="2400" dirty="0" smtClean="0">
                <a:latin typeface="Georgia" pitchFamily="18" charset="0"/>
              </a:rPr>
              <a:t>Cons</a:t>
            </a:r>
          </a:p>
          <a:p>
            <a:pPr lvl="1" eaLnBrk="1" hangingPunct="1">
              <a:lnSpc>
                <a:spcPct val="90000"/>
              </a:lnSpc>
            </a:pPr>
            <a:r>
              <a:rPr lang="en-US" sz="2000" dirty="0" smtClean="0">
                <a:latin typeface="Georgia" pitchFamily="18" charset="0"/>
              </a:rPr>
              <a:t>May be complex and may end up being more “expensive” for the company in the long run than regular debt due to the equity conversion, but may be cheaper in short run due to lower rate</a:t>
            </a:r>
          </a:p>
          <a:p>
            <a:pPr eaLnBrk="1" hangingPunct="1">
              <a:lnSpc>
                <a:spcPct val="90000"/>
              </a:lnSpc>
            </a:pPr>
            <a:r>
              <a:rPr lang="en-US" sz="2400" dirty="0" smtClean="0">
                <a:latin typeface="Georgia" pitchFamily="18" charset="0"/>
              </a:rPr>
              <a:t>Interest </a:t>
            </a:r>
            <a:endParaRPr lang="en-US" sz="2400" dirty="0">
              <a:latin typeface="Georgia" pitchFamily="18" charset="0"/>
            </a:endParaRPr>
          </a:p>
          <a:p>
            <a:pPr lvl="1" eaLnBrk="1" hangingPunct="1">
              <a:lnSpc>
                <a:spcPct val="90000"/>
              </a:lnSpc>
            </a:pPr>
            <a:r>
              <a:rPr lang="en-US" sz="2000" dirty="0" smtClean="0">
                <a:latin typeface="Georgia" pitchFamily="18" charset="0"/>
              </a:rPr>
              <a:t>May accrue and only be payable at certain events or conversion</a:t>
            </a:r>
          </a:p>
          <a:p>
            <a:pPr lvl="1" eaLnBrk="1" hangingPunct="1">
              <a:lnSpc>
                <a:spcPct val="90000"/>
              </a:lnSpc>
            </a:pPr>
            <a:r>
              <a:rPr lang="en-US" sz="2000" dirty="0" smtClean="0">
                <a:latin typeface="Georgia" pitchFamily="18" charset="0"/>
              </a:rPr>
              <a:t>Usually lower than rate for regular debt due to potential for conversion</a:t>
            </a:r>
          </a:p>
          <a:p>
            <a:pPr lvl="1" eaLnBrk="1" hangingPunct="1">
              <a:lnSpc>
                <a:spcPct val="90000"/>
              </a:lnSpc>
            </a:pPr>
            <a:r>
              <a:rPr lang="en-US" sz="2000" dirty="0" smtClean="0">
                <a:latin typeface="Georgia" pitchFamily="18" charset="0"/>
              </a:rPr>
              <a:t>Alternately, may </a:t>
            </a:r>
            <a:r>
              <a:rPr lang="en-US" sz="2000" dirty="0">
                <a:latin typeface="Georgia" pitchFamily="18" charset="0"/>
              </a:rPr>
              <a:t>be payable immediately</a:t>
            </a:r>
          </a:p>
          <a:p>
            <a:pPr lvl="1" eaLnBrk="1" hangingPunct="1">
              <a:lnSpc>
                <a:spcPct val="90000"/>
              </a:lnSpc>
            </a:pPr>
            <a:endParaRPr lang="en-US" sz="2000" dirty="0" smtClean="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677809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Convertible Debt - 2</a:t>
            </a:r>
          </a:p>
        </p:txBody>
      </p:sp>
      <p:sp>
        <p:nvSpPr>
          <p:cNvPr id="16387" name="Content Placeholder 2"/>
          <p:cNvSpPr>
            <a:spLocks noGrp="1"/>
          </p:cNvSpPr>
          <p:nvPr>
            <p:ph idx="4294967295"/>
          </p:nvPr>
        </p:nvSpPr>
        <p:spPr>
          <a:xfrm>
            <a:off x="490182" y="1219200"/>
            <a:ext cx="8425218" cy="4495800"/>
          </a:xfrm>
        </p:spPr>
        <p:txBody>
          <a:bodyPr/>
          <a:lstStyle/>
          <a:p>
            <a:pPr eaLnBrk="1" hangingPunct="1">
              <a:lnSpc>
                <a:spcPct val="90000"/>
              </a:lnSpc>
            </a:pPr>
            <a:r>
              <a:rPr lang="en-US" sz="2400" dirty="0" smtClean="0">
                <a:latin typeface="Georgia" pitchFamily="18" charset="0"/>
              </a:rPr>
              <a:t>Conversion to stock</a:t>
            </a:r>
          </a:p>
          <a:p>
            <a:pPr lvl="1" eaLnBrk="1" hangingPunct="1">
              <a:lnSpc>
                <a:spcPct val="90000"/>
              </a:lnSpc>
            </a:pPr>
            <a:r>
              <a:rPr lang="en-US" sz="2000" dirty="0" smtClean="0">
                <a:latin typeface="Georgia" pitchFamily="18" charset="0"/>
              </a:rPr>
              <a:t>Agreement may lock in price for later conversion to stock</a:t>
            </a:r>
          </a:p>
          <a:p>
            <a:pPr lvl="1" eaLnBrk="1" hangingPunct="1">
              <a:lnSpc>
                <a:spcPct val="90000"/>
              </a:lnSpc>
            </a:pPr>
            <a:r>
              <a:rPr lang="en-US" sz="2000" dirty="0" smtClean="0">
                <a:latin typeface="Georgia" pitchFamily="18" charset="0"/>
              </a:rPr>
              <a:t>May specify percentage of ownership to be acquired instead</a:t>
            </a:r>
          </a:p>
          <a:p>
            <a:pPr lvl="1" eaLnBrk="1" hangingPunct="1">
              <a:lnSpc>
                <a:spcPct val="90000"/>
              </a:lnSpc>
            </a:pPr>
            <a:r>
              <a:rPr lang="en-US" sz="2000" dirty="0" smtClean="0">
                <a:latin typeface="Georgia" pitchFamily="18" charset="0"/>
              </a:rPr>
              <a:t>May include % discount price for stock based on next round value</a:t>
            </a:r>
          </a:p>
          <a:p>
            <a:pPr lvl="1" eaLnBrk="1" hangingPunct="1">
              <a:lnSpc>
                <a:spcPct val="90000"/>
              </a:lnSpc>
            </a:pPr>
            <a:r>
              <a:rPr lang="en-US" sz="2000" dirty="0" smtClean="0">
                <a:latin typeface="Georgia" pitchFamily="18" charset="0"/>
              </a:rPr>
              <a:t>Could include additional shares at conversion (warrant)</a:t>
            </a:r>
          </a:p>
          <a:p>
            <a:pPr lvl="1" eaLnBrk="1" hangingPunct="1">
              <a:lnSpc>
                <a:spcPct val="90000"/>
              </a:lnSpc>
            </a:pPr>
            <a:r>
              <a:rPr lang="en-US" sz="2000" dirty="0" smtClean="0">
                <a:latin typeface="Georgia" pitchFamily="18" charset="0"/>
              </a:rPr>
              <a:t>May include a cap (max stock price) for conversion</a:t>
            </a:r>
          </a:p>
          <a:p>
            <a:pPr lvl="1" eaLnBrk="1" hangingPunct="1">
              <a:lnSpc>
                <a:spcPct val="90000"/>
              </a:lnSpc>
            </a:pPr>
            <a:r>
              <a:rPr lang="en-US" sz="2000" dirty="0" smtClean="0">
                <a:latin typeface="Georgia" pitchFamily="18" charset="0"/>
              </a:rPr>
              <a:t>Conversion may be required at certain events (e.g., next equity round)</a:t>
            </a:r>
            <a:endParaRPr lang="en-US" sz="2800" dirty="0">
              <a:latin typeface="Georgia" pitchFamily="18" charset="0"/>
            </a:endParaRPr>
          </a:p>
          <a:p>
            <a:pPr eaLnBrk="1" hangingPunct="1">
              <a:lnSpc>
                <a:spcPct val="90000"/>
              </a:lnSpc>
            </a:pPr>
            <a:r>
              <a:rPr lang="en-US" sz="2800" dirty="0" smtClean="0">
                <a:latin typeface="Georgia" pitchFamily="18" charset="0"/>
              </a:rPr>
              <a:t>Tax considerations</a:t>
            </a:r>
          </a:p>
          <a:p>
            <a:pPr lvl="1" eaLnBrk="1" hangingPunct="1">
              <a:lnSpc>
                <a:spcPct val="90000"/>
              </a:lnSpc>
            </a:pPr>
            <a:r>
              <a:rPr lang="en-US" sz="2000" dirty="0" smtClean="0">
                <a:latin typeface="Georgia" pitchFamily="18" charset="0"/>
              </a:rPr>
              <a:t>If company goes under, bad debt is written off against investor income (tax rate may be 37%) – if investment were equity, it would be a long-term capital loss (20%) </a:t>
            </a: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49</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109977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Funding Your Startup</a:t>
            </a:r>
          </a:p>
        </p:txBody>
      </p:sp>
      <p:sp>
        <p:nvSpPr>
          <p:cNvPr id="16387" name="Content Placeholder 2"/>
          <p:cNvSpPr>
            <a:spLocks noGrp="1"/>
          </p:cNvSpPr>
          <p:nvPr>
            <p:ph idx="4294967295"/>
          </p:nvPr>
        </p:nvSpPr>
        <p:spPr>
          <a:xfrm>
            <a:off x="490182" y="1219200"/>
            <a:ext cx="8425218" cy="5029200"/>
          </a:xfrm>
        </p:spPr>
        <p:txBody>
          <a:bodyPr/>
          <a:lstStyle/>
          <a:p>
            <a:pPr eaLnBrk="1" hangingPunct="1">
              <a:lnSpc>
                <a:spcPct val="90000"/>
              </a:lnSpc>
            </a:pPr>
            <a:r>
              <a:rPr lang="en-US" sz="2800" dirty="0" smtClean="0">
                <a:latin typeface="Georgia" pitchFamily="18" charset="0"/>
              </a:rPr>
              <a:t>Your startup will need resources – e.g., money</a:t>
            </a:r>
          </a:p>
          <a:p>
            <a:pPr eaLnBrk="1" hangingPunct="1">
              <a:lnSpc>
                <a:spcPct val="90000"/>
              </a:lnSpc>
            </a:pPr>
            <a:r>
              <a:rPr lang="en-US" sz="2800" dirty="0" smtClean="0">
                <a:latin typeface="Georgia" pitchFamily="18" charset="0"/>
              </a:rPr>
              <a:t>Ideal – self funding from revenue</a:t>
            </a:r>
          </a:p>
          <a:p>
            <a:pPr eaLnBrk="1" hangingPunct="1">
              <a:lnSpc>
                <a:spcPct val="90000"/>
              </a:lnSpc>
            </a:pPr>
            <a:r>
              <a:rPr lang="en-US" sz="2800" dirty="0" smtClean="0">
                <a:latin typeface="Georgia" pitchFamily="18" charset="0"/>
              </a:rPr>
              <a:t>Investment – a transfer of anything of value into your company</a:t>
            </a:r>
          </a:p>
          <a:p>
            <a:pPr lvl="1" eaLnBrk="1" hangingPunct="1">
              <a:lnSpc>
                <a:spcPct val="90000"/>
              </a:lnSpc>
            </a:pPr>
            <a:r>
              <a:rPr lang="en-US" sz="2400" dirty="0" smtClean="0">
                <a:latin typeface="Georgia" pitchFamily="18" charset="0"/>
              </a:rPr>
              <a:t>$ for Equity, Loan, Gift, Use of Equipment, Advice, etc. </a:t>
            </a:r>
            <a:endParaRPr lang="en-US" sz="2800" dirty="0" smtClean="0">
              <a:latin typeface="Georgia" pitchFamily="18" charset="0"/>
            </a:endParaRPr>
          </a:p>
          <a:p>
            <a:pPr eaLnBrk="1" hangingPunct="1">
              <a:lnSpc>
                <a:spcPct val="90000"/>
              </a:lnSpc>
            </a:pPr>
            <a:r>
              <a:rPr lang="en-US" sz="2800" dirty="0" smtClean="0">
                <a:latin typeface="Georgia" pitchFamily="18" charset="0"/>
              </a:rPr>
              <a:t>What might motivate someone to invest?</a:t>
            </a:r>
          </a:p>
          <a:p>
            <a:pPr lvl="1" eaLnBrk="1" hangingPunct="1">
              <a:lnSpc>
                <a:spcPct val="90000"/>
              </a:lnSpc>
            </a:pPr>
            <a:r>
              <a:rPr lang="en-US" sz="2400" dirty="0" smtClean="0">
                <a:latin typeface="Georgia" pitchFamily="18" charset="0"/>
              </a:rPr>
              <a:t>You / your team – faith in you</a:t>
            </a:r>
          </a:p>
          <a:p>
            <a:pPr lvl="1" eaLnBrk="1" hangingPunct="1">
              <a:lnSpc>
                <a:spcPct val="90000"/>
              </a:lnSpc>
            </a:pPr>
            <a:r>
              <a:rPr lang="en-US" sz="2400" dirty="0" smtClean="0">
                <a:latin typeface="Georgia" pitchFamily="18" charset="0"/>
              </a:rPr>
              <a:t>Business model</a:t>
            </a:r>
          </a:p>
          <a:p>
            <a:pPr lvl="1" eaLnBrk="1" hangingPunct="1">
              <a:lnSpc>
                <a:spcPct val="90000"/>
              </a:lnSpc>
            </a:pPr>
            <a:r>
              <a:rPr lang="en-US" sz="2400" dirty="0" smtClean="0">
                <a:latin typeface="Georgia" pitchFamily="18" charset="0"/>
              </a:rPr>
              <a:t>Business’s mission – good for community </a:t>
            </a:r>
          </a:p>
          <a:p>
            <a:pPr lvl="1" eaLnBrk="1" hangingPunct="1">
              <a:lnSpc>
                <a:spcPct val="90000"/>
              </a:lnSpc>
            </a:pPr>
            <a:r>
              <a:rPr lang="en-US" sz="2400" dirty="0" smtClean="0">
                <a:latin typeface="Georgia" pitchFamily="18" charset="0"/>
              </a:rPr>
              <a:t>Pure profit motive / return</a:t>
            </a:r>
          </a:p>
          <a:p>
            <a:pPr lvl="1" eaLnBrk="1" hangingPunct="1">
              <a:lnSpc>
                <a:spcPct val="90000"/>
              </a:lnSpc>
            </a:pPr>
            <a:r>
              <a:rPr lang="en-US" sz="2400" dirty="0" smtClean="0">
                <a:latin typeface="Georgia" pitchFamily="18" charset="0"/>
              </a:rPr>
              <a:t>Optics – investor associates with the “right” company</a:t>
            </a:r>
          </a:p>
          <a:p>
            <a:pPr lvl="1" eaLnBrk="1" hangingPunct="1">
              <a:lnSpc>
                <a:spcPct val="90000"/>
              </a:lnSpc>
            </a:pPr>
            <a:r>
              <a:rPr lang="en-US" sz="2400" dirty="0" smtClean="0">
                <a:latin typeface="Georgia" pitchFamily="18" charset="0"/>
              </a:rPr>
              <a:t>Personally rewarding excitement/accomplishment</a:t>
            </a: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5</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9135470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solidFill>
                  <a:schemeClr val="accent6">
                    <a:lumMod val="75000"/>
                  </a:schemeClr>
                </a:solidFill>
                <a:latin typeface="Georgia" pitchFamily="18" charset="0"/>
              </a:rPr>
              <a:t>Taxation</a:t>
            </a:r>
          </a:p>
          <a:p>
            <a:pPr lvl="1" eaLnBrk="1" hangingPunct="1">
              <a:lnSpc>
                <a:spcPct val="90000"/>
              </a:lnSpc>
            </a:pPr>
            <a:r>
              <a:rPr lang="en-US" sz="2400" dirty="0" smtClean="0">
                <a:latin typeface="Georgia" pitchFamily="18" charset="0"/>
              </a:rPr>
              <a:t>Stock Options</a:t>
            </a:r>
            <a:endParaRPr lang="en-US" sz="24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50</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9913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4344275-B131-45AC-A2C1-D7E835BD715A}" type="slidenum">
              <a:rPr lang="en-US" smtClean="0"/>
              <a:pPr/>
              <a:t>51</a:t>
            </a:fld>
            <a:endParaRPr lang="en-US" dirty="0"/>
          </a:p>
        </p:txBody>
      </p:sp>
      <p:sp>
        <p:nvSpPr>
          <p:cNvPr id="10" name="Content Placeholder 2"/>
          <p:cNvSpPr>
            <a:spLocks noGrp="1"/>
          </p:cNvSpPr>
          <p:nvPr>
            <p:ph idx="1"/>
          </p:nvPr>
        </p:nvSpPr>
        <p:spPr>
          <a:xfrm>
            <a:off x="457200" y="1371600"/>
            <a:ext cx="8229600" cy="5257800"/>
          </a:xfrm>
        </p:spPr>
        <p:txBody>
          <a:bodyPr>
            <a:normAutofit/>
          </a:bodyPr>
          <a:lstStyle/>
          <a:p>
            <a:pPr>
              <a:buNone/>
            </a:pPr>
            <a:r>
              <a:rPr lang="en-US" sz="2400" dirty="0" smtClean="0"/>
              <a:t>	Taxable income = Gross income – Deductions </a:t>
            </a:r>
          </a:p>
          <a:p>
            <a:pPr>
              <a:buNone/>
            </a:pPr>
            <a:r>
              <a:rPr lang="en-US" sz="2400" dirty="0" smtClean="0"/>
              <a:t>	Tax Due = (Taxable income * Tax rate) – Credits</a:t>
            </a:r>
          </a:p>
          <a:p>
            <a:endParaRPr lang="en-US" sz="2400" dirty="0" smtClean="0"/>
          </a:p>
          <a:p>
            <a:r>
              <a:rPr lang="en-US" sz="2800" dirty="0" smtClean="0"/>
              <a:t>“Pass-through”, single-level taxation</a:t>
            </a:r>
          </a:p>
          <a:p>
            <a:pPr lvl="1"/>
            <a:r>
              <a:rPr lang="en-US" sz="2000" dirty="0" smtClean="0"/>
              <a:t>LLC, Partnerships, S Corporations, sole proprietor </a:t>
            </a:r>
            <a:endParaRPr lang="en-US" sz="2400" dirty="0"/>
          </a:p>
          <a:p>
            <a:r>
              <a:rPr lang="en-US" sz="2800" dirty="0" smtClean="0"/>
              <a:t>Double taxation</a:t>
            </a:r>
          </a:p>
          <a:p>
            <a:pPr lvl="1"/>
            <a:r>
              <a:rPr lang="en-US" sz="2400" dirty="0" smtClean="0"/>
              <a:t>C Corporations</a:t>
            </a:r>
          </a:p>
          <a:p>
            <a:pPr lvl="1"/>
            <a:r>
              <a:rPr lang="en-US" sz="2400" dirty="0" smtClean="0"/>
              <a:t>Tax paid by corporation on income AND by owners upon receiving distribution/dividend from company</a:t>
            </a:r>
          </a:p>
        </p:txBody>
      </p:sp>
      <p:sp>
        <p:nvSpPr>
          <p:cNvPr id="11" name="Title 1"/>
          <p:cNvSpPr>
            <a:spLocks noGrp="1"/>
          </p:cNvSpPr>
          <p:nvPr>
            <p:ph type="title"/>
          </p:nvPr>
        </p:nvSpPr>
        <p:spPr>
          <a:xfrm>
            <a:off x="228600" y="152400"/>
            <a:ext cx="8458200" cy="1173162"/>
          </a:xfrm>
        </p:spPr>
        <p:txBody>
          <a:bodyPr>
            <a:normAutofit/>
          </a:bodyPr>
          <a:lstStyle/>
          <a:p>
            <a:r>
              <a:rPr lang="en-US" sz="3600" dirty="0" smtClean="0"/>
              <a:t>Tax Overview</a:t>
            </a:r>
            <a:endParaRPr lang="en-US" sz="3600" dirty="0"/>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1643953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95400"/>
          </a:xfrm>
        </p:spPr>
        <p:txBody>
          <a:bodyPr>
            <a:noAutofit/>
          </a:bodyPr>
          <a:lstStyle/>
          <a:p>
            <a:r>
              <a:rPr lang="en-US" sz="3600" dirty="0" smtClean="0"/>
              <a:t>Deduction vs. Credit</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52</a:t>
            </a:fld>
            <a:endParaRPr lang="en-US" dirty="0"/>
          </a:p>
        </p:txBody>
      </p:sp>
      <p:sp>
        <p:nvSpPr>
          <p:cNvPr id="9" name="Content Placeholder 2"/>
          <p:cNvSpPr>
            <a:spLocks noGrp="1"/>
          </p:cNvSpPr>
          <p:nvPr>
            <p:ph idx="1"/>
          </p:nvPr>
        </p:nvSpPr>
        <p:spPr>
          <a:xfrm>
            <a:off x="457200" y="1371600"/>
            <a:ext cx="8305800" cy="5181600"/>
          </a:xfrm>
        </p:spPr>
        <p:txBody>
          <a:bodyPr>
            <a:normAutofit/>
          </a:bodyPr>
          <a:lstStyle/>
          <a:p>
            <a:pPr>
              <a:buFont typeface="Arial" panose="020B0604020202020204" pitchFamily="34" charset="0"/>
              <a:buChar char="•"/>
            </a:pPr>
            <a:r>
              <a:rPr lang="en-US" sz="2800" dirty="0" smtClean="0"/>
              <a:t>Deductions: </a:t>
            </a:r>
            <a:r>
              <a:rPr lang="en-US" sz="2800" dirty="0"/>
              <a:t>R</a:t>
            </a:r>
            <a:r>
              <a:rPr lang="en-US" sz="2800" dirty="0" smtClean="0"/>
              <a:t>eduction in taxable income</a:t>
            </a:r>
          </a:p>
          <a:p>
            <a:pPr lvl="1"/>
            <a:r>
              <a:rPr lang="en-US" sz="2400" dirty="0" smtClean="0"/>
              <a:t>Lowers the amount on which you are taxed </a:t>
            </a:r>
          </a:p>
          <a:p>
            <a:pPr lvl="1"/>
            <a:r>
              <a:rPr lang="en-US" sz="2400" dirty="0" smtClean="0"/>
              <a:t>All costs incurred in creating income</a:t>
            </a:r>
          </a:p>
          <a:p>
            <a:pPr lvl="1"/>
            <a:r>
              <a:rPr lang="en-US" sz="2400" dirty="0" smtClean="0"/>
              <a:t>For company, examples include: Salaries, Office Supplies, Software, Travel </a:t>
            </a:r>
            <a:endParaRPr lang="en-US" sz="2400" dirty="0" smtClean="0">
              <a:solidFill>
                <a:srgbClr val="FF0000"/>
              </a:solidFill>
            </a:endParaRPr>
          </a:p>
          <a:p>
            <a:pPr lvl="1"/>
            <a:endParaRPr lang="en-US" sz="2400" dirty="0" smtClean="0"/>
          </a:p>
          <a:p>
            <a:pPr>
              <a:buFont typeface="Arial" panose="020B0604020202020204" pitchFamily="34" charset="0"/>
              <a:buChar char="•"/>
            </a:pPr>
            <a:r>
              <a:rPr lang="en-US" sz="2800" dirty="0" smtClean="0"/>
              <a:t>Credits: Direct reduction of taxes owed</a:t>
            </a:r>
          </a:p>
          <a:p>
            <a:pPr lvl="1"/>
            <a:r>
              <a:rPr lang="en-US" sz="2400" dirty="0" smtClean="0"/>
              <a:t>Applied after tax has been calculated</a:t>
            </a:r>
          </a:p>
          <a:p>
            <a:pPr lvl="1"/>
            <a:r>
              <a:rPr lang="en-US" sz="2400" dirty="0" smtClean="0"/>
              <a:t>MUCH better than Deductions</a:t>
            </a:r>
            <a:endParaRPr lang="en-US" sz="2400"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0555027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295400"/>
          </a:xfrm>
        </p:spPr>
        <p:txBody>
          <a:bodyPr>
            <a:noAutofit/>
          </a:bodyPr>
          <a:lstStyle/>
          <a:p>
            <a:r>
              <a:rPr lang="en-US" sz="3600" u="sng" dirty="0" smtClean="0"/>
              <a:t>Personal</a:t>
            </a:r>
            <a:r>
              <a:rPr lang="en-US" sz="3600" dirty="0" smtClean="0"/>
              <a:t> Gross Income/Deduction</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53</a:t>
            </a:fld>
            <a:endParaRPr lang="en-US" dirty="0"/>
          </a:p>
        </p:txBody>
      </p:sp>
      <p:sp>
        <p:nvSpPr>
          <p:cNvPr id="9" name="Content Placeholder 2"/>
          <p:cNvSpPr>
            <a:spLocks noGrp="1"/>
          </p:cNvSpPr>
          <p:nvPr>
            <p:ph idx="1"/>
          </p:nvPr>
        </p:nvSpPr>
        <p:spPr>
          <a:xfrm>
            <a:off x="457200" y="1066800"/>
            <a:ext cx="8305800" cy="5257800"/>
          </a:xfrm>
        </p:spPr>
        <p:txBody>
          <a:bodyPr>
            <a:normAutofit fontScale="85000" lnSpcReduction="20000"/>
          </a:bodyPr>
          <a:lstStyle/>
          <a:p>
            <a:pPr>
              <a:lnSpc>
                <a:spcPct val="110000"/>
              </a:lnSpc>
            </a:pPr>
            <a:r>
              <a:rPr lang="en-US" sz="2800" dirty="0" smtClean="0"/>
              <a:t>Income includes – pretty much everything</a:t>
            </a:r>
          </a:p>
          <a:p>
            <a:pPr lvl="1">
              <a:lnSpc>
                <a:spcPct val="110000"/>
              </a:lnSpc>
            </a:pPr>
            <a:r>
              <a:rPr lang="en-US" sz="2400" dirty="0" smtClean="0"/>
              <a:t>Compensation you receive: services, commissions, fringe benefits, etc.</a:t>
            </a:r>
          </a:p>
          <a:p>
            <a:pPr lvl="1">
              <a:lnSpc>
                <a:spcPct val="110000"/>
              </a:lnSpc>
            </a:pPr>
            <a:r>
              <a:rPr lang="en-US" sz="2400" dirty="0" smtClean="0"/>
              <a:t>Business Income </a:t>
            </a:r>
            <a:r>
              <a:rPr lang="en-US" sz="2400" dirty="0"/>
              <a:t>you </a:t>
            </a:r>
            <a:r>
              <a:rPr lang="en-US" sz="2400" dirty="0" smtClean="0"/>
              <a:t>receive</a:t>
            </a:r>
          </a:p>
          <a:p>
            <a:pPr lvl="1">
              <a:lnSpc>
                <a:spcPct val="110000"/>
              </a:lnSpc>
            </a:pPr>
            <a:r>
              <a:rPr lang="en-US" sz="2400" dirty="0" smtClean="0"/>
              <a:t>Partnership Income you receive</a:t>
            </a:r>
          </a:p>
          <a:p>
            <a:pPr lvl="1">
              <a:lnSpc>
                <a:spcPct val="110000"/>
              </a:lnSpc>
            </a:pPr>
            <a:r>
              <a:rPr lang="en-US" sz="2400" dirty="0" smtClean="0"/>
              <a:t>Gains derived from dealings in property</a:t>
            </a:r>
          </a:p>
          <a:p>
            <a:pPr lvl="1">
              <a:lnSpc>
                <a:spcPct val="110000"/>
              </a:lnSpc>
            </a:pPr>
            <a:r>
              <a:rPr lang="en-US" sz="2400" dirty="0" smtClean="0"/>
              <a:t>Interest payments you receive</a:t>
            </a:r>
          </a:p>
          <a:p>
            <a:pPr lvl="1">
              <a:lnSpc>
                <a:spcPct val="110000"/>
              </a:lnSpc>
            </a:pPr>
            <a:r>
              <a:rPr lang="en-US" sz="2400" dirty="0" smtClean="0"/>
              <a:t>Rents </a:t>
            </a:r>
            <a:r>
              <a:rPr lang="en-US" sz="2400" dirty="0"/>
              <a:t>you receive</a:t>
            </a:r>
            <a:endParaRPr lang="en-US" sz="2400" dirty="0" smtClean="0"/>
          </a:p>
          <a:p>
            <a:pPr lvl="1">
              <a:lnSpc>
                <a:spcPct val="110000"/>
              </a:lnSpc>
            </a:pPr>
            <a:r>
              <a:rPr lang="en-US" sz="2400" dirty="0"/>
              <a:t>Royalties you </a:t>
            </a:r>
            <a:r>
              <a:rPr lang="en-US" sz="2400" dirty="0" smtClean="0"/>
              <a:t>receive</a:t>
            </a:r>
          </a:p>
          <a:p>
            <a:pPr lvl="1">
              <a:lnSpc>
                <a:spcPct val="110000"/>
              </a:lnSpc>
            </a:pPr>
            <a:r>
              <a:rPr lang="en-US" sz="2400" dirty="0"/>
              <a:t>Dividends you </a:t>
            </a:r>
            <a:r>
              <a:rPr lang="en-US" sz="2400" dirty="0" smtClean="0"/>
              <a:t>receive</a:t>
            </a:r>
          </a:p>
          <a:p>
            <a:pPr>
              <a:lnSpc>
                <a:spcPct val="110000"/>
              </a:lnSpc>
            </a:pPr>
            <a:r>
              <a:rPr lang="en-US" sz="2800" dirty="0" smtClean="0"/>
              <a:t>Deductible Expenses – very few</a:t>
            </a:r>
          </a:p>
          <a:p>
            <a:pPr lvl="1">
              <a:lnSpc>
                <a:spcPct val="110000"/>
              </a:lnSpc>
            </a:pPr>
            <a:r>
              <a:rPr lang="en-US" sz="2400" dirty="0" smtClean="0"/>
              <a:t>Mortgage interest, real estate taxes </a:t>
            </a:r>
          </a:p>
          <a:p>
            <a:pPr lvl="1">
              <a:lnSpc>
                <a:spcPct val="110000"/>
              </a:lnSpc>
            </a:pPr>
            <a:r>
              <a:rPr lang="en-US" sz="2400" dirty="0"/>
              <a:t>M</a:t>
            </a:r>
            <a:r>
              <a:rPr lang="en-US" sz="2400" dirty="0" smtClean="0"/>
              <a:t>aybe student loan interest</a:t>
            </a:r>
          </a:p>
          <a:p>
            <a:pPr lvl="1">
              <a:lnSpc>
                <a:spcPct val="110000"/>
              </a:lnSpc>
            </a:pPr>
            <a:r>
              <a:rPr lang="en-US" sz="2400" dirty="0" smtClean="0"/>
              <a:t>Gifts to charity</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6800316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10600" cy="1295400"/>
          </a:xfrm>
        </p:spPr>
        <p:txBody>
          <a:bodyPr>
            <a:noAutofit/>
          </a:bodyPr>
          <a:lstStyle/>
          <a:p>
            <a:r>
              <a:rPr lang="en-US" sz="3600" u="sng" dirty="0" smtClean="0"/>
              <a:t>Corporate</a:t>
            </a:r>
            <a:r>
              <a:rPr lang="en-US" sz="3600" dirty="0" smtClean="0"/>
              <a:t> Gross Income/Deduction</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54</a:t>
            </a:fld>
            <a:endParaRPr lang="en-US" dirty="0"/>
          </a:p>
        </p:txBody>
      </p:sp>
      <p:sp>
        <p:nvSpPr>
          <p:cNvPr id="9" name="Content Placeholder 2"/>
          <p:cNvSpPr>
            <a:spLocks noGrp="1"/>
          </p:cNvSpPr>
          <p:nvPr>
            <p:ph idx="1"/>
          </p:nvPr>
        </p:nvSpPr>
        <p:spPr>
          <a:xfrm>
            <a:off x="457200" y="1295400"/>
            <a:ext cx="8305800" cy="5029200"/>
          </a:xfrm>
        </p:spPr>
        <p:txBody>
          <a:bodyPr>
            <a:normAutofit fontScale="85000" lnSpcReduction="20000"/>
          </a:bodyPr>
          <a:lstStyle/>
          <a:p>
            <a:pPr>
              <a:lnSpc>
                <a:spcPct val="120000"/>
              </a:lnSpc>
            </a:pPr>
            <a:r>
              <a:rPr lang="en-US" sz="3300" dirty="0" smtClean="0"/>
              <a:t>Income includes – all money received</a:t>
            </a:r>
          </a:p>
          <a:p>
            <a:pPr>
              <a:lnSpc>
                <a:spcPct val="120000"/>
              </a:lnSpc>
            </a:pPr>
            <a:r>
              <a:rPr lang="en-US" sz="3300" dirty="0" smtClean="0"/>
              <a:t>Deductible Expenses</a:t>
            </a:r>
            <a:r>
              <a:rPr lang="en-US" sz="3300" dirty="0"/>
              <a:t>– pretty much everything</a:t>
            </a:r>
            <a:endParaRPr lang="en-US" sz="3300" dirty="0" smtClean="0"/>
          </a:p>
          <a:p>
            <a:pPr lvl="1">
              <a:lnSpc>
                <a:spcPct val="120000"/>
              </a:lnSpc>
            </a:pPr>
            <a:r>
              <a:rPr lang="en-US" sz="2900" dirty="0" smtClean="0"/>
              <a:t>Compensation paid to employees: including wages, commissions, fringe benefits, etc.</a:t>
            </a:r>
          </a:p>
          <a:p>
            <a:pPr lvl="1">
              <a:lnSpc>
                <a:spcPct val="120000"/>
              </a:lnSpc>
            </a:pPr>
            <a:r>
              <a:rPr lang="en-US" sz="2900" dirty="0" smtClean="0"/>
              <a:t>All vendors</a:t>
            </a:r>
          </a:p>
          <a:p>
            <a:pPr lvl="1">
              <a:lnSpc>
                <a:spcPct val="120000"/>
              </a:lnSpc>
            </a:pPr>
            <a:r>
              <a:rPr lang="en-US" sz="2900" dirty="0" smtClean="0"/>
              <a:t>Interest Paid</a:t>
            </a:r>
          </a:p>
          <a:p>
            <a:pPr lvl="1">
              <a:lnSpc>
                <a:spcPct val="120000"/>
              </a:lnSpc>
            </a:pPr>
            <a:r>
              <a:rPr lang="en-US" sz="2900" dirty="0" smtClean="0"/>
              <a:t>Rents Paid</a:t>
            </a:r>
          </a:p>
          <a:p>
            <a:pPr lvl="1">
              <a:lnSpc>
                <a:spcPct val="120000"/>
              </a:lnSpc>
            </a:pPr>
            <a:r>
              <a:rPr lang="en-US" sz="2900" dirty="0" smtClean="0"/>
              <a:t>Royalties Paid</a:t>
            </a:r>
            <a:endParaRPr lang="en-US" sz="2900" dirty="0"/>
          </a:p>
          <a:p>
            <a:pPr lvl="1">
              <a:lnSpc>
                <a:spcPct val="120000"/>
              </a:lnSpc>
            </a:pPr>
            <a:r>
              <a:rPr lang="en-US" sz="2900" dirty="0" smtClean="0"/>
              <a:t>Virtually all other ordinary expenses involved in the operation of your business</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5913576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95400"/>
          </a:xfrm>
        </p:spPr>
        <p:txBody>
          <a:bodyPr>
            <a:normAutofit/>
          </a:bodyPr>
          <a:lstStyle/>
          <a:p>
            <a:r>
              <a:rPr lang="en-US" sz="3600" dirty="0" smtClean="0"/>
              <a:t>Corporate Tax Calculation</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3024028669"/>
              </p:ext>
            </p:extLst>
          </p:nvPr>
        </p:nvGraphicFramePr>
        <p:xfrm>
          <a:off x="1143000" y="1295400"/>
          <a:ext cx="7162800" cy="4721016"/>
        </p:xfrm>
        <a:graphic>
          <a:graphicData uri="http://schemas.openxmlformats.org/drawingml/2006/table">
            <a:tbl>
              <a:tblPr bandRow="1">
                <a:tableStyleId>{5C22544A-7EE6-4342-B048-85BDC9FD1C3A}</a:tableStyleId>
              </a:tblPr>
              <a:tblGrid>
                <a:gridCol w="2387600"/>
                <a:gridCol w="2387600"/>
                <a:gridCol w="2387600"/>
              </a:tblGrid>
              <a:tr h="491067">
                <a:tc>
                  <a:txBody>
                    <a:bodyPr/>
                    <a:lstStyle/>
                    <a:p>
                      <a:r>
                        <a:rPr lang="en-US" sz="2300" dirty="0" smtClean="0">
                          <a:latin typeface="Times New Roman" panose="02020603050405020304" pitchFamily="18" charset="0"/>
                          <a:cs typeface="Times New Roman" panose="02020603050405020304" pitchFamily="18" charset="0"/>
                        </a:rPr>
                        <a:t>Gross Income</a:t>
                      </a:r>
                      <a:endParaRPr lang="en-US" sz="2300" dirty="0">
                        <a:latin typeface="Times New Roman" panose="02020603050405020304" pitchFamily="18" charset="0"/>
                        <a:cs typeface="Times New Roman" panose="02020603050405020304" pitchFamily="18" charset="0"/>
                      </a:endParaRPr>
                    </a:p>
                  </a:txBody>
                  <a:tcPr/>
                </a:tc>
                <a:tc>
                  <a:txBody>
                    <a:bodyPr/>
                    <a:lstStyle/>
                    <a:p>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$100,000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r>
                        <a:rPr lang="en-US" sz="2300" dirty="0" smtClean="0">
                          <a:latin typeface="Times New Roman" panose="02020603050405020304" pitchFamily="18" charset="0"/>
                          <a:cs typeface="Times New Roman" panose="02020603050405020304" pitchFamily="18" charset="0"/>
                        </a:rPr>
                        <a:t>Deductions</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Salaries</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$50,000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Rent</a:t>
                      </a:r>
                      <a:endParaRPr lang="en-US" sz="2300" dirty="0">
                        <a:latin typeface="Times New Roman" panose="02020603050405020304" pitchFamily="18" charset="0"/>
                        <a:cs typeface="Times New Roman" panose="02020603050405020304" pitchFamily="18" charset="0"/>
                      </a:endParaRPr>
                    </a:p>
                  </a:txBody>
                  <a:tcPr/>
                </a:tc>
                <a:tc>
                  <a:txBody>
                    <a:bodyPr/>
                    <a:lstStyle/>
                    <a:p>
                      <a:r>
                        <a:rPr lang="en-US" sz="2300" dirty="0" smtClean="0">
                          <a:latin typeface="Times New Roman" panose="02020603050405020304" pitchFamily="18" charset="0"/>
                          <a:cs typeface="Times New Roman" panose="02020603050405020304" pitchFamily="18" charset="0"/>
                        </a:rPr>
                        <a:t>$10,000</a:t>
                      </a:r>
                      <a:endParaRPr lang="en-US" sz="2300" dirty="0">
                        <a:latin typeface="Times New Roman" panose="02020603050405020304" pitchFamily="18" charset="0"/>
                        <a:cs typeface="Times New Roman" panose="02020603050405020304" pitchFamily="18" charset="0"/>
                      </a:endParaRPr>
                    </a:p>
                  </a:txBody>
                  <a:tcPr/>
                </a:tc>
              </a:tr>
              <a:tr h="491067">
                <a:tc>
                  <a:txBody>
                    <a:bodyPr/>
                    <a:lstStyle/>
                    <a:p>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solidFill>
                            <a:schemeClr val="tx1"/>
                          </a:solidFill>
                          <a:latin typeface="Times New Roman" panose="02020603050405020304" pitchFamily="18" charset="0"/>
                          <a:cs typeface="Times New Roman" panose="02020603050405020304" pitchFamily="18" charset="0"/>
                        </a:rPr>
                        <a:t>Office supplies</a:t>
                      </a:r>
                      <a:endParaRPr lang="en-US" sz="23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$5,000</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Taxable Income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$35,000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491067">
                <a:tc>
                  <a:txBody>
                    <a:bodyPr/>
                    <a:lstStyle/>
                    <a:p>
                      <a:r>
                        <a:rPr lang="en-US" sz="2300" dirty="0" smtClean="0">
                          <a:latin typeface="Times New Roman" panose="02020603050405020304" pitchFamily="18" charset="0"/>
                          <a:cs typeface="Times New Roman" panose="02020603050405020304" pitchFamily="18" charset="0"/>
                        </a:rPr>
                        <a:t>Tax Rate</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21%*</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 Due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7,350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491067">
                <a:tc>
                  <a:txBody>
                    <a:bodyPr/>
                    <a:lstStyle/>
                    <a:p>
                      <a:r>
                        <a:rPr lang="en-US" sz="2300" dirty="0" smtClean="0">
                          <a:latin typeface="Times New Roman" panose="02020603050405020304" pitchFamily="18" charset="0"/>
                          <a:cs typeface="Times New Roman" panose="02020603050405020304" pitchFamily="18" charset="0"/>
                        </a:rPr>
                        <a:t>Credit</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Tax </a:t>
                      </a:r>
                      <a:r>
                        <a:rPr lang="en-US" sz="2300" dirty="0" smtClean="0">
                          <a:solidFill>
                            <a:schemeClr val="tx1"/>
                          </a:solidFill>
                          <a:latin typeface="Times New Roman" panose="02020603050405020304" pitchFamily="18" charset="0"/>
                          <a:cs typeface="Times New Roman" panose="02020603050405020304" pitchFamily="18" charset="0"/>
                        </a:rPr>
                        <a:t>w</a:t>
                      </a:r>
                      <a:r>
                        <a:rPr lang="en-US" sz="2300" dirty="0" smtClean="0">
                          <a:latin typeface="Times New Roman" panose="02020603050405020304" pitchFamily="18" charset="0"/>
                          <a:cs typeface="Times New Roman" panose="02020603050405020304" pitchFamily="18" charset="0"/>
                        </a:rPr>
                        <a:t>ithheld</a:t>
                      </a:r>
                    </a:p>
                    <a:p>
                      <a:r>
                        <a:rPr lang="en-US" sz="2300" dirty="0" smtClean="0">
                          <a:latin typeface="Times New Roman" panose="02020603050405020304" pitchFamily="18" charset="0"/>
                          <a:cs typeface="Times New Roman" panose="02020603050405020304" pitchFamily="18" charset="0"/>
                        </a:rPr>
                        <a:t>(pre-paid)</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2300" dirty="0" smtClean="0">
                          <a:latin typeface="Times New Roman" panose="02020603050405020304" pitchFamily="18" charset="0"/>
                          <a:cs typeface="Times New Roman" panose="02020603050405020304" pitchFamily="18" charset="0"/>
                        </a:rPr>
                        <a:t>$5,000</a:t>
                      </a:r>
                      <a:endParaRPr lang="en-US" sz="23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91067">
                <a:tc>
                  <a:txBody>
                    <a:bodyPr/>
                    <a:lstStyle/>
                    <a:p>
                      <a:r>
                        <a:rPr lang="en-US" sz="2300" dirty="0" smtClean="0">
                          <a:latin typeface="Times New Roman" panose="02020603050405020304" pitchFamily="18" charset="0"/>
                          <a:cs typeface="Times New Roman" panose="02020603050405020304" pitchFamily="18" charset="0"/>
                        </a:rPr>
                        <a:t>Tax Due</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2300" dirty="0" smtClean="0">
                          <a:latin typeface="Times New Roman" panose="02020603050405020304" pitchFamily="18" charset="0"/>
                          <a:cs typeface="Times New Roman" panose="02020603050405020304" pitchFamily="18" charset="0"/>
                        </a:rPr>
                        <a:t>$2,350</a:t>
                      </a:r>
                      <a:endParaRPr lang="en-US" sz="23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8" name="Slide Number Placeholder 7"/>
          <p:cNvSpPr>
            <a:spLocks noGrp="1"/>
          </p:cNvSpPr>
          <p:nvPr>
            <p:ph type="sldNum" sz="quarter" idx="12"/>
          </p:nvPr>
        </p:nvSpPr>
        <p:spPr/>
        <p:txBody>
          <a:bodyPr/>
          <a:lstStyle/>
          <a:p>
            <a:fld id="{A4344275-B131-45AC-A2C1-D7E835BD715A}" type="slidenum">
              <a:rPr lang="en-US" smtClean="0"/>
              <a:pPr/>
              <a:t>55</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
        <p:nvSpPr>
          <p:cNvPr id="4" name="Rectangle 3"/>
          <p:cNvSpPr/>
          <p:nvPr/>
        </p:nvSpPr>
        <p:spPr>
          <a:xfrm>
            <a:off x="1697655" y="6185534"/>
            <a:ext cx="6426759" cy="341632"/>
          </a:xfrm>
          <a:prstGeom prst="rect">
            <a:avLst/>
          </a:prstGeom>
        </p:spPr>
        <p:txBody>
          <a:bodyPr wrap="none">
            <a:spAutoFit/>
          </a:bodyPr>
          <a:lstStyle/>
          <a:p>
            <a:pPr eaLnBrk="1" hangingPunct="1">
              <a:lnSpc>
                <a:spcPct val="90000"/>
              </a:lnSpc>
            </a:pPr>
            <a:r>
              <a:rPr lang="en-US" dirty="0" smtClean="0">
                <a:latin typeface="Georgia" pitchFamily="18" charset="0"/>
              </a:rPr>
              <a:t>* Note: Corporate taxes cut from 35% to 21% for 2018 onward</a:t>
            </a:r>
            <a:endParaRPr lang="en-US" dirty="0">
              <a:latin typeface="Georgia" pitchFamily="18" charset="0"/>
            </a:endParaRPr>
          </a:p>
        </p:txBody>
      </p:sp>
    </p:spTree>
    <p:extLst>
      <p:ext uri="{BB962C8B-B14F-4D97-AF65-F5344CB8AC3E}">
        <p14:creationId xmlns:p14="http://schemas.microsoft.com/office/powerpoint/2010/main" val="15840667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95400"/>
          </a:xfrm>
        </p:spPr>
        <p:txBody>
          <a:bodyPr>
            <a:noAutofit/>
          </a:bodyPr>
          <a:lstStyle/>
          <a:p>
            <a:r>
              <a:rPr lang="en-US" sz="3600" dirty="0" smtClean="0"/>
              <a:t>Tax Effect on Business</a:t>
            </a:r>
            <a:endParaRPr lang="en-US" sz="3600" dirty="0"/>
          </a:p>
        </p:txBody>
      </p:sp>
      <p:sp>
        <p:nvSpPr>
          <p:cNvPr id="9" name="Content Placeholder 2"/>
          <p:cNvSpPr>
            <a:spLocks noGrp="1"/>
          </p:cNvSpPr>
          <p:nvPr>
            <p:ph idx="1"/>
          </p:nvPr>
        </p:nvSpPr>
        <p:spPr>
          <a:xfrm>
            <a:off x="609600" y="1219200"/>
            <a:ext cx="8153400" cy="5257800"/>
          </a:xfrm>
        </p:spPr>
        <p:txBody>
          <a:bodyPr>
            <a:noAutofit/>
          </a:bodyPr>
          <a:lstStyle/>
          <a:p>
            <a:r>
              <a:rPr lang="en-US" sz="2400" dirty="0" smtClean="0"/>
              <a:t>Investments</a:t>
            </a:r>
          </a:p>
          <a:p>
            <a:pPr lvl="1"/>
            <a:r>
              <a:rPr lang="en-US" sz="2000" dirty="0" smtClean="0"/>
              <a:t>Offering stock in exchange for $ investment is not taxable income to company</a:t>
            </a:r>
          </a:p>
          <a:p>
            <a:pPr lvl="1"/>
            <a:r>
              <a:rPr lang="en-US" sz="2000" dirty="0" smtClean="0"/>
              <a:t>If person acquiring stock for $ later sells the stock for a profit, the profit is taxable to them on their personal return</a:t>
            </a:r>
          </a:p>
          <a:p>
            <a:pPr lvl="1"/>
            <a:r>
              <a:rPr lang="en-US" sz="2000" dirty="0" smtClean="0"/>
              <a:t>If company buys stock of another company and sells stock for a profit, then the profit is taxable income to company</a:t>
            </a:r>
            <a:endParaRPr lang="en-US" sz="2400" dirty="0" smtClean="0"/>
          </a:p>
          <a:p>
            <a:r>
              <a:rPr lang="en-US" sz="2400" dirty="0" smtClean="0"/>
              <a:t>Loans</a:t>
            </a:r>
          </a:p>
          <a:p>
            <a:pPr lvl="1"/>
            <a:r>
              <a:rPr lang="en-US" sz="2000" dirty="0" smtClean="0"/>
              <a:t>Receiving loan $ not taxable</a:t>
            </a:r>
          </a:p>
          <a:p>
            <a:pPr lvl="1"/>
            <a:r>
              <a:rPr lang="en-US" sz="2000" dirty="0" smtClean="0"/>
              <a:t>Deduction for interest paid</a:t>
            </a:r>
          </a:p>
          <a:p>
            <a:pPr lvl="1"/>
            <a:r>
              <a:rPr lang="en-US" sz="2000" dirty="0" smtClean="0"/>
              <a:t>Loan forgiveness (if any) may be treated as taxable income</a:t>
            </a:r>
          </a:p>
          <a:p>
            <a:pPr lvl="1"/>
            <a:endParaRPr lang="en-US" dirty="0" smtClean="0"/>
          </a:p>
          <a:p>
            <a:endParaRPr lang="en-US" sz="2800" dirty="0" smtClean="0"/>
          </a:p>
          <a:p>
            <a:endParaRPr lang="en-US" sz="2800" dirty="0"/>
          </a:p>
        </p:txBody>
      </p:sp>
      <p:sp>
        <p:nvSpPr>
          <p:cNvPr id="8" name="Slide Number Placeholder 7"/>
          <p:cNvSpPr>
            <a:spLocks noGrp="1"/>
          </p:cNvSpPr>
          <p:nvPr>
            <p:ph type="sldNum" sz="quarter" idx="12"/>
          </p:nvPr>
        </p:nvSpPr>
        <p:spPr/>
        <p:txBody>
          <a:bodyPr/>
          <a:lstStyle/>
          <a:p>
            <a:fld id="{A4344275-B131-45AC-A2C1-D7E835BD715A}" type="slidenum">
              <a:rPr lang="en-US" smtClean="0"/>
              <a:pPr/>
              <a:t>56</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1135322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295400"/>
          </a:xfrm>
        </p:spPr>
        <p:txBody>
          <a:bodyPr>
            <a:noAutofit/>
          </a:bodyPr>
          <a:lstStyle/>
          <a:p>
            <a:r>
              <a:rPr lang="en-US" sz="3600" dirty="0" smtClean="0"/>
              <a:t>Tax Effect on Investor</a:t>
            </a:r>
            <a:endParaRPr lang="en-US" sz="3600" dirty="0"/>
          </a:p>
        </p:txBody>
      </p:sp>
      <p:sp>
        <p:nvSpPr>
          <p:cNvPr id="9" name="Content Placeholder 2"/>
          <p:cNvSpPr>
            <a:spLocks noGrp="1"/>
          </p:cNvSpPr>
          <p:nvPr>
            <p:ph idx="1"/>
          </p:nvPr>
        </p:nvSpPr>
        <p:spPr>
          <a:xfrm>
            <a:off x="381000" y="914400"/>
            <a:ext cx="8229600" cy="5715000"/>
          </a:xfrm>
        </p:spPr>
        <p:txBody>
          <a:bodyPr>
            <a:noAutofit/>
          </a:bodyPr>
          <a:lstStyle/>
          <a:p>
            <a:r>
              <a:rPr lang="en-US" sz="2000" dirty="0" smtClean="0"/>
              <a:t>If investor holds stock for less than a year and then sells</a:t>
            </a:r>
          </a:p>
          <a:p>
            <a:pPr lvl="1"/>
            <a:r>
              <a:rPr lang="en-US" sz="2000" dirty="0" smtClean="0"/>
              <a:t>Taxed at personal income rate (as high as 37%)</a:t>
            </a:r>
          </a:p>
          <a:p>
            <a:pPr lvl="1"/>
            <a:r>
              <a:rPr lang="en-US" sz="2000" dirty="0" smtClean="0"/>
              <a:t>Losses offset personal income</a:t>
            </a:r>
          </a:p>
          <a:p>
            <a:r>
              <a:rPr lang="en-US" sz="2000" dirty="0"/>
              <a:t>If investor holds stock for </a:t>
            </a:r>
            <a:r>
              <a:rPr lang="en-US" sz="2000" dirty="0" smtClean="0"/>
              <a:t>more </a:t>
            </a:r>
            <a:r>
              <a:rPr lang="en-US" sz="2000" dirty="0"/>
              <a:t>than a year and then sells</a:t>
            </a:r>
          </a:p>
          <a:p>
            <a:pPr lvl="1"/>
            <a:r>
              <a:rPr lang="en-US" sz="2000" dirty="0"/>
              <a:t>Taxed </a:t>
            </a:r>
            <a:r>
              <a:rPr lang="en-US" sz="2000" dirty="0" smtClean="0"/>
              <a:t>at capital gains rate (married, filing jointly)</a:t>
            </a:r>
            <a:endParaRPr lang="en-US" sz="2000" dirty="0"/>
          </a:p>
          <a:p>
            <a:pPr marL="0" indent="0">
              <a:buNone/>
            </a:pPr>
            <a:r>
              <a:rPr lang="en-US" sz="2000" dirty="0" smtClean="0"/>
              <a:t>		Tax </a:t>
            </a:r>
            <a:r>
              <a:rPr lang="en-US" sz="2000" dirty="0"/>
              <a:t>Bracket	</a:t>
            </a:r>
            <a:r>
              <a:rPr lang="en-US" sz="2000" dirty="0" smtClean="0"/>
              <a:t> (currently </a:t>
            </a:r>
            <a:r>
              <a:rPr lang="en-US" sz="2000" dirty="0" smtClean="0"/>
              <a:t> 7</a:t>
            </a:r>
            <a:r>
              <a:rPr lang="en-US" sz="2000" dirty="0" smtClean="0"/>
              <a:t>)    				Capital </a:t>
            </a:r>
            <a:r>
              <a:rPr lang="en-US" sz="2000" dirty="0"/>
              <a:t>Gains Rate</a:t>
            </a:r>
          </a:p>
          <a:p>
            <a:pPr marL="0" indent="0">
              <a:buNone/>
            </a:pPr>
            <a:r>
              <a:rPr lang="en-US" sz="2000" dirty="0" smtClean="0"/>
              <a:t>		10, 12% (up t0 ~$81K)		</a:t>
            </a:r>
            <a:r>
              <a:rPr lang="en-US" sz="2000" dirty="0"/>
              <a:t>	</a:t>
            </a:r>
            <a:r>
              <a:rPr lang="en-US" sz="2000" dirty="0" smtClean="0"/>
              <a:t>			0%	</a:t>
            </a:r>
          </a:p>
          <a:p>
            <a:pPr marL="0" indent="0">
              <a:buNone/>
            </a:pPr>
            <a:r>
              <a:rPr lang="en-US" sz="2000" dirty="0"/>
              <a:t>	</a:t>
            </a:r>
            <a:r>
              <a:rPr lang="en-US" sz="2000" dirty="0" smtClean="0"/>
              <a:t>	22, 24, 32, 35% (up to ~$501K)</a:t>
            </a:r>
            <a:r>
              <a:rPr lang="en-US" sz="2000" dirty="0"/>
              <a:t>	</a:t>
            </a:r>
            <a:r>
              <a:rPr lang="en-US" sz="2000" dirty="0" smtClean="0"/>
              <a:t>			15</a:t>
            </a:r>
            <a:r>
              <a:rPr lang="en-US" sz="2000" dirty="0"/>
              <a:t>%</a:t>
            </a:r>
          </a:p>
          <a:p>
            <a:pPr marL="0" indent="0">
              <a:buNone/>
            </a:pPr>
            <a:r>
              <a:rPr lang="en-US" sz="2000" dirty="0"/>
              <a:t>	</a:t>
            </a:r>
            <a:r>
              <a:rPr lang="en-US" sz="2000" dirty="0" smtClean="0"/>
              <a:t>	37% (above ~$501K)</a:t>
            </a:r>
            <a:r>
              <a:rPr lang="en-US" sz="2000" dirty="0"/>
              <a:t>	</a:t>
            </a:r>
            <a:r>
              <a:rPr lang="en-US" sz="2000" dirty="0" smtClean="0"/>
              <a:t>					20</a:t>
            </a:r>
            <a:r>
              <a:rPr lang="en-US" sz="2000" dirty="0"/>
              <a:t>%</a:t>
            </a:r>
            <a:endParaRPr lang="en-US" sz="2000" dirty="0" smtClean="0"/>
          </a:p>
          <a:p>
            <a:r>
              <a:rPr lang="en-US" sz="2000" dirty="0" smtClean="0"/>
              <a:t>Additional 3.8% Net Investment Income Tax M=$250K, S=$200K</a:t>
            </a:r>
          </a:p>
          <a:p>
            <a:pPr lvl="1"/>
            <a:r>
              <a:rPr lang="en-US" sz="1600" dirty="0" smtClean="0"/>
              <a:t>Stealth 18.8% bracket starting at 250K and above 500K is 23.8%</a:t>
            </a:r>
          </a:p>
          <a:p>
            <a:r>
              <a:rPr lang="en-US" sz="2000" dirty="0" smtClean="0"/>
              <a:t>Any losses offset capital gains</a:t>
            </a:r>
          </a:p>
          <a:p>
            <a:r>
              <a:rPr lang="en-US" sz="2000" dirty="0" smtClean="0"/>
              <a:t>Remaining losses:</a:t>
            </a:r>
          </a:p>
          <a:p>
            <a:pPr lvl="1"/>
            <a:r>
              <a:rPr lang="en-US" sz="2000" dirty="0" smtClean="0"/>
              <a:t>Offset $3,000 in taxable income per year</a:t>
            </a:r>
          </a:p>
          <a:p>
            <a:pPr lvl="1"/>
            <a:r>
              <a:rPr lang="en-US" sz="2000" dirty="0" smtClean="0"/>
              <a:t>Carry forward to offset future capital gains and taxable income</a:t>
            </a:r>
            <a:endParaRPr lang="en-US" sz="2000" dirty="0"/>
          </a:p>
        </p:txBody>
      </p:sp>
      <p:sp>
        <p:nvSpPr>
          <p:cNvPr id="8" name="Slide Number Placeholder 7"/>
          <p:cNvSpPr>
            <a:spLocks noGrp="1"/>
          </p:cNvSpPr>
          <p:nvPr>
            <p:ph type="sldNum" sz="quarter" idx="12"/>
          </p:nvPr>
        </p:nvSpPr>
        <p:spPr/>
        <p:txBody>
          <a:bodyPr/>
          <a:lstStyle/>
          <a:p>
            <a:fld id="{A4344275-B131-45AC-A2C1-D7E835BD715A}" type="slidenum">
              <a:rPr lang="en-US" smtClean="0"/>
              <a:pPr/>
              <a:t>57</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750483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7" name="Content Placeholder 2"/>
          <p:cNvSpPr>
            <a:spLocks noGrp="1"/>
          </p:cNvSpPr>
          <p:nvPr>
            <p:ph idx="4294967295"/>
          </p:nvPr>
        </p:nvSpPr>
        <p:spPr>
          <a:xfrm>
            <a:off x="490182" y="1219200"/>
            <a:ext cx="8229600" cy="4495800"/>
          </a:xfrm>
        </p:spPr>
        <p:txBody>
          <a:bodyPr/>
          <a:lstStyle/>
          <a:p>
            <a:pPr eaLnBrk="1" hangingPunct="1">
              <a:lnSpc>
                <a:spcPct val="90000"/>
              </a:lnSpc>
            </a:pPr>
            <a:r>
              <a:rPr lang="en-US" sz="2800" dirty="0" smtClean="0">
                <a:latin typeface="Georgia" pitchFamily="18" charset="0"/>
              </a:rPr>
              <a:t>Funding your startup</a:t>
            </a:r>
          </a:p>
          <a:p>
            <a:pPr lvl="1" eaLnBrk="1" hangingPunct="1">
              <a:lnSpc>
                <a:spcPct val="90000"/>
              </a:lnSpc>
            </a:pPr>
            <a:r>
              <a:rPr lang="en-US" sz="2400" dirty="0" smtClean="0">
                <a:latin typeface="Georgia" pitchFamily="18" charset="0"/>
              </a:rPr>
              <a:t>Equity</a:t>
            </a:r>
            <a:endParaRPr lang="en-US" sz="2000" dirty="0" smtClean="0">
              <a:latin typeface="Georgia" pitchFamily="18" charset="0"/>
            </a:endParaRPr>
          </a:p>
          <a:p>
            <a:pPr lvl="1" eaLnBrk="1" hangingPunct="1">
              <a:lnSpc>
                <a:spcPct val="90000"/>
              </a:lnSpc>
            </a:pPr>
            <a:r>
              <a:rPr lang="en-US" sz="2400" dirty="0" smtClean="0">
                <a:latin typeface="Georgia" pitchFamily="18" charset="0"/>
              </a:rPr>
              <a:t>Loans</a:t>
            </a:r>
          </a:p>
          <a:p>
            <a:pPr lvl="1" eaLnBrk="1" hangingPunct="1">
              <a:lnSpc>
                <a:spcPct val="90000"/>
              </a:lnSpc>
            </a:pPr>
            <a:r>
              <a:rPr lang="en-US" sz="2400" dirty="0" smtClean="0">
                <a:latin typeface="Georgia" pitchFamily="18" charset="0"/>
              </a:rPr>
              <a:t>Taxation</a:t>
            </a:r>
          </a:p>
          <a:p>
            <a:pPr lvl="1" eaLnBrk="1" hangingPunct="1">
              <a:lnSpc>
                <a:spcPct val="90000"/>
              </a:lnSpc>
            </a:pPr>
            <a:r>
              <a:rPr lang="en-US" sz="2400" dirty="0" smtClean="0">
                <a:solidFill>
                  <a:schemeClr val="accent6">
                    <a:lumMod val="75000"/>
                  </a:schemeClr>
                </a:solidFill>
                <a:latin typeface="Georgia" pitchFamily="18" charset="0"/>
              </a:rPr>
              <a:t>Stock Options</a:t>
            </a:r>
            <a:endParaRPr lang="en-US" sz="2400" dirty="0">
              <a:solidFill>
                <a:schemeClr val="accent6">
                  <a:lumMod val="75000"/>
                </a:schemeClr>
              </a:solidFill>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58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99137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95400"/>
          </a:xfrm>
        </p:spPr>
        <p:txBody>
          <a:bodyPr>
            <a:noAutofit/>
          </a:bodyPr>
          <a:lstStyle/>
          <a:p>
            <a:r>
              <a:rPr lang="en-US" sz="3600" dirty="0" smtClean="0"/>
              <a:t>Stock Options - 1</a:t>
            </a:r>
            <a:endParaRPr lang="en-US" sz="3600" dirty="0"/>
          </a:p>
        </p:txBody>
      </p:sp>
      <p:sp>
        <p:nvSpPr>
          <p:cNvPr id="9" name="Content Placeholder 2"/>
          <p:cNvSpPr>
            <a:spLocks noGrp="1"/>
          </p:cNvSpPr>
          <p:nvPr>
            <p:ph idx="1"/>
          </p:nvPr>
        </p:nvSpPr>
        <p:spPr>
          <a:xfrm>
            <a:off x="609600" y="1219200"/>
            <a:ext cx="8305800" cy="5029200"/>
          </a:xfrm>
        </p:spPr>
        <p:txBody>
          <a:bodyPr>
            <a:noAutofit/>
          </a:bodyPr>
          <a:lstStyle/>
          <a:p>
            <a:r>
              <a:rPr lang="en-US" sz="2400" dirty="0" smtClean="0"/>
              <a:t>Incentive in addition to salary and benefits</a:t>
            </a:r>
          </a:p>
          <a:p>
            <a:pPr lvl="1"/>
            <a:r>
              <a:rPr lang="en-US" sz="2400" dirty="0" smtClean="0"/>
              <a:t>Avoid taking in lieu of salary and benefits</a:t>
            </a:r>
          </a:p>
          <a:p>
            <a:pPr lvl="1"/>
            <a:r>
              <a:rPr lang="en-US" sz="2400" dirty="0" smtClean="0"/>
              <a:t>Earlier you join, the more you get</a:t>
            </a:r>
          </a:p>
          <a:p>
            <a:pPr lvl="1"/>
            <a:r>
              <a:rPr lang="en-US" sz="2400" dirty="0" smtClean="0"/>
              <a:t>Focus on % rather than #</a:t>
            </a:r>
          </a:p>
          <a:p>
            <a:endParaRPr lang="en-US" sz="2400" dirty="0" smtClean="0"/>
          </a:p>
          <a:p>
            <a:r>
              <a:rPr lang="en-US" sz="2400" dirty="0" smtClean="0"/>
              <a:t>Gives the holder the option to buy stock at a certain price</a:t>
            </a:r>
          </a:p>
          <a:p>
            <a:r>
              <a:rPr lang="en-US" sz="2400" dirty="0" smtClean="0"/>
              <a:t>Don’t come with voting rights or board seats</a:t>
            </a:r>
          </a:p>
          <a:p>
            <a:r>
              <a:rPr lang="en-US" sz="2400" dirty="0" smtClean="0"/>
              <a:t>Generally subject to vesting</a:t>
            </a:r>
          </a:p>
        </p:txBody>
      </p:sp>
      <p:sp>
        <p:nvSpPr>
          <p:cNvPr id="8" name="Slide Number Placeholder 7"/>
          <p:cNvSpPr>
            <a:spLocks noGrp="1"/>
          </p:cNvSpPr>
          <p:nvPr>
            <p:ph type="sldNum" sz="quarter" idx="12"/>
          </p:nvPr>
        </p:nvSpPr>
        <p:spPr/>
        <p:txBody>
          <a:bodyPr/>
          <a:lstStyle/>
          <a:p>
            <a:fld id="{A4344275-B131-45AC-A2C1-D7E835BD715A}" type="slidenum">
              <a:rPr lang="en-US" smtClean="0"/>
              <a:pPr/>
              <a:t>59</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09057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944562"/>
          </a:xfrm>
        </p:spPr>
        <p:txBody>
          <a:bodyPr/>
          <a:lstStyle/>
          <a:p>
            <a:pPr eaLnBrk="1" hangingPunct="1"/>
            <a:r>
              <a:rPr lang="en-US" sz="3600" dirty="0" smtClean="0">
                <a:latin typeface="Georgia" pitchFamily="18" charset="0"/>
              </a:rPr>
              <a:t>Equity</a:t>
            </a:r>
          </a:p>
        </p:txBody>
      </p:sp>
      <p:sp>
        <p:nvSpPr>
          <p:cNvPr id="16387" name="Content Placeholder 2"/>
          <p:cNvSpPr>
            <a:spLocks noGrp="1"/>
          </p:cNvSpPr>
          <p:nvPr>
            <p:ph idx="4294967295"/>
          </p:nvPr>
        </p:nvSpPr>
        <p:spPr>
          <a:xfrm>
            <a:off x="490182" y="1066800"/>
            <a:ext cx="8229600" cy="5181600"/>
          </a:xfrm>
        </p:spPr>
        <p:txBody>
          <a:bodyPr/>
          <a:lstStyle/>
          <a:p>
            <a:pPr eaLnBrk="1" hangingPunct="1">
              <a:lnSpc>
                <a:spcPct val="90000"/>
              </a:lnSpc>
            </a:pPr>
            <a:r>
              <a:rPr lang="en-US" sz="2800" dirty="0" smtClean="0">
                <a:latin typeface="Georgia" pitchFamily="18" charset="0"/>
              </a:rPr>
              <a:t>Often the investment that comes to mind first</a:t>
            </a:r>
          </a:p>
          <a:p>
            <a:pPr eaLnBrk="1" hangingPunct="1">
              <a:lnSpc>
                <a:spcPct val="90000"/>
              </a:lnSpc>
            </a:pPr>
            <a:r>
              <a:rPr lang="en-US" sz="2800" dirty="0" smtClean="0">
                <a:latin typeface="Georgia" pitchFamily="18" charset="0"/>
              </a:rPr>
              <a:t>Probably should come LAST!</a:t>
            </a:r>
          </a:p>
          <a:p>
            <a:pPr lvl="1" eaLnBrk="1" hangingPunct="1">
              <a:lnSpc>
                <a:spcPct val="90000"/>
              </a:lnSpc>
            </a:pPr>
            <a:r>
              <a:rPr lang="en-US" sz="2400" dirty="0" smtClean="0">
                <a:latin typeface="Georgia" pitchFamily="18" charset="0"/>
              </a:rPr>
              <a:t>Hold on to your equity, but not to the extent that it kills the company – get best value for it</a:t>
            </a:r>
          </a:p>
          <a:p>
            <a:pPr lvl="1" eaLnBrk="1" hangingPunct="1">
              <a:lnSpc>
                <a:spcPct val="90000"/>
              </a:lnSpc>
            </a:pPr>
            <a:r>
              <a:rPr lang="en-US" sz="2400" dirty="0" smtClean="0">
                <a:latin typeface="Georgia" pitchFamily="18" charset="0"/>
              </a:rPr>
              <a:t>Examine/exhaust other sources of funding first </a:t>
            </a:r>
          </a:p>
          <a:p>
            <a:pPr lvl="1" eaLnBrk="1" hangingPunct="1">
              <a:lnSpc>
                <a:spcPct val="90000"/>
              </a:lnSpc>
            </a:pPr>
            <a:r>
              <a:rPr lang="en-US" sz="2400" dirty="0" smtClean="0">
                <a:latin typeface="Georgia" pitchFamily="18" charset="0"/>
              </a:rPr>
              <a:t>The price you will be able to sell your equity for gets better the more developed your company</a:t>
            </a:r>
          </a:p>
          <a:p>
            <a:pPr marL="457200" lvl="1" indent="0" eaLnBrk="1" hangingPunct="1">
              <a:lnSpc>
                <a:spcPct val="90000"/>
              </a:lnSpc>
              <a:buNone/>
            </a:pPr>
            <a:endParaRPr lang="en-US" sz="2400" dirty="0" smtClean="0">
              <a:latin typeface="Georgia" pitchFamily="18" charset="0"/>
            </a:endParaRPr>
          </a:p>
          <a:p>
            <a:pPr eaLnBrk="1" hangingPunct="1">
              <a:lnSpc>
                <a:spcPct val="90000"/>
              </a:lnSpc>
            </a:pPr>
            <a:endParaRPr lang="en-US" sz="28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6</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416260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95400"/>
          </a:xfrm>
        </p:spPr>
        <p:txBody>
          <a:bodyPr>
            <a:noAutofit/>
          </a:bodyPr>
          <a:lstStyle/>
          <a:p>
            <a:r>
              <a:rPr lang="en-US" sz="3600" dirty="0" smtClean="0"/>
              <a:t>Stock Options - 2</a:t>
            </a:r>
            <a:endParaRPr lang="en-US" sz="3600" dirty="0"/>
          </a:p>
        </p:txBody>
      </p:sp>
      <p:sp>
        <p:nvSpPr>
          <p:cNvPr id="9" name="Content Placeholder 2"/>
          <p:cNvSpPr>
            <a:spLocks noGrp="1"/>
          </p:cNvSpPr>
          <p:nvPr>
            <p:ph idx="1"/>
          </p:nvPr>
        </p:nvSpPr>
        <p:spPr>
          <a:xfrm>
            <a:off x="609600" y="1219200"/>
            <a:ext cx="8077200" cy="5029200"/>
          </a:xfrm>
        </p:spPr>
        <p:txBody>
          <a:bodyPr>
            <a:noAutofit/>
          </a:bodyPr>
          <a:lstStyle/>
          <a:p>
            <a:r>
              <a:rPr lang="en-US" sz="2400" dirty="0" smtClean="0"/>
              <a:t>Grant price – typically the current price the day of grant</a:t>
            </a:r>
          </a:p>
          <a:p>
            <a:r>
              <a:rPr lang="en-US" sz="2400" dirty="0" smtClean="0"/>
              <a:t>Exercise price – the current price the day you decide to exercise the option (convert it to stock)</a:t>
            </a:r>
          </a:p>
          <a:p>
            <a:r>
              <a:rPr lang="en-US" sz="2400" dirty="0" smtClean="0"/>
              <a:t>Many options are simultaneously exercised (converted to stock) and then sold </a:t>
            </a:r>
          </a:p>
          <a:p>
            <a:r>
              <a:rPr lang="en-US" sz="2400" dirty="0" smtClean="0"/>
              <a:t>Difference between Grant Price and Exercise Price is the Benefit per share</a:t>
            </a:r>
          </a:p>
          <a:p>
            <a:pPr lvl="1"/>
            <a:r>
              <a:rPr lang="en-US" sz="2400" dirty="0" smtClean="0"/>
              <a:t>It’s not “profit” until the option is exercised and the share is sold</a:t>
            </a:r>
          </a:p>
          <a:p>
            <a:endParaRPr lang="en-US" sz="2400" dirty="0" smtClean="0"/>
          </a:p>
        </p:txBody>
      </p:sp>
      <p:sp>
        <p:nvSpPr>
          <p:cNvPr id="8" name="Slide Number Placeholder 7"/>
          <p:cNvSpPr>
            <a:spLocks noGrp="1"/>
          </p:cNvSpPr>
          <p:nvPr>
            <p:ph type="sldNum" sz="quarter" idx="12"/>
          </p:nvPr>
        </p:nvSpPr>
        <p:spPr/>
        <p:txBody>
          <a:bodyPr/>
          <a:lstStyle/>
          <a:p>
            <a:fld id="{A4344275-B131-45AC-A2C1-D7E835BD715A}" type="slidenum">
              <a:rPr lang="en-US" smtClean="0"/>
              <a:pPr/>
              <a:t>60</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0515322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1143000"/>
          </a:xfrm>
        </p:spPr>
        <p:txBody>
          <a:bodyPr>
            <a:noAutofit/>
          </a:bodyPr>
          <a:lstStyle/>
          <a:p>
            <a:r>
              <a:rPr lang="en-US" sz="3600" dirty="0" smtClean="0"/>
              <a:t>Google Example</a:t>
            </a:r>
            <a:endParaRPr lang="en-US" sz="3600" dirty="0"/>
          </a:p>
        </p:txBody>
      </p:sp>
      <p:graphicFrame>
        <p:nvGraphicFramePr>
          <p:cNvPr id="8" name="Content Placeholder 3"/>
          <p:cNvGraphicFramePr>
            <a:graphicFrameLocks/>
          </p:cNvGraphicFramePr>
          <p:nvPr>
            <p:extLst>
              <p:ext uri="{D42A27DB-BD31-4B8C-83A1-F6EECF244321}">
                <p14:modId xmlns:p14="http://schemas.microsoft.com/office/powerpoint/2010/main" val="4243914602"/>
              </p:ext>
            </p:extLst>
          </p:nvPr>
        </p:nvGraphicFramePr>
        <p:xfrm>
          <a:off x="838200" y="1600200"/>
          <a:ext cx="7315200" cy="4134119"/>
        </p:xfrm>
        <a:graphic>
          <a:graphicData uri="http://schemas.openxmlformats.org/drawingml/2006/table">
            <a:tbl>
              <a:tblPr firstRow="1" bandRow="1">
                <a:tableStyleId>{5C22544A-7EE6-4342-B048-85BDC9FD1C3A}</a:tableStyleId>
              </a:tblPr>
              <a:tblGrid>
                <a:gridCol w="2621935"/>
                <a:gridCol w="2412181"/>
                <a:gridCol w="2281084"/>
              </a:tblGrid>
              <a:tr h="1009919">
                <a:tc>
                  <a:txBody>
                    <a:bodyPr/>
                    <a:lstStyle/>
                    <a:p>
                      <a:r>
                        <a:rPr lang="en-US" dirty="0" smtClean="0">
                          <a:latin typeface="Times New Roman" panose="02020603050405020304" pitchFamily="18" charset="0"/>
                          <a:cs typeface="Times New Roman" panose="02020603050405020304" pitchFamily="18" charset="0"/>
                        </a:rPr>
                        <a:t>Date</a:t>
                      </a:r>
                      <a:r>
                        <a:rPr lang="en-US" baseline="0" dirty="0" smtClean="0">
                          <a:latin typeface="Times New Roman" panose="02020603050405020304" pitchFamily="18" charset="0"/>
                          <a:cs typeface="Times New Roman" panose="02020603050405020304" pitchFamily="18" charset="0"/>
                        </a:rPr>
                        <a:t> Option Granted</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09/15/2005</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1/1/2010</a:t>
                      </a:r>
                      <a:endParaRPr lang="en-US" dirty="0">
                        <a:latin typeface="Times New Roman" panose="02020603050405020304" pitchFamily="18" charset="0"/>
                        <a:cs typeface="Times New Roman" panose="02020603050405020304" pitchFamily="18" charset="0"/>
                      </a:endParaRPr>
                    </a:p>
                  </a:txBody>
                  <a:tcPr/>
                </a:tc>
              </a:tr>
              <a:tr h="742681">
                <a:tc>
                  <a:txBody>
                    <a:bodyPr/>
                    <a:lstStyle/>
                    <a:p>
                      <a:r>
                        <a:rPr lang="en-US" dirty="0" smtClean="0">
                          <a:latin typeface="Times New Roman" panose="02020603050405020304" pitchFamily="18" charset="0"/>
                          <a:cs typeface="Times New Roman" panose="02020603050405020304" pitchFamily="18" charset="0"/>
                        </a:rPr>
                        <a:t>Value at Grant (Then-current stock price and what you pay to exercise)</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$152.87</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$242.79</a:t>
                      </a:r>
                      <a:endParaRPr lang="en-US" dirty="0">
                        <a:latin typeface="Times New Roman" panose="02020603050405020304" pitchFamily="18" charset="0"/>
                        <a:cs typeface="Times New Roman" panose="02020603050405020304" pitchFamily="18" charset="0"/>
                      </a:endParaRPr>
                    </a:p>
                  </a:txBody>
                  <a:tcPr/>
                </a:tc>
              </a:tr>
              <a:tr h="742681">
                <a:tc>
                  <a:txBody>
                    <a:bodyPr/>
                    <a:lstStyle/>
                    <a:p>
                      <a:r>
                        <a:rPr lang="en-US" dirty="0" smtClean="0">
                          <a:latin typeface="Times New Roman" panose="02020603050405020304" pitchFamily="18" charset="0"/>
                          <a:cs typeface="Times New Roman" panose="02020603050405020304" pitchFamily="18" charset="0"/>
                        </a:rPr>
                        <a:t>Value at Exercise (Acquiring ownership of share)</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9/15/2014</a:t>
                      </a:r>
                      <a:endParaRPr lang="en-US" dirty="0">
                        <a:latin typeface="Times New Roman" panose="02020603050405020304" pitchFamily="18" charset="0"/>
                        <a:cs typeface="Times New Roman" panose="02020603050405020304" pitchFamily="18" charset="0"/>
                      </a:endParaRPr>
                    </a:p>
                  </a:txBody>
                  <a:tcPr>
                    <a:lnB w="12700" cmpd="sng">
                      <a:noFill/>
                    </a:lnB>
                  </a:tcPr>
                </a:tc>
                <a:tc>
                  <a:txBody>
                    <a:bodyPr/>
                    <a:lstStyle/>
                    <a:p>
                      <a:r>
                        <a:rPr lang="en-US" dirty="0" smtClean="0">
                          <a:latin typeface="Times New Roman" panose="02020603050405020304" pitchFamily="18" charset="0"/>
                          <a:cs typeface="Times New Roman" panose="02020603050405020304" pitchFamily="18" charset="0"/>
                        </a:rPr>
                        <a:t>537.70</a:t>
                      </a:r>
                      <a:endParaRPr lang="en-US" dirty="0">
                        <a:latin typeface="Times New Roman" panose="02020603050405020304" pitchFamily="18" charset="0"/>
                        <a:cs typeface="Times New Roman" panose="02020603050405020304" pitchFamily="18" charset="0"/>
                      </a:endParaRPr>
                    </a:p>
                  </a:txBody>
                  <a:tcPr>
                    <a:lnB w="12700" cmpd="sng">
                      <a:noFill/>
                    </a:lnB>
                  </a:tcPr>
                </a:tc>
                <a:tc>
                  <a:txBody>
                    <a:bodyPr/>
                    <a:lstStyle/>
                    <a:p>
                      <a:r>
                        <a:rPr lang="en-US" dirty="0" smtClean="0">
                          <a:latin typeface="Times New Roman" panose="02020603050405020304" pitchFamily="18" charset="0"/>
                          <a:cs typeface="Times New Roman" panose="02020603050405020304" pitchFamily="18" charset="0"/>
                        </a:rPr>
                        <a:t>537.70</a:t>
                      </a:r>
                      <a:endParaRPr lang="en-US" dirty="0">
                        <a:latin typeface="Times New Roman" panose="02020603050405020304" pitchFamily="18" charset="0"/>
                        <a:cs typeface="Times New Roman" panose="02020603050405020304" pitchFamily="18" charset="0"/>
                      </a:endParaRPr>
                    </a:p>
                  </a:txBody>
                  <a:tcPr>
                    <a:lnB w="12700" cmpd="sng">
                      <a:noFill/>
                    </a:lnB>
                  </a:tcPr>
                </a:tc>
              </a:tr>
              <a:tr h="685800">
                <a:tc>
                  <a:txBody>
                    <a:bodyPr/>
                    <a:lstStyle/>
                    <a:p>
                      <a:r>
                        <a:rPr lang="en-US" dirty="0" smtClean="0">
                          <a:solidFill>
                            <a:schemeClr val="tx1"/>
                          </a:solidFill>
                          <a:latin typeface="Times New Roman" panose="02020603050405020304" pitchFamily="18" charset="0"/>
                          <a:cs typeface="Times New Roman" panose="02020603050405020304" pitchFamily="18" charset="0"/>
                        </a:rPr>
                        <a:t>Benefit per Share</a:t>
                      </a:r>
                      <a:endParaRPr lang="en-US" dirty="0">
                        <a:solidFill>
                          <a:schemeClr val="tx1"/>
                        </a:solidFill>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$384.83</a:t>
                      </a:r>
                      <a:endParaRPr lang="en-US"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Times New Roman" panose="02020603050405020304" pitchFamily="18" charset="0"/>
                          <a:cs typeface="Times New Roman" panose="02020603050405020304" pitchFamily="18" charset="0"/>
                        </a:rPr>
                        <a:t>$294.91</a:t>
                      </a:r>
                      <a:endParaRPr lang="en-US"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r>
                        <a:rPr lang="en-US" dirty="0" smtClean="0">
                          <a:latin typeface="Times New Roman" panose="02020603050405020304" pitchFamily="18" charset="0"/>
                          <a:cs typeface="Times New Roman" panose="02020603050405020304" pitchFamily="18" charset="0"/>
                        </a:rPr>
                        <a:t>Benefit</a:t>
                      </a:r>
                      <a:r>
                        <a:rPr lang="en-US" baseline="0" dirty="0" smtClean="0">
                          <a:latin typeface="Times New Roman" panose="02020603050405020304" pitchFamily="18" charset="0"/>
                          <a:cs typeface="Times New Roman" panose="02020603050405020304" pitchFamily="18" charset="0"/>
                        </a:rPr>
                        <a:t> per 1,000 shares</a:t>
                      </a:r>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smtClean="0">
                          <a:latin typeface="Times New Roman" panose="02020603050405020304" pitchFamily="18" charset="0"/>
                          <a:cs typeface="Times New Roman" panose="02020603050405020304" pitchFamily="18" charset="0"/>
                        </a:rPr>
                        <a:t>$384,830</a:t>
                      </a:r>
                      <a:endParaRPr lang="en-US" dirty="0">
                        <a:latin typeface="Times New Roman" panose="02020603050405020304" pitchFamily="18" charset="0"/>
                        <a:cs typeface="Times New Roman" panose="02020603050405020304" pitchFamily="18" charset="0"/>
                      </a:endParaRPr>
                    </a:p>
                  </a:txBody>
                  <a:tcPr>
                    <a:lnL w="12700" cmpd="sng">
                      <a:noFill/>
                    </a:lnL>
                    <a:lnT w="12700" cap="flat" cmpd="sng" algn="ctr">
                      <a:solidFill>
                        <a:schemeClr val="tx1"/>
                      </a:solidFill>
                      <a:prstDash val="solid"/>
                      <a:round/>
                      <a:headEnd type="none" w="med" len="med"/>
                      <a:tailEnd type="none" w="med" len="med"/>
                    </a:lnT>
                  </a:tcPr>
                </a:tc>
                <a:tc>
                  <a:txBody>
                    <a:bodyPr/>
                    <a:lstStyle/>
                    <a:p>
                      <a:r>
                        <a:rPr lang="en-US" dirty="0" smtClean="0">
                          <a:latin typeface="Times New Roman" panose="02020603050405020304" pitchFamily="18" charset="0"/>
                          <a:cs typeface="Times New Roman" panose="02020603050405020304" pitchFamily="18" charset="0"/>
                        </a:rPr>
                        <a:t>$294,910</a:t>
                      </a:r>
                      <a:endParaRPr lang="en-US"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Slide Number Placeholder 8"/>
          <p:cNvSpPr>
            <a:spLocks noGrp="1"/>
          </p:cNvSpPr>
          <p:nvPr>
            <p:ph type="sldNum" sz="quarter" idx="12"/>
          </p:nvPr>
        </p:nvSpPr>
        <p:spPr/>
        <p:txBody>
          <a:bodyPr/>
          <a:lstStyle/>
          <a:p>
            <a:fld id="{A4344275-B131-45AC-A2C1-D7E835BD715A}" type="slidenum">
              <a:rPr lang="en-US" smtClean="0"/>
              <a:pPr/>
              <a:t>61</a:t>
            </a:fld>
            <a:endParaRPr lang="en-US"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9191884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295400"/>
          </a:xfrm>
        </p:spPr>
        <p:txBody>
          <a:bodyPr>
            <a:normAutofit/>
          </a:bodyPr>
          <a:lstStyle/>
          <a:p>
            <a:r>
              <a:rPr lang="en-US" sz="3600" dirty="0" smtClean="0"/>
              <a:t>Types of Stock Options</a:t>
            </a:r>
            <a:endParaRPr lang="en-US" sz="3600" dirty="0"/>
          </a:p>
        </p:txBody>
      </p:sp>
      <p:sp>
        <p:nvSpPr>
          <p:cNvPr id="3" name="Content Placeholder 2"/>
          <p:cNvSpPr>
            <a:spLocks noGrp="1"/>
          </p:cNvSpPr>
          <p:nvPr>
            <p:ph idx="1"/>
          </p:nvPr>
        </p:nvSpPr>
        <p:spPr>
          <a:xfrm>
            <a:off x="381000" y="914400"/>
            <a:ext cx="8534400" cy="5715000"/>
          </a:xfrm>
        </p:spPr>
        <p:txBody>
          <a:bodyPr>
            <a:normAutofit fontScale="85000" lnSpcReduction="10000"/>
          </a:bodyPr>
          <a:lstStyle/>
          <a:p>
            <a:r>
              <a:rPr lang="en-US" sz="2800" dirty="0" smtClean="0"/>
              <a:t>Non-qualified stock option</a:t>
            </a:r>
          </a:p>
          <a:p>
            <a:pPr lvl="1"/>
            <a:r>
              <a:rPr lang="en-US" sz="2400" dirty="0" smtClean="0"/>
              <a:t>Granted to all employees</a:t>
            </a:r>
          </a:p>
          <a:p>
            <a:pPr lvl="1"/>
            <a:r>
              <a:rPr lang="en-US" sz="2400" dirty="0" smtClean="0"/>
              <a:t>Pay income tax at (1) exercise </a:t>
            </a:r>
            <a:r>
              <a:rPr lang="en-US" sz="2400" dirty="0"/>
              <a:t>(</a:t>
            </a:r>
            <a:r>
              <a:rPr lang="en-US" sz="2400" dirty="0" smtClean="0"/>
              <a:t>buy the stock at the option price, but trading price that day is higher) and (2) sale of the stock</a:t>
            </a:r>
          </a:p>
          <a:p>
            <a:pPr lvl="2"/>
            <a:r>
              <a:rPr lang="en-US" dirty="0" smtClean="0"/>
              <a:t>No tax at grant</a:t>
            </a:r>
          </a:p>
          <a:p>
            <a:pPr lvl="2"/>
            <a:r>
              <a:rPr lang="en-US" dirty="0" smtClean="0"/>
              <a:t>Always ordinary income tax</a:t>
            </a:r>
          </a:p>
          <a:p>
            <a:r>
              <a:rPr lang="en-US" sz="2800" dirty="0" smtClean="0"/>
              <a:t>Incentive stock options (ISO)</a:t>
            </a:r>
          </a:p>
          <a:p>
            <a:pPr lvl="1"/>
            <a:r>
              <a:rPr lang="en-US" sz="2400" dirty="0" smtClean="0"/>
              <a:t>Granted to key employees and management</a:t>
            </a:r>
          </a:p>
          <a:p>
            <a:pPr lvl="1"/>
            <a:r>
              <a:rPr lang="en-US" sz="2400" dirty="0" smtClean="0"/>
              <a:t>Pay income tax at </a:t>
            </a:r>
            <a:r>
              <a:rPr lang="en-US" sz="2400" u="sng" dirty="0" smtClean="0"/>
              <a:t>sale only</a:t>
            </a:r>
          </a:p>
          <a:p>
            <a:pPr lvl="2"/>
            <a:r>
              <a:rPr lang="en-US" dirty="0" smtClean="0"/>
              <a:t>No tax at grant or exercise</a:t>
            </a:r>
          </a:p>
          <a:p>
            <a:pPr lvl="2"/>
            <a:r>
              <a:rPr lang="en-US" dirty="0" smtClean="0"/>
              <a:t>Can be taxed as capital gain</a:t>
            </a:r>
          </a:p>
          <a:p>
            <a:pPr lvl="2"/>
            <a:r>
              <a:rPr lang="en-US" dirty="0" smtClean="0"/>
              <a:t>Much preferred</a:t>
            </a:r>
          </a:p>
          <a:p>
            <a:r>
              <a:rPr lang="en-US" sz="2800" dirty="0" smtClean="0"/>
              <a:t>Disqualified disposition</a:t>
            </a:r>
          </a:p>
          <a:p>
            <a:pPr lvl="1"/>
            <a:r>
              <a:rPr lang="en-US" sz="2400" dirty="0" smtClean="0"/>
              <a:t>ISO sold less than 2 years after stock option granted OR less than 1 year after exercise</a:t>
            </a:r>
          </a:p>
          <a:p>
            <a:pPr lvl="1"/>
            <a:r>
              <a:rPr lang="en-US" sz="2400" dirty="0" smtClean="0"/>
              <a:t>Part of taxed as ordinary income, part taxed as capital gain</a:t>
            </a:r>
          </a:p>
          <a:p>
            <a:pPr lvl="1"/>
            <a:endParaRPr lang="en-US"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62</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0038557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95400"/>
          </a:xfrm>
        </p:spPr>
        <p:txBody>
          <a:bodyPr>
            <a:normAutofit/>
          </a:bodyPr>
          <a:lstStyle/>
          <a:p>
            <a:r>
              <a:rPr lang="en-US" sz="3600" dirty="0" smtClean="0"/>
              <a:t>Non-Qualified Stock Option</a:t>
            </a:r>
            <a:endParaRPr lang="en-US" sz="3600" dirty="0"/>
          </a:p>
        </p:txBody>
      </p:sp>
      <p:sp>
        <p:nvSpPr>
          <p:cNvPr id="3" name="Content Placeholder 2"/>
          <p:cNvSpPr>
            <a:spLocks noGrp="1"/>
          </p:cNvSpPr>
          <p:nvPr>
            <p:ph idx="1"/>
          </p:nvPr>
        </p:nvSpPr>
        <p:spPr>
          <a:xfrm>
            <a:off x="633846" y="1066800"/>
            <a:ext cx="3633354" cy="5105400"/>
          </a:xfrm>
        </p:spPr>
        <p:txBody>
          <a:bodyPr>
            <a:normAutofit/>
          </a:bodyPr>
          <a:lstStyle/>
          <a:p>
            <a:r>
              <a:rPr lang="en-US" sz="2800" dirty="0" smtClean="0"/>
              <a:t>1,000 Shares</a:t>
            </a:r>
          </a:p>
          <a:p>
            <a:r>
              <a:rPr lang="en-US" sz="2800" dirty="0" smtClean="0"/>
              <a:t>$10 Grant price</a:t>
            </a:r>
          </a:p>
          <a:p>
            <a:pPr lvl="0"/>
            <a:r>
              <a:rPr lang="en-US" sz="2800" dirty="0">
                <a:latin typeface="Georgia" panose="02040502050405020303" pitchFamily="18" charset="0"/>
              </a:rPr>
              <a:t>$15 </a:t>
            </a:r>
            <a:r>
              <a:rPr lang="en-US" sz="2800" dirty="0" smtClean="0">
                <a:latin typeface="Georgia" panose="02040502050405020303" pitchFamily="18" charset="0"/>
              </a:rPr>
              <a:t>Exercise price</a:t>
            </a:r>
            <a:endParaRPr lang="en-US" sz="2800" dirty="0">
              <a:latin typeface="Georgia" panose="02040502050405020303" pitchFamily="18" charset="0"/>
            </a:endParaRPr>
          </a:p>
          <a:p>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095611483"/>
              </p:ext>
            </p:extLst>
          </p:nvPr>
        </p:nvGraphicFramePr>
        <p:xfrm>
          <a:off x="762000" y="3048000"/>
          <a:ext cx="3276600" cy="2895600"/>
        </p:xfrm>
        <a:graphic>
          <a:graphicData uri="http://schemas.openxmlformats.org/drawingml/2006/table">
            <a:tbl>
              <a:tblPr firstRow="1" bandRow="1">
                <a:tableStyleId>{5C22544A-7EE6-4342-B048-85BDC9FD1C3A}</a:tableStyleId>
              </a:tblPr>
              <a:tblGrid>
                <a:gridCol w="2211705"/>
                <a:gridCol w="106489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 taxed</a:t>
                      </a:r>
                      <a:r>
                        <a:rPr lang="en-US" sz="2200" baseline="0" dirty="0" smtClean="0">
                          <a:latin typeface="Times New Roman" panose="02020603050405020304" pitchFamily="18" charset="0"/>
                          <a:cs typeface="Times New Roman" panose="02020603050405020304" pitchFamily="18" charset="0"/>
                        </a:rPr>
                        <a:t> as </a:t>
                      </a:r>
                      <a:r>
                        <a:rPr lang="en-US" sz="2200" dirty="0" smtClean="0">
                          <a:latin typeface="Times New Roman" panose="02020603050405020304" pitchFamily="18" charset="0"/>
                          <a:cs typeface="Times New Roman" panose="02020603050405020304" pitchFamily="18" charset="0"/>
                        </a:rPr>
                        <a:t>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Content Placeholder 2"/>
          <p:cNvSpPr txBox="1">
            <a:spLocks/>
          </p:cNvSpPr>
          <p:nvPr/>
        </p:nvSpPr>
        <p:spPr>
          <a:xfrm>
            <a:off x="4724400" y="1295400"/>
            <a:ext cx="39624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rPr>
              <a:t>$50</a:t>
            </a:r>
            <a:r>
              <a:rPr kumimoji="0" lang="en-US" sz="2800" b="0" i="0" u="none" strike="noStrike" kern="1200" cap="none" spc="0" normalizeH="0" noProof="0" dirty="0" smtClean="0">
                <a:ln>
                  <a:noFill/>
                </a:ln>
                <a:solidFill>
                  <a:schemeClr val="tx1"/>
                </a:solidFill>
                <a:effectLst/>
                <a:uLnTx/>
                <a:uFillTx/>
                <a:latin typeface="Georgia" panose="02040502050405020303" pitchFamily="18" charset="0"/>
              </a:rPr>
              <a:t> – sale price</a:t>
            </a:r>
            <a:endPar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903160177"/>
              </p:ext>
            </p:extLst>
          </p:nvPr>
        </p:nvGraphicFramePr>
        <p:xfrm>
          <a:off x="4800600" y="2286000"/>
          <a:ext cx="3505200" cy="3657600"/>
        </p:xfrm>
        <a:graphic>
          <a:graphicData uri="http://schemas.openxmlformats.org/drawingml/2006/table">
            <a:tbl>
              <a:tblPr firstRow="1" bandRow="1">
                <a:tableStyleId>{5C22544A-7EE6-4342-B048-85BDC9FD1C3A}</a:tableStyleId>
              </a:tblPr>
              <a:tblGrid>
                <a:gridCol w="2366010"/>
                <a:gridCol w="1139190"/>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Sale</a:t>
                      </a:r>
                      <a:r>
                        <a:rPr lang="en-US" sz="2200" baseline="0" dirty="0" smtClean="0">
                          <a:latin typeface="Times New Roman" panose="02020603050405020304" pitchFamily="18" charset="0"/>
                          <a:cs typeface="Times New Roman" panose="02020603050405020304" pitchFamily="18" charset="0"/>
                        </a:rPr>
                        <a:t> at year 10</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Sales</a:t>
                      </a:r>
                      <a:r>
                        <a:rPr lang="en-US" sz="2200" baseline="0" dirty="0" smtClean="0">
                          <a:latin typeface="Times New Roman" panose="02020603050405020304" pitchFamily="18" charset="0"/>
                          <a:cs typeface="Times New Roman" panose="02020603050405020304" pitchFamily="18" charset="0"/>
                        </a:rPr>
                        <a:t> p</a:t>
                      </a:r>
                      <a:r>
                        <a:rPr lang="en-US" sz="2200" dirty="0" smtClean="0">
                          <a:latin typeface="Times New Roman" panose="02020603050405020304" pitchFamily="18" charset="0"/>
                          <a:cs typeface="Times New Roman" panose="02020603050405020304" pitchFamily="18" charset="0"/>
                        </a:rPr>
                        <a:t>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$50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dirty="0" smtClean="0">
                          <a:latin typeface="Times New Roman" panose="02020603050405020304" pitchFamily="18" charset="0"/>
                          <a:cs typeface="Times New Roman" panose="02020603050405020304" pitchFamily="18" charset="0"/>
                        </a:rPr>
                        <a:t>Grant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dirty="0" smtClean="0">
                          <a:latin typeface="Times New Roman" panose="02020603050405020304" pitchFamily="18" charset="0"/>
                          <a:cs typeface="Times New Roman" panose="02020603050405020304" pitchFamily="18" charset="0"/>
                        </a:rPr>
                        <a:t>Income tax paid on</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56004">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 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$35,000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63</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9577586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1295400"/>
          </a:xfrm>
        </p:spPr>
        <p:txBody>
          <a:bodyPr>
            <a:normAutofit/>
          </a:bodyPr>
          <a:lstStyle/>
          <a:p>
            <a:r>
              <a:rPr lang="en-US" dirty="0" smtClean="0"/>
              <a:t>ISO - Standard</a:t>
            </a:r>
            <a:endParaRPr lang="en-US" dirty="0"/>
          </a:p>
        </p:txBody>
      </p:sp>
      <p:sp>
        <p:nvSpPr>
          <p:cNvPr id="3" name="Content Placeholder 2"/>
          <p:cNvSpPr>
            <a:spLocks noGrp="1"/>
          </p:cNvSpPr>
          <p:nvPr>
            <p:ph idx="1"/>
          </p:nvPr>
        </p:nvSpPr>
        <p:spPr>
          <a:xfrm>
            <a:off x="685800" y="1066800"/>
            <a:ext cx="3505200" cy="5289550"/>
          </a:xfrm>
        </p:spPr>
        <p:txBody>
          <a:bodyPr>
            <a:normAutofit/>
          </a:bodyPr>
          <a:lstStyle/>
          <a:p>
            <a:r>
              <a:rPr lang="en-US" sz="2800" dirty="0" smtClean="0"/>
              <a:t>1,000 shares</a:t>
            </a:r>
          </a:p>
          <a:p>
            <a:r>
              <a:rPr lang="en-US" sz="2800" dirty="0" smtClean="0"/>
              <a:t>$10 Grant price</a:t>
            </a:r>
          </a:p>
          <a:p>
            <a:pPr lvl="0"/>
            <a:r>
              <a:rPr lang="en-US" sz="2800" dirty="0">
                <a:latin typeface="Georgia" panose="02040502050405020303" pitchFamily="18" charset="0"/>
              </a:rPr>
              <a:t>$15 Exercise price</a:t>
            </a:r>
          </a:p>
          <a:p>
            <a:pPr marL="0" indent="0">
              <a:buNone/>
            </a:pPr>
            <a:endParaRPr lang="en-US" sz="2800" dirty="0"/>
          </a:p>
        </p:txBody>
      </p:sp>
      <p:sp>
        <p:nvSpPr>
          <p:cNvPr id="9" name="Content Placeholder 2"/>
          <p:cNvSpPr txBox="1">
            <a:spLocks/>
          </p:cNvSpPr>
          <p:nvPr/>
        </p:nvSpPr>
        <p:spPr>
          <a:xfrm>
            <a:off x="4807527" y="1437409"/>
            <a:ext cx="3962400" cy="434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latin typeface="Georgia" panose="02040502050405020303" pitchFamily="18" charset="0"/>
              </a:rPr>
              <a:t>$50 – sale price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smtClean="0">
                <a:latin typeface="Georgia" panose="02040502050405020303" pitchFamily="18" charset="0"/>
              </a:rPr>
              <a:t>No </a:t>
            </a:r>
            <a:r>
              <a:rPr lang="en-US" sz="2800" dirty="0" smtClean="0">
                <a:latin typeface="Georgia" panose="02040502050405020303" pitchFamily="18" charset="0"/>
              </a:rPr>
              <a:t>tax</a:t>
            </a:r>
            <a:r>
              <a:rPr lang="en-US" sz="3000" dirty="0" smtClean="0">
                <a:latin typeface="Georgia" panose="02040502050405020303" pitchFamily="18" charset="0"/>
              </a:rPr>
              <a:t> at exercise</a:t>
            </a:r>
          </a:p>
        </p:txBody>
      </p:sp>
      <p:graphicFrame>
        <p:nvGraphicFramePr>
          <p:cNvPr id="10" name="Table 9"/>
          <p:cNvGraphicFramePr>
            <a:graphicFrameLocks noGrp="1"/>
          </p:cNvGraphicFramePr>
          <p:nvPr>
            <p:extLst>
              <p:ext uri="{D42A27DB-BD31-4B8C-83A1-F6EECF244321}">
                <p14:modId xmlns:p14="http://schemas.microsoft.com/office/powerpoint/2010/main" val="3084478577"/>
              </p:ext>
            </p:extLst>
          </p:nvPr>
        </p:nvGraphicFramePr>
        <p:xfrm>
          <a:off x="4807527" y="2590800"/>
          <a:ext cx="3733800" cy="3510280"/>
        </p:xfrm>
        <a:graphic>
          <a:graphicData uri="http://schemas.openxmlformats.org/drawingml/2006/table">
            <a:tbl>
              <a:tblPr firstRow="1" bandRow="1">
                <a:tableStyleId>{5C22544A-7EE6-4342-B048-85BDC9FD1C3A}</a:tableStyleId>
              </a:tblPr>
              <a:tblGrid>
                <a:gridCol w="2520315"/>
                <a:gridCol w="1213485"/>
              </a:tblGrid>
              <a:tr h="482600">
                <a:tc gridSpan="2">
                  <a:txBody>
                    <a:bodyPr/>
                    <a:lstStyle/>
                    <a:p>
                      <a:pPr algn="ctr"/>
                      <a:r>
                        <a:rPr lang="en-US" sz="2200" dirty="0" smtClean="0">
                          <a:latin typeface="Times New Roman" panose="02020603050405020304" pitchFamily="18" charset="0"/>
                          <a:cs typeface="Times New Roman" panose="02020603050405020304" pitchFamily="18" charset="0"/>
                        </a:rPr>
                        <a:t>At</a:t>
                      </a:r>
                      <a:r>
                        <a:rPr lang="en-US" sz="2200" baseline="0" dirty="0" smtClean="0">
                          <a:latin typeface="Times New Roman" panose="02020603050405020304" pitchFamily="18" charset="0"/>
                          <a:cs typeface="Times New Roman" panose="02020603050405020304" pitchFamily="18" charset="0"/>
                        </a:rPr>
                        <a:t> sale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482600">
                <a:tc>
                  <a:txBody>
                    <a:bodyPr/>
                    <a:lstStyle/>
                    <a:p>
                      <a:pPr algn="l"/>
                      <a:r>
                        <a:rPr lang="en-US" sz="2200" dirty="0" smtClean="0">
                          <a:latin typeface="Times New Roman" panose="02020603050405020304" pitchFamily="18" charset="0"/>
                          <a:cs typeface="Times New Roman" panose="02020603050405020304" pitchFamily="18" charset="0"/>
                        </a:rPr>
                        <a:t>Sales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$50</a:t>
                      </a:r>
                      <a:endParaRPr lang="en-US" sz="2200" dirty="0">
                        <a:latin typeface="Times New Roman" panose="02020603050405020304" pitchFamily="18" charset="0"/>
                        <a:cs typeface="Times New Roman" panose="02020603050405020304" pitchFamily="18" charset="0"/>
                      </a:endParaRPr>
                    </a:p>
                  </a:txBody>
                  <a:tcPr/>
                </a:tc>
              </a:tr>
              <a:tr h="482600">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482600">
                <a:tc>
                  <a:txBody>
                    <a:bodyPr/>
                    <a:lstStyle/>
                    <a:p>
                      <a:pPr algn="l"/>
                      <a:r>
                        <a:rPr lang="en-US" sz="2200" dirty="0" smtClean="0">
                          <a:latin typeface="Times New Roman" panose="02020603050405020304" pitchFamily="18" charset="0"/>
                          <a:cs typeface="Times New Roman" panose="02020603050405020304" pitchFamily="18" charset="0"/>
                        </a:rPr>
                        <a:t>Profit</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$40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2600">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mpd="sng">
                      <a:noFill/>
                    </a:lnB>
                  </a:tcPr>
                </a:tc>
                <a:tc>
                  <a:txBody>
                    <a:bodyPr/>
                    <a:lstStyle/>
                    <a:p>
                      <a:pPr algn="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T w="12700" cap="flat" cmpd="sng" algn="ctr">
                      <a:noFill/>
                      <a:prstDash val="solid"/>
                      <a:round/>
                      <a:headEnd type="none" w="med" len="med"/>
                      <a:tailEnd type="none" w="med" len="med"/>
                    </a:lnT>
                    <a:lnB w="12700" cmpd="sng">
                      <a:noFill/>
                    </a:lnB>
                  </a:tcPr>
                </a:tc>
              </a:tr>
              <a:tr h="482600">
                <a:tc>
                  <a:txBody>
                    <a:bodyPr/>
                    <a:lstStyle/>
                    <a:p>
                      <a:pPr algn="l"/>
                      <a:r>
                        <a:rPr lang="en-US" sz="2200" dirty="0" smtClean="0">
                          <a:latin typeface="Times New Roman" panose="02020603050405020304" pitchFamily="18" charset="0"/>
                          <a:cs typeface="Times New Roman" panose="02020603050405020304" pitchFamily="18" charset="0"/>
                        </a:rPr>
                        <a:t>Profit taxed as Capital gain if held long enough</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$40,000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64</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505383156"/>
              </p:ext>
            </p:extLst>
          </p:nvPr>
        </p:nvGraphicFramePr>
        <p:xfrm>
          <a:off x="848591" y="2743200"/>
          <a:ext cx="3276600" cy="2895600"/>
        </p:xfrm>
        <a:graphic>
          <a:graphicData uri="http://schemas.openxmlformats.org/drawingml/2006/table">
            <a:tbl>
              <a:tblPr firstRow="1" bandRow="1">
                <a:tableStyleId>{5C22544A-7EE6-4342-B048-85BDC9FD1C3A}</a:tableStyleId>
              </a:tblPr>
              <a:tblGrid>
                <a:gridCol w="2211705"/>
                <a:gridCol w="106489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$15</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 taxed</a:t>
                      </a:r>
                      <a:r>
                        <a:rPr lang="en-US" sz="2200" baseline="0" dirty="0" smtClean="0">
                          <a:latin typeface="Times New Roman" panose="02020603050405020304" pitchFamily="18" charset="0"/>
                          <a:cs typeface="Times New Roman" panose="02020603050405020304" pitchFamily="18" charset="0"/>
                        </a:rPr>
                        <a:t> as </a:t>
                      </a:r>
                      <a:r>
                        <a:rPr lang="en-US" sz="2200" dirty="0" smtClean="0">
                          <a:latin typeface="Times New Roman" panose="02020603050405020304" pitchFamily="18" charset="0"/>
                          <a:cs typeface="Times New Roman" panose="02020603050405020304" pitchFamily="18" charset="0"/>
                        </a:rPr>
                        <a:t>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19893062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295400"/>
          </a:xfrm>
        </p:spPr>
        <p:txBody>
          <a:bodyPr>
            <a:normAutofit/>
          </a:bodyPr>
          <a:lstStyle/>
          <a:p>
            <a:r>
              <a:rPr lang="en-US" sz="3600" dirty="0" smtClean="0"/>
              <a:t>Tax comparison</a:t>
            </a:r>
            <a:endParaRPr lang="en-US" sz="3600" dirty="0"/>
          </a:p>
        </p:txBody>
      </p:sp>
      <p:sp>
        <p:nvSpPr>
          <p:cNvPr id="3" name="Content Placeholder 2"/>
          <p:cNvSpPr>
            <a:spLocks noGrp="1"/>
          </p:cNvSpPr>
          <p:nvPr>
            <p:ph idx="1"/>
          </p:nvPr>
        </p:nvSpPr>
        <p:spPr>
          <a:xfrm>
            <a:off x="381000" y="1066800"/>
            <a:ext cx="8534400" cy="5562600"/>
          </a:xfrm>
        </p:spPr>
        <p:txBody>
          <a:bodyPr>
            <a:normAutofit fontScale="85000" lnSpcReduction="10000"/>
          </a:bodyPr>
          <a:lstStyle/>
          <a:p>
            <a:r>
              <a:rPr lang="en-US" sz="2800" dirty="0" smtClean="0"/>
              <a:t>Assuming 35% ordinary income tax rate and 15% capital gains </a:t>
            </a:r>
          </a:p>
          <a:p>
            <a:r>
              <a:rPr lang="en-US" sz="2800" dirty="0" smtClean="0"/>
              <a:t>Non-</a:t>
            </a:r>
            <a:r>
              <a:rPr lang="en-US" sz="2800" dirty="0" err="1" smtClean="0"/>
              <a:t>Qual</a:t>
            </a:r>
            <a:endParaRPr lang="en-US" sz="2800" dirty="0" smtClean="0"/>
          </a:p>
          <a:p>
            <a:pPr lvl="1"/>
            <a:r>
              <a:rPr lang="en-US" dirty="0" smtClean="0"/>
              <a:t>$5,000   * .35 =  $1750</a:t>
            </a:r>
          </a:p>
          <a:p>
            <a:pPr lvl="1"/>
            <a:r>
              <a:rPr lang="en-US" dirty="0" smtClean="0"/>
              <a:t>$35,000 * .15 =  $5250</a:t>
            </a:r>
            <a:endParaRPr lang="en-US" dirty="0"/>
          </a:p>
          <a:p>
            <a:pPr marL="457200" lvl="1" indent="0">
              <a:buNone/>
            </a:pPr>
            <a:r>
              <a:rPr lang="en-US" dirty="0" smtClean="0"/>
              <a:t>		Total = 	    $7000</a:t>
            </a:r>
            <a:endParaRPr lang="en-US" sz="2400" dirty="0"/>
          </a:p>
          <a:p>
            <a:r>
              <a:rPr lang="en-US" sz="2800" dirty="0" smtClean="0"/>
              <a:t>ISO</a:t>
            </a:r>
          </a:p>
          <a:p>
            <a:pPr lvl="1"/>
            <a:r>
              <a:rPr lang="en-US" dirty="0" smtClean="0"/>
              <a:t>$0  	       </a:t>
            </a:r>
            <a:r>
              <a:rPr lang="en-US" dirty="0"/>
              <a:t>* .35 = </a:t>
            </a:r>
            <a:r>
              <a:rPr lang="en-US" dirty="0" smtClean="0"/>
              <a:t> $0</a:t>
            </a:r>
            <a:endParaRPr lang="en-US" dirty="0"/>
          </a:p>
          <a:p>
            <a:pPr lvl="1"/>
            <a:r>
              <a:rPr lang="en-US" dirty="0" smtClean="0"/>
              <a:t>$40,000 </a:t>
            </a:r>
            <a:r>
              <a:rPr lang="en-US" dirty="0"/>
              <a:t>* .15 = </a:t>
            </a:r>
            <a:r>
              <a:rPr lang="en-US" dirty="0" smtClean="0"/>
              <a:t> $6000</a:t>
            </a:r>
            <a:endParaRPr lang="en-US" dirty="0"/>
          </a:p>
          <a:p>
            <a:pPr marL="457200" lvl="1" indent="0">
              <a:buNone/>
            </a:pPr>
            <a:r>
              <a:rPr lang="en-US" dirty="0"/>
              <a:t>		Total = 	    </a:t>
            </a:r>
            <a:r>
              <a:rPr lang="en-US" dirty="0" smtClean="0"/>
              <a:t>$6000</a:t>
            </a:r>
            <a:endParaRPr lang="en-US" dirty="0"/>
          </a:p>
          <a:p>
            <a:r>
              <a:rPr lang="en-US" sz="2800" dirty="0" smtClean="0"/>
              <a:t>$1,000 savings with ISOs</a:t>
            </a:r>
            <a:endParaRPr lang="en-US" sz="2800" dirty="0"/>
          </a:p>
          <a:p>
            <a:endParaRPr lang="en-US" sz="2800" dirty="0" smtClean="0"/>
          </a:p>
          <a:p>
            <a:endParaRPr lang="en-US" sz="2800" dirty="0"/>
          </a:p>
          <a:p>
            <a:endParaRPr lang="en-US"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65</a:t>
            </a:fld>
            <a:endParaRPr lang="en-US" dirty="0"/>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1959299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295400"/>
          </a:xfrm>
        </p:spPr>
        <p:txBody>
          <a:bodyPr>
            <a:noAutofit/>
          </a:bodyPr>
          <a:lstStyle/>
          <a:p>
            <a:r>
              <a:rPr lang="en-US" dirty="0" smtClean="0"/>
              <a:t>Option Pools</a:t>
            </a:r>
          </a:p>
        </p:txBody>
      </p:sp>
      <p:sp>
        <p:nvSpPr>
          <p:cNvPr id="7" name="Slide Number Placeholder 6"/>
          <p:cNvSpPr>
            <a:spLocks noGrp="1"/>
          </p:cNvSpPr>
          <p:nvPr>
            <p:ph type="sldNum" sz="quarter" idx="12"/>
          </p:nvPr>
        </p:nvSpPr>
        <p:spPr/>
        <p:txBody>
          <a:bodyPr/>
          <a:lstStyle/>
          <a:p>
            <a:fld id="{A4344275-B131-45AC-A2C1-D7E835BD715A}" type="slidenum">
              <a:rPr lang="en-US" smtClean="0"/>
              <a:pPr/>
              <a:t>66</a:t>
            </a:fld>
            <a:endParaRPr lang="en-US" dirty="0"/>
          </a:p>
        </p:txBody>
      </p:sp>
      <p:sp>
        <p:nvSpPr>
          <p:cNvPr id="9" name="Content Placeholder 2"/>
          <p:cNvSpPr>
            <a:spLocks noGrp="1"/>
          </p:cNvSpPr>
          <p:nvPr>
            <p:ph idx="1"/>
          </p:nvPr>
        </p:nvSpPr>
        <p:spPr>
          <a:xfrm>
            <a:off x="457200" y="1295400"/>
            <a:ext cx="8385464" cy="4953000"/>
          </a:xfrm>
        </p:spPr>
        <p:txBody>
          <a:bodyPr>
            <a:normAutofit/>
          </a:bodyPr>
          <a:lstStyle/>
          <a:p>
            <a:r>
              <a:rPr lang="en-US" sz="2800" dirty="0" smtClean="0"/>
              <a:t>Created at founding and at each funding round</a:t>
            </a:r>
          </a:p>
          <a:p>
            <a:pPr lvl="1"/>
            <a:r>
              <a:rPr lang="en-US" dirty="0" smtClean="0"/>
              <a:t>May be </a:t>
            </a:r>
            <a:r>
              <a:rPr lang="en-US" dirty="0"/>
              <a:t>10-20% of total company </a:t>
            </a:r>
            <a:r>
              <a:rPr lang="en-US" dirty="0" smtClean="0"/>
              <a:t>ownership</a:t>
            </a:r>
          </a:p>
          <a:p>
            <a:pPr lvl="1"/>
            <a:r>
              <a:rPr lang="en-US" dirty="0" smtClean="0"/>
              <a:t>Options are granted from the pool</a:t>
            </a:r>
          </a:p>
          <a:p>
            <a:pPr lvl="1"/>
            <a:r>
              <a:rPr lang="en-US" dirty="0" smtClean="0"/>
              <a:t>Most investors demand option pools valued at pre-investment (lower) valuation</a:t>
            </a:r>
          </a:p>
          <a:p>
            <a:pPr lvl="1"/>
            <a:r>
              <a:rPr lang="en-US" dirty="0" smtClean="0"/>
              <a:t>Beware of Dilution</a:t>
            </a:r>
          </a:p>
          <a:p>
            <a:pPr lvl="2"/>
            <a:r>
              <a:rPr lang="en-US" sz="2800" dirty="0" smtClean="0"/>
              <a:t>More shares issued = your ownership lessened</a:t>
            </a:r>
            <a:endParaRPr lang="en-US" sz="2800" dirty="0"/>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1180945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1295400"/>
          </a:xfrm>
        </p:spPr>
        <p:txBody>
          <a:bodyPr>
            <a:noAutofit/>
          </a:bodyPr>
          <a:lstStyle/>
          <a:p>
            <a:r>
              <a:rPr lang="en-US" sz="3600" dirty="0" smtClean="0"/>
              <a:t>Typical Stock Option Offerings</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67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11236574"/>
              </p:ext>
            </p:extLst>
          </p:nvPr>
        </p:nvGraphicFramePr>
        <p:xfrm>
          <a:off x="990600" y="1905000"/>
          <a:ext cx="7238999" cy="3733800"/>
        </p:xfrm>
        <a:graphic>
          <a:graphicData uri="http://schemas.openxmlformats.org/drawingml/2006/table">
            <a:tbl>
              <a:tblPr firstRow="1" bandRow="1">
                <a:tableStyleId>{5C22544A-7EE6-4342-B048-85BDC9FD1C3A}</a:tableStyleId>
              </a:tblPr>
              <a:tblGrid>
                <a:gridCol w="3890962"/>
                <a:gridCol w="3348037"/>
              </a:tblGrid>
              <a:tr h="622300">
                <a:tc>
                  <a:txBody>
                    <a:bodyPr/>
                    <a:lstStyle/>
                    <a:p>
                      <a:pPr algn="ctr"/>
                      <a:r>
                        <a:rPr lang="en-US" sz="2400" dirty="0" smtClean="0">
                          <a:latin typeface="Times New Roman" panose="02020603050405020304" pitchFamily="18" charset="0"/>
                          <a:cs typeface="Times New Roman" panose="02020603050405020304" pitchFamily="18" charset="0"/>
                        </a:rPr>
                        <a:t>Title</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 of Total</a:t>
                      </a:r>
                      <a:r>
                        <a:rPr lang="en-US" sz="2400" baseline="0" dirty="0" smtClean="0">
                          <a:latin typeface="Times New Roman" panose="02020603050405020304" pitchFamily="18" charset="0"/>
                          <a:cs typeface="Times New Roman" panose="02020603050405020304" pitchFamily="18" charset="0"/>
                        </a:rPr>
                        <a:t> Shares</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CEO</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5.00-10.00%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C-level Executives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1.00-3.00%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VP / Directors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0.50-2.00%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Managers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0.25-1.00%</a:t>
                      </a:r>
                      <a:endParaRPr lang="en-US" sz="2400" dirty="0">
                        <a:latin typeface="Times New Roman" panose="02020603050405020304" pitchFamily="18" charset="0"/>
                        <a:cs typeface="Times New Roman" panose="02020603050405020304" pitchFamily="18" charset="0"/>
                      </a:endParaRPr>
                    </a:p>
                  </a:txBody>
                  <a:tcPr/>
                </a:tc>
              </a:tr>
              <a:tr h="622300">
                <a:tc>
                  <a:txBody>
                    <a:bodyPr/>
                    <a:lstStyle/>
                    <a:p>
                      <a:r>
                        <a:rPr lang="en-US" sz="2400" dirty="0" smtClean="0">
                          <a:latin typeface="Times New Roman" panose="02020603050405020304" pitchFamily="18" charset="0"/>
                          <a:cs typeface="Times New Roman" panose="02020603050405020304" pitchFamily="18" charset="0"/>
                        </a:rPr>
                        <a:t>Board of Directors</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0.50%</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7776838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295400"/>
          </a:xfrm>
        </p:spPr>
        <p:txBody>
          <a:bodyPr>
            <a:noAutofit/>
          </a:bodyPr>
          <a:lstStyle/>
          <a:p>
            <a:r>
              <a:rPr lang="en-US" sz="3600" dirty="0" smtClean="0"/>
              <a:t>Potential Issues with Options</a:t>
            </a:r>
          </a:p>
        </p:txBody>
      </p:sp>
      <p:sp>
        <p:nvSpPr>
          <p:cNvPr id="7" name="Slide Number Placeholder 6"/>
          <p:cNvSpPr>
            <a:spLocks noGrp="1"/>
          </p:cNvSpPr>
          <p:nvPr>
            <p:ph type="sldNum" sz="quarter" idx="12"/>
          </p:nvPr>
        </p:nvSpPr>
        <p:spPr/>
        <p:txBody>
          <a:bodyPr/>
          <a:lstStyle/>
          <a:p>
            <a:fld id="{A4344275-B131-45AC-A2C1-D7E835BD715A}" type="slidenum">
              <a:rPr lang="en-US" smtClean="0"/>
              <a:pPr/>
              <a:t>68</a:t>
            </a:fld>
            <a:endParaRPr lang="en-US" dirty="0"/>
          </a:p>
        </p:txBody>
      </p:sp>
      <p:sp>
        <p:nvSpPr>
          <p:cNvPr id="9" name="Content Placeholder 2"/>
          <p:cNvSpPr>
            <a:spLocks noGrp="1"/>
          </p:cNvSpPr>
          <p:nvPr>
            <p:ph idx="1"/>
          </p:nvPr>
        </p:nvSpPr>
        <p:spPr>
          <a:xfrm>
            <a:off x="533400" y="1143000"/>
            <a:ext cx="8153400" cy="5029201"/>
          </a:xfrm>
        </p:spPr>
        <p:txBody>
          <a:bodyPr>
            <a:normAutofit/>
          </a:bodyPr>
          <a:lstStyle/>
          <a:p>
            <a:r>
              <a:rPr lang="en-US" sz="2400" dirty="0" smtClean="0"/>
              <a:t>No guarantees on value</a:t>
            </a:r>
          </a:p>
          <a:p>
            <a:r>
              <a:rPr lang="en-US" sz="2400" dirty="0" smtClean="0"/>
              <a:t>Common stock </a:t>
            </a:r>
          </a:p>
          <a:p>
            <a:pPr lvl="1"/>
            <a:r>
              <a:rPr lang="en-US" sz="2400" dirty="0" smtClean="0"/>
              <a:t>Last to be paid out</a:t>
            </a:r>
          </a:p>
          <a:p>
            <a:r>
              <a:rPr lang="en-US" sz="2400" dirty="0" smtClean="0"/>
              <a:t>If departure, must exercise before expiration</a:t>
            </a:r>
          </a:p>
          <a:p>
            <a:pPr lvl="1"/>
            <a:r>
              <a:rPr lang="en-US" sz="2400" dirty="0" smtClean="0"/>
              <a:t>Generally within 90 days</a:t>
            </a:r>
          </a:p>
          <a:p>
            <a:r>
              <a:rPr lang="en-US" sz="2400" dirty="0"/>
              <a:t>Continued issuance of shares can dilute your </a:t>
            </a:r>
            <a:r>
              <a:rPr lang="en-US" sz="2400" dirty="0" smtClean="0"/>
              <a:t>options</a:t>
            </a:r>
          </a:p>
          <a:p>
            <a:r>
              <a:rPr lang="en-US" sz="2400" dirty="0" smtClean="0"/>
              <a:t>Tax consequences</a:t>
            </a:r>
          </a:p>
          <a:p>
            <a:pPr lvl="1"/>
            <a:r>
              <a:rPr lang="en-US" sz="2400" dirty="0"/>
              <a:t>Can actually lose big with </a:t>
            </a:r>
            <a:r>
              <a:rPr lang="en-US" sz="2400" dirty="0" smtClean="0"/>
              <a:t>Non-</a:t>
            </a:r>
            <a:r>
              <a:rPr lang="en-US" sz="2400" dirty="0" err="1"/>
              <a:t>Q</a:t>
            </a:r>
            <a:r>
              <a:rPr lang="en-US" sz="2400" dirty="0" err="1" smtClean="0"/>
              <a:t>ual</a:t>
            </a:r>
            <a:r>
              <a:rPr lang="en-US" sz="2400" dirty="0" smtClean="0"/>
              <a:t> </a:t>
            </a:r>
            <a:r>
              <a:rPr lang="en-US" sz="2400" dirty="0"/>
              <a:t>options because of tax at exercise</a:t>
            </a:r>
          </a:p>
          <a:p>
            <a:pPr lvl="1"/>
            <a:r>
              <a:rPr lang="en-US" sz="2400" dirty="0" smtClean="0"/>
              <a:t>Watch out for alternative minimum tax</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0465189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2000" cy="838200"/>
          </a:xfrm>
        </p:spPr>
        <p:txBody>
          <a:bodyPr>
            <a:noAutofit/>
          </a:bodyPr>
          <a:lstStyle/>
          <a:p>
            <a:r>
              <a:rPr lang="en-US" sz="3600" dirty="0" smtClean="0"/>
              <a:t>Non-</a:t>
            </a:r>
            <a:r>
              <a:rPr lang="en-US" sz="3600" dirty="0" err="1" smtClean="0"/>
              <a:t>Qual</a:t>
            </a:r>
            <a:r>
              <a:rPr lang="en-US" sz="3600" dirty="0" smtClean="0"/>
              <a:t> Option Loss Example</a:t>
            </a:r>
            <a:endParaRPr lang="en-US" sz="3600" dirty="0"/>
          </a:p>
        </p:txBody>
      </p:sp>
      <p:sp>
        <p:nvSpPr>
          <p:cNvPr id="3" name="Content Placeholder 2"/>
          <p:cNvSpPr>
            <a:spLocks noGrp="1"/>
          </p:cNvSpPr>
          <p:nvPr>
            <p:ph idx="1"/>
          </p:nvPr>
        </p:nvSpPr>
        <p:spPr>
          <a:xfrm>
            <a:off x="685800" y="1066800"/>
            <a:ext cx="3505200" cy="4814455"/>
          </a:xfrm>
        </p:spPr>
        <p:txBody>
          <a:bodyPr>
            <a:normAutofit/>
          </a:bodyPr>
          <a:lstStyle/>
          <a:p>
            <a:pPr>
              <a:lnSpc>
                <a:spcPct val="80000"/>
              </a:lnSpc>
              <a:spcBef>
                <a:spcPts val="0"/>
              </a:spcBef>
            </a:pPr>
            <a:r>
              <a:rPr lang="en-US" sz="2800" dirty="0" smtClean="0"/>
              <a:t>1,000 shares</a:t>
            </a:r>
          </a:p>
          <a:p>
            <a:pPr>
              <a:lnSpc>
                <a:spcPct val="80000"/>
              </a:lnSpc>
              <a:spcBef>
                <a:spcPts val="0"/>
              </a:spcBef>
            </a:pPr>
            <a:r>
              <a:rPr lang="en-US" sz="2800" dirty="0" smtClean="0"/>
              <a:t>$10 grant price</a:t>
            </a:r>
          </a:p>
          <a:p>
            <a:pPr lvl="0">
              <a:lnSpc>
                <a:spcPct val="80000"/>
              </a:lnSpc>
              <a:spcBef>
                <a:spcPts val="0"/>
              </a:spcBef>
            </a:pPr>
            <a:r>
              <a:rPr lang="en-US" sz="2800" dirty="0">
                <a:latin typeface="Georgia" panose="02040502050405020303" pitchFamily="18" charset="0"/>
              </a:rPr>
              <a:t>$</a:t>
            </a:r>
            <a:r>
              <a:rPr lang="en-US" sz="2800" dirty="0" smtClean="0">
                <a:latin typeface="Georgia" panose="02040502050405020303" pitchFamily="18" charset="0"/>
              </a:rPr>
              <a:t>30 exercise price</a:t>
            </a:r>
            <a:endParaRPr lang="en-US" sz="2800" dirty="0">
              <a:latin typeface="Georgia" panose="02040502050405020303" pitchFamily="18" charset="0"/>
            </a:endParaRP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r>
              <a:rPr lang="en-US" sz="2400" dirty="0" smtClean="0"/>
              <a:t>@35%= $7,000 tax</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847909481"/>
              </p:ext>
            </p:extLst>
          </p:nvPr>
        </p:nvGraphicFramePr>
        <p:xfrm>
          <a:off x="762000" y="2133600"/>
          <a:ext cx="3429000" cy="2895600"/>
        </p:xfrm>
        <a:graphic>
          <a:graphicData uri="http://schemas.openxmlformats.org/drawingml/2006/table">
            <a:tbl>
              <a:tblPr firstRow="1" bandRow="1">
                <a:tableStyleId>{5C22544A-7EE6-4342-B048-85BDC9FD1C3A}</a:tableStyleId>
              </a:tblPr>
              <a:tblGrid>
                <a:gridCol w="2314575"/>
                <a:gridCol w="1114425"/>
              </a:tblGrid>
              <a:tr h="393498">
                <a:tc gridSpan="2">
                  <a:txBody>
                    <a:bodyPr/>
                    <a:lstStyle/>
                    <a:p>
                      <a:pPr algn="ctr"/>
                      <a:r>
                        <a:rPr lang="en-US" sz="2200" dirty="0" smtClean="0">
                          <a:latin typeface="Times New Roman" panose="02020603050405020304" pitchFamily="18" charset="0"/>
                          <a:cs typeface="Times New Roman" panose="02020603050405020304" pitchFamily="18" charset="0"/>
                        </a:rPr>
                        <a:t>At Exercise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Grant</a:t>
                      </a:r>
                      <a:r>
                        <a:rPr lang="en-US" sz="2200" baseline="0" dirty="0" smtClean="0">
                          <a:latin typeface="Times New Roman" panose="02020603050405020304" pitchFamily="18" charset="0"/>
                          <a:cs typeface="Times New Roman" panose="02020603050405020304" pitchFamily="18" charset="0"/>
                        </a:rPr>
                        <a:t>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-$10</a:t>
                      </a:r>
                      <a:endParaRPr lang="en-US" sz="2200" dirty="0">
                        <a:latin typeface="Times New Roman" panose="02020603050405020304" pitchFamily="18" charset="0"/>
                        <a:cs typeface="Times New Roman" panose="02020603050405020304" pitchFamily="18" charset="0"/>
                      </a:endParaRPr>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Exercise Price</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Benefit/share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$20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r h="393498">
                <a:tc>
                  <a:txBody>
                    <a:bodyPr/>
                    <a:lstStyle/>
                    <a:p>
                      <a:pPr algn="l"/>
                      <a:r>
                        <a:rPr lang="en-US" sz="2200" dirty="0" smtClean="0">
                          <a:latin typeface="Times New Roman" panose="02020603050405020304" pitchFamily="18" charset="0"/>
                          <a:cs typeface="Times New Roman" panose="02020603050405020304" pitchFamily="18" charset="0"/>
                        </a:rPr>
                        <a:t>Options Exercised</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x</a:t>
                      </a:r>
                      <a:r>
                        <a:rPr lang="en-US" sz="2200" baseline="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1,000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Benefit</a:t>
                      </a:r>
                      <a:r>
                        <a:rPr lang="en-US" sz="2200" baseline="0" dirty="0" smtClean="0">
                          <a:latin typeface="Times New Roman" panose="02020603050405020304" pitchFamily="18" charset="0"/>
                          <a:cs typeface="Times New Roman" panose="02020603050405020304" pitchFamily="18" charset="0"/>
                        </a:rPr>
                        <a:t> T</a:t>
                      </a:r>
                      <a:r>
                        <a:rPr lang="en-US" sz="2200" dirty="0" smtClean="0">
                          <a:latin typeface="Times New Roman" panose="02020603050405020304" pitchFamily="18" charset="0"/>
                          <a:cs typeface="Times New Roman" panose="02020603050405020304" pitchFamily="18" charset="0"/>
                        </a:rPr>
                        <a:t>axed as Ordinary Income</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$20,000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9" name="Content Placeholder 2"/>
          <p:cNvSpPr txBox="1">
            <a:spLocks/>
          </p:cNvSpPr>
          <p:nvPr/>
        </p:nvSpPr>
        <p:spPr>
          <a:xfrm>
            <a:off x="4876800" y="990600"/>
            <a:ext cx="3962400" cy="489065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rPr>
              <a:t>$0</a:t>
            </a:r>
            <a:r>
              <a:rPr kumimoji="0" lang="en-US" sz="2800" b="0" i="0" u="none" strike="noStrike" kern="1200" cap="none" spc="0" normalizeH="0" noProof="0" dirty="0" smtClean="0">
                <a:ln>
                  <a:noFill/>
                </a:ln>
                <a:solidFill>
                  <a:schemeClr val="tx1"/>
                </a:solidFill>
                <a:effectLst/>
                <a:uLnTx/>
                <a:uFillTx/>
                <a:latin typeface="Georgia" panose="02040502050405020303" pitchFamily="18" charset="0"/>
              </a:rPr>
              <a:t> – value at year 5</a:t>
            </a:r>
            <a:endParaRPr kumimoji="0" lang="en-US" sz="2800" b="0" i="0" u="none" strike="noStrike" kern="1200" cap="none" spc="0" normalizeH="0" baseline="0" noProof="0" dirty="0" smtClean="0">
              <a:ln>
                <a:noFill/>
              </a:ln>
              <a:solidFill>
                <a:schemeClr val="tx1"/>
              </a:solidFill>
              <a:effectLst/>
              <a:uLnTx/>
              <a:uFillTx/>
              <a:latin typeface="Georgia" panose="02040502050405020303"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93893275"/>
              </p:ext>
            </p:extLst>
          </p:nvPr>
        </p:nvGraphicFramePr>
        <p:xfrm>
          <a:off x="5133109" y="1447800"/>
          <a:ext cx="3429000" cy="2560320"/>
        </p:xfrm>
        <a:graphic>
          <a:graphicData uri="http://schemas.openxmlformats.org/drawingml/2006/table">
            <a:tbl>
              <a:tblPr firstRow="1" bandRow="1">
                <a:tableStyleId>{5C22544A-7EE6-4342-B048-85BDC9FD1C3A}</a:tableStyleId>
              </a:tblPr>
              <a:tblGrid>
                <a:gridCol w="2314575"/>
                <a:gridCol w="1114425"/>
              </a:tblGrid>
              <a:tr h="304800">
                <a:tc gridSpan="2">
                  <a:txBody>
                    <a:bodyPr/>
                    <a:lstStyle/>
                    <a:p>
                      <a:pPr algn="ctr"/>
                      <a:r>
                        <a:rPr lang="en-US" sz="2200" dirty="0" smtClean="0">
                          <a:latin typeface="Times New Roman" panose="02020603050405020304" pitchFamily="18" charset="0"/>
                          <a:cs typeface="Times New Roman" panose="02020603050405020304" pitchFamily="18" charset="0"/>
                        </a:rPr>
                        <a:t>Year</a:t>
                      </a:r>
                      <a:r>
                        <a:rPr lang="en-US" sz="2200" baseline="0" dirty="0" smtClean="0">
                          <a:latin typeface="Times New Roman" panose="02020603050405020304" pitchFamily="18" charset="0"/>
                          <a:cs typeface="Times New Roman" panose="02020603050405020304" pitchFamily="18" charset="0"/>
                        </a:rPr>
                        <a:t> 5 – At sale</a:t>
                      </a:r>
                      <a:endParaRPr lang="en-US" sz="2200" dirty="0">
                        <a:latin typeface="Times New Roman" panose="02020603050405020304" pitchFamily="18" charset="0"/>
                        <a:cs typeface="Times New Roman" panose="02020603050405020304" pitchFamily="18" charset="0"/>
                      </a:endParaRPr>
                    </a:p>
                  </a:txBody>
                  <a:tcPr/>
                </a:tc>
                <a:tc hMerge="1">
                  <a:txBody>
                    <a:bodyPr/>
                    <a:lstStyle/>
                    <a:p>
                      <a:pPr algn="r"/>
                      <a:endParaRPr lang="en-US" dirty="0"/>
                    </a:p>
                  </a:txBody>
                  <a:tcPr/>
                </a:tc>
              </a:tr>
              <a:tr h="368502">
                <a:tc>
                  <a:txBody>
                    <a:bodyPr/>
                    <a:lstStyle/>
                    <a:p>
                      <a:pPr algn="l"/>
                      <a:r>
                        <a:rPr lang="en-US" sz="2200" dirty="0" smtClean="0">
                          <a:latin typeface="Times New Roman" panose="02020603050405020304" pitchFamily="18" charset="0"/>
                          <a:cs typeface="Times New Roman" panose="02020603050405020304" pitchFamily="18" charset="0"/>
                        </a:rPr>
                        <a:t>Sale Price</a:t>
                      </a:r>
                      <a:endParaRPr lang="en-US" sz="2200" dirty="0">
                        <a:latin typeface="Times New Roman" panose="02020603050405020304" pitchFamily="18" charset="0"/>
                        <a:cs typeface="Times New Roman" panose="02020603050405020304" pitchFamily="18" charset="0"/>
                      </a:endParaRPr>
                    </a:p>
                  </a:txBody>
                  <a:tcPr/>
                </a:tc>
                <a:tc>
                  <a:txBody>
                    <a:bodyPr/>
                    <a:lstStyle/>
                    <a:p>
                      <a:pPr algn="r"/>
                      <a:r>
                        <a:rPr lang="en-US" sz="2200" dirty="0" smtClean="0">
                          <a:latin typeface="Times New Roman" panose="02020603050405020304" pitchFamily="18" charset="0"/>
                          <a:cs typeface="Times New Roman" panose="02020603050405020304" pitchFamily="18" charset="0"/>
                        </a:rPr>
                        <a:t>$0</a:t>
                      </a:r>
                      <a:endParaRPr lang="en-US" sz="2200" dirty="0">
                        <a:latin typeface="Times New Roman" panose="02020603050405020304" pitchFamily="18" charset="0"/>
                        <a:cs typeface="Times New Roman" panose="02020603050405020304" pitchFamily="18" charset="0"/>
                      </a:endParaRPr>
                    </a:p>
                  </a:txBody>
                  <a:tcPr/>
                </a:tc>
              </a:tr>
              <a:tr h="393498">
                <a:tc>
                  <a:txBody>
                    <a:bodyPr/>
                    <a:lstStyle/>
                    <a:p>
                      <a:pPr algn="l"/>
                      <a:r>
                        <a:rPr lang="en-US" sz="2200" baseline="0" dirty="0" smtClean="0">
                          <a:latin typeface="Times New Roman" panose="02020603050405020304" pitchFamily="18" charset="0"/>
                          <a:cs typeface="Times New Roman" panose="02020603050405020304" pitchFamily="18" charset="0"/>
                        </a:rPr>
                        <a:t>Basis</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r>
              <a:tr h="393498">
                <a:tc>
                  <a:txBody>
                    <a:bodyPr/>
                    <a:lstStyle/>
                    <a:p>
                      <a:pPr algn="l"/>
                      <a:r>
                        <a:rPr lang="en-US" sz="2200" dirty="0" smtClean="0">
                          <a:latin typeface="Times New Roman" panose="02020603050405020304" pitchFamily="18" charset="0"/>
                          <a:cs typeface="Times New Roman" panose="02020603050405020304" pitchFamily="18" charset="0"/>
                        </a:rPr>
                        <a:t>Loss</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$30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498">
                <a:tc>
                  <a:txBody>
                    <a:bodyPr/>
                    <a:lstStyle/>
                    <a:p>
                      <a:pPr algn="l"/>
                      <a:r>
                        <a:rPr lang="en-US" sz="2200" dirty="0" smtClean="0">
                          <a:latin typeface="Times New Roman" panose="02020603050405020304" pitchFamily="18" charset="0"/>
                          <a:cs typeface="Times New Roman" panose="02020603050405020304" pitchFamily="18" charset="0"/>
                        </a:rPr>
                        <a:t># of Shares</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200" dirty="0" smtClean="0">
                          <a:latin typeface="Times New Roman" panose="02020603050405020304" pitchFamily="18" charset="0"/>
                          <a:cs typeface="Times New Roman" panose="02020603050405020304" pitchFamily="18" charset="0"/>
                        </a:rPr>
                        <a:t>x 1,000</a:t>
                      </a:r>
                      <a:endParaRPr lang="en-US" sz="22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3498">
                <a:tc>
                  <a:txBody>
                    <a:bodyPr/>
                    <a:lstStyle/>
                    <a:p>
                      <a:pPr algn="l"/>
                      <a:r>
                        <a:rPr lang="en-US" sz="2200" dirty="0" smtClean="0">
                          <a:latin typeface="Times New Roman" panose="02020603050405020304" pitchFamily="18" charset="0"/>
                          <a:cs typeface="Times New Roman" panose="02020603050405020304" pitchFamily="18" charset="0"/>
                        </a:rPr>
                        <a:t>Capital Loss</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r"/>
                      <a:r>
                        <a:rPr lang="en-US" sz="2200" dirty="0" smtClean="0">
                          <a:latin typeface="Times New Roman" panose="02020603050405020304" pitchFamily="18" charset="0"/>
                          <a:cs typeface="Times New Roman" panose="02020603050405020304" pitchFamily="18" charset="0"/>
                        </a:rPr>
                        <a:t>$30,000</a:t>
                      </a:r>
                      <a:endParaRPr lang="en-US" sz="22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1" name="Slide Number Placeholder 10"/>
          <p:cNvSpPr>
            <a:spLocks noGrp="1"/>
          </p:cNvSpPr>
          <p:nvPr>
            <p:ph type="sldNum" sz="quarter" idx="12"/>
          </p:nvPr>
        </p:nvSpPr>
        <p:spPr/>
        <p:txBody>
          <a:bodyPr/>
          <a:lstStyle/>
          <a:p>
            <a:fld id="{A4344275-B131-45AC-A2C1-D7E835BD715A}" type="slidenum">
              <a:rPr lang="en-US" smtClean="0"/>
              <a:pPr/>
              <a:t>69</a:t>
            </a:fld>
            <a:endParaRPr lang="en-US" dirty="0"/>
          </a:p>
        </p:txBody>
      </p:sp>
      <p:sp>
        <p:nvSpPr>
          <p:cNvPr id="12" name="Content Placeholder 2"/>
          <p:cNvSpPr txBox="1">
            <a:spLocks/>
          </p:cNvSpPr>
          <p:nvPr/>
        </p:nvSpPr>
        <p:spPr>
          <a:xfrm>
            <a:off x="5091545" y="4114800"/>
            <a:ext cx="3553691" cy="1981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Georgia" panose="02040502050405020303" pitchFamily="18" charset="0"/>
              </a:rPr>
              <a:t>Loss</a:t>
            </a:r>
            <a:r>
              <a:rPr kumimoji="0" lang="en-US" sz="2000" b="0" i="0" u="none" strike="noStrike" kern="1200" cap="none" spc="0" normalizeH="0" noProof="0" dirty="0" smtClean="0">
                <a:ln>
                  <a:noFill/>
                </a:ln>
                <a:solidFill>
                  <a:schemeClr val="tx1"/>
                </a:solidFill>
                <a:effectLst/>
                <a:uLnTx/>
                <a:uFillTx/>
                <a:latin typeface="Georgia" panose="02040502050405020303" pitchFamily="18" charset="0"/>
              </a:rPr>
              <a:t> must deducted against other capital gains or $3,000 per year from ordinary income – previous massive tax bill can’t be offset</a:t>
            </a:r>
            <a:endParaRPr kumimoji="0" lang="en-US" sz="2000" b="0" i="0" u="none" strike="noStrike" kern="1200" cap="none" spc="0" normalizeH="0" baseline="0" noProof="0" dirty="0">
              <a:ln>
                <a:noFill/>
              </a:ln>
              <a:solidFill>
                <a:schemeClr val="tx1"/>
              </a:solidFill>
              <a:effectLst/>
              <a:uLnTx/>
              <a:uFillTx/>
              <a:latin typeface="Georgia" panose="02040502050405020303" pitchFamily="18" charset="0"/>
            </a:endParaRPr>
          </a:p>
        </p:txBody>
      </p:sp>
      <p:sp>
        <p:nvSpPr>
          <p:cNvPr id="4" name="Footer Placeholder 3"/>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094822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Who Buys/Owns Equity?</a:t>
            </a:r>
          </a:p>
        </p:txBody>
      </p:sp>
      <p:sp>
        <p:nvSpPr>
          <p:cNvPr id="16387" name="Content Placeholder 2"/>
          <p:cNvSpPr>
            <a:spLocks noGrp="1"/>
          </p:cNvSpPr>
          <p:nvPr>
            <p:ph idx="4294967295"/>
          </p:nvPr>
        </p:nvSpPr>
        <p:spPr>
          <a:xfrm>
            <a:off x="490182" y="1219200"/>
            <a:ext cx="8229600" cy="5029200"/>
          </a:xfrm>
        </p:spPr>
        <p:txBody>
          <a:bodyPr/>
          <a:lstStyle/>
          <a:p>
            <a:pPr eaLnBrk="1" hangingPunct="1">
              <a:lnSpc>
                <a:spcPct val="90000"/>
              </a:lnSpc>
            </a:pPr>
            <a:r>
              <a:rPr lang="en-US" sz="2800" dirty="0" smtClean="0">
                <a:solidFill>
                  <a:schemeClr val="accent6">
                    <a:lumMod val="75000"/>
                  </a:schemeClr>
                </a:solidFill>
                <a:latin typeface="Georgia" pitchFamily="18" charset="0"/>
              </a:rPr>
              <a:t>Founders</a:t>
            </a:r>
          </a:p>
          <a:p>
            <a:pPr eaLnBrk="1" hangingPunct="1">
              <a:lnSpc>
                <a:spcPct val="90000"/>
              </a:lnSpc>
            </a:pPr>
            <a:r>
              <a:rPr lang="en-US" sz="2800" dirty="0" smtClean="0">
                <a:latin typeface="Georgia" pitchFamily="18" charset="0"/>
              </a:rPr>
              <a:t>“Friends &amp; Family”</a:t>
            </a:r>
          </a:p>
          <a:p>
            <a:pPr eaLnBrk="1" hangingPunct="1">
              <a:lnSpc>
                <a:spcPct val="90000"/>
              </a:lnSpc>
            </a:pPr>
            <a:r>
              <a:rPr lang="en-US" sz="2800" dirty="0" smtClean="0">
                <a:latin typeface="Georgia" pitchFamily="18" charset="0"/>
              </a:rPr>
              <a:t>Angels/Seed</a:t>
            </a:r>
          </a:p>
          <a:p>
            <a:pPr eaLnBrk="1" hangingPunct="1">
              <a:lnSpc>
                <a:spcPct val="90000"/>
              </a:lnSpc>
            </a:pPr>
            <a:r>
              <a:rPr lang="en-US" sz="2800" dirty="0" smtClean="0">
                <a:latin typeface="Georgia" pitchFamily="18" charset="0"/>
              </a:rPr>
              <a:t>Venture Capital</a:t>
            </a:r>
          </a:p>
          <a:p>
            <a:pPr eaLnBrk="1" hangingPunct="1">
              <a:lnSpc>
                <a:spcPct val="90000"/>
              </a:lnSpc>
            </a:pPr>
            <a:r>
              <a:rPr lang="en-US" sz="2800" dirty="0" smtClean="0">
                <a:latin typeface="Georgia" pitchFamily="18" charset="0"/>
              </a:rPr>
              <a:t>The Public (Initial Public Offering - IPO)</a:t>
            </a:r>
          </a:p>
          <a:p>
            <a:pPr eaLnBrk="1" hangingPunct="1">
              <a:lnSpc>
                <a:spcPct val="90000"/>
              </a:lnSpc>
            </a:pPr>
            <a:r>
              <a:rPr lang="en-US" sz="2800" dirty="0" smtClean="0">
                <a:latin typeface="Georgia" pitchFamily="18" charset="0"/>
              </a:rPr>
              <a:t>Not mutually exclusive Categories</a:t>
            </a: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7</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4162607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r>
              <a:rPr lang="en-US" sz="3600" dirty="0" smtClean="0"/>
              <a:t>Restricted Stock</a:t>
            </a:r>
            <a:endParaRPr lang="en-US" sz="3600" dirty="0"/>
          </a:p>
        </p:txBody>
      </p:sp>
      <p:sp>
        <p:nvSpPr>
          <p:cNvPr id="7" name="Slide Number Placeholder 6"/>
          <p:cNvSpPr>
            <a:spLocks noGrp="1"/>
          </p:cNvSpPr>
          <p:nvPr>
            <p:ph type="sldNum" sz="quarter" idx="12"/>
          </p:nvPr>
        </p:nvSpPr>
        <p:spPr/>
        <p:txBody>
          <a:bodyPr/>
          <a:lstStyle/>
          <a:p>
            <a:fld id="{A4344275-B131-45AC-A2C1-D7E835BD715A}" type="slidenum">
              <a:rPr lang="en-US" smtClean="0"/>
              <a:pPr/>
              <a:t>70</a:t>
            </a:fld>
            <a:endParaRPr lang="en-US" dirty="0"/>
          </a:p>
        </p:txBody>
      </p:sp>
      <p:sp>
        <p:nvSpPr>
          <p:cNvPr id="9" name="Content Placeholder 2"/>
          <p:cNvSpPr>
            <a:spLocks noGrp="1"/>
          </p:cNvSpPr>
          <p:nvPr>
            <p:ph idx="1"/>
          </p:nvPr>
        </p:nvSpPr>
        <p:spPr>
          <a:xfrm>
            <a:off x="304800" y="1295400"/>
            <a:ext cx="8458200" cy="5105400"/>
          </a:xfrm>
        </p:spPr>
        <p:txBody>
          <a:bodyPr>
            <a:normAutofit/>
          </a:bodyPr>
          <a:lstStyle/>
          <a:p>
            <a:r>
              <a:rPr lang="en-US" sz="2400" dirty="0"/>
              <a:t>Vesting: </a:t>
            </a:r>
            <a:r>
              <a:rPr lang="en-US" sz="2400" dirty="0" smtClean="0"/>
              <a:t>shares </a:t>
            </a:r>
            <a:r>
              <a:rPr lang="en-US" sz="2400" dirty="0"/>
              <a:t>of the </a:t>
            </a:r>
            <a:r>
              <a:rPr lang="en-US" sz="2400" dirty="0" smtClean="0"/>
              <a:t>company become your property</a:t>
            </a:r>
          </a:p>
          <a:p>
            <a:r>
              <a:rPr lang="en-US" sz="2400" dirty="0" smtClean="0"/>
              <a:t>Restricted stock: Company stock offered to employees that can not be immediately sold</a:t>
            </a:r>
          </a:p>
          <a:p>
            <a:pPr lvl="1"/>
            <a:r>
              <a:rPr lang="en-US" sz="2000" dirty="0" smtClean="0"/>
              <a:t>May not be 100% vested immediately and may vest according to a schedule</a:t>
            </a:r>
          </a:p>
          <a:p>
            <a:pPr lvl="1"/>
            <a:r>
              <a:rPr lang="en-US" sz="2000" dirty="0" smtClean="0"/>
              <a:t>Non-vested stock is lost if employee departs</a:t>
            </a:r>
          </a:p>
          <a:p>
            <a:r>
              <a:rPr lang="en-US" sz="2400" dirty="0" smtClean="0"/>
              <a:t>Vesting schedule: employee acquires ownership of stock over time</a:t>
            </a:r>
          </a:p>
          <a:p>
            <a:pPr lvl="1"/>
            <a:r>
              <a:rPr lang="en-US" sz="2400" dirty="0" smtClean="0"/>
              <a:t>Most common: 4 years with monthly vest</a:t>
            </a:r>
          </a:p>
          <a:p>
            <a:pPr lvl="1"/>
            <a:r>
              <a:rPr lang="en-US" sz="2400" dirty="0" smtClean="0"/>
              <a:t>Departure before 4 years causes less than 100% to be vested in employee – unvested shares are forfeited</a:t>
            </a:r>
          </a:p>
        </p:txBody>
      </p:sp>
      <p:sp>
        <p:nvSpPr>
          <p:cNvPr id="3" name="Footer Placeholder 2"/>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025333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0" y="0"/>
            <a:ext cx="7924800" cy="1143000"/>
          </a:xfrm>
        </p:spPr>
        <p:txBody>
          <a:bodyPr>
            <a:normAutofit/>
          </a:bodyPr>
          <a:lstStyle/>
          <a:p>
            <a:r>
              <a:rPr lang="en-US" sz="3600" dirty="0" smtClean="0"/>
              <a:t>Considerations</a:t>
            </a:r>
            <a:endParaRPr lang="en-US" sz="3600" dirty="0"/>
          </a:p>
        </p:txBody>
      </p:sp>
      <p:sp>
        <p:nvSpPr>
          <p:cNvPr id="11" name="Content Placeholder 2"/>
          <p:cNvSpPr>
            <a:spLocks noGrp="1"/>
          </p:cNvSpPr>
          <p:nvPr>
            <p:ph idx="1"/>
          </p:nvPr>
        </p:nvSpPr>
        <p:spPr>
          <a:xfrm>
            <a:off x="304800" y="914400"/>
            <a:ext cx="8458200" cy="5502066"/>
          </a:xfrm>
        </p:spPr>
        <p:txBody>
          <a:bodyPr>
            <a:normAutofit fontScale="92500" lnSpcReduction="10000"/>
          </a:bodyPr>
          <a:lstStyle/>
          <a:p>
            <a:r>
              <a:rPr lang="en-US" sz="2600" dirty="0" smtClean="0"/>
              <a:t>Alternative vesting schedule - Cliff</a:t>
            </a:r>
          </a:p>
          <a:p>
            <a:pPr lvl="1"/>
            <a:r>
              <a:rPr lang="en-US" sz="2600" dirty="0" smtClean="0"/>
              <a:t>Generally 1 year</a:t>
            </a:r>
          </a:p>
          <a:p>
            <a:pPr lvl="1"/>
            <a:r>
              <a:rPr lang="en-US" sz="2600" dirty="0" smtClean="0"/>
              <a:t>No shares vest if departure within cliff period</a:t>
            </a:r>
          </a:p>
          <a:p>
            <a:r>
              <a:rPr lang="en-US" sz="2600" dirty="0" smtClean="0"/>
              <a:t>May include Acceleration clause</a:t>
            </a:r>
          </a:p>
          <a:p>
            <a:pPr lvl="1"/>
            <a:r>
              <a:rPr lang="en-US" sz="2600" dirty="0"/>
              <a:t>V</a:t>
            </a:r>
            <a:r>
              <a:rPr lang="en-US" sz="2600" dirty="0" smtClean="0"/>
              <a:t>ests all shares immediately, for example if company is sold</a:t>
            </a:r>
          </a:p>
          <a:p>
            <a:r>
              <a:rPr lang="en-US" sz="2600" dirty="0" smtClean="0"/>
              <a:t>Tax Issue - Shares that vest are considered taxable income</a:t>
            </a:r>
          </a:p>
          <a:p>
            <a:pPr lvl="1"/>
            <a:r>
              <a:rPr lang="en-US" sz="2600" dirty="0" smtClean="0"/>
              <a:t>But! Section 83(b) election may limit annual tax payments on receipt of stock and overall tax liability</a:t>
            </a:r>
            <a:endParaRPr lang="en-US" sz="2600" dirty="0"/>
          </a:p>
          <a:p>
            <a:pPr marL="742950" lvl="2" indent="-342900"/>
            <a:r>
              <a:rPr lang="en-US" sz="2600" dirty="0" smtClean="0"/>
              <a:t>May also have Alternative </a:t>
            </a:r>
            <a:r>
              <a:rPr lang="en-US" sz="2600" dirty="0"/>
              <a:t>Minimum </a:t>
            </a:r>
            <a:r>
              <a:rPr lang="en-US" sz="2600" dirty="0" smtClean="0"/>
              <a:t>Tax concerns</a:t>
            </a:r>
          </a:p>
          <a:p>
            <a:r>
              <a:rPr lang="en-US" sz="2600" dirty="0" smtClean="0"/>
              <a:t>83(b) election elects to pay tax on shares that have not yet vested as if they all vested today</a:t>
            </a:r>
          </a:p>
          <a:p>
            <a:pPr lvl="1"/>
            <a:r>
              <a:rPr lang="en-US" sz="2600" dirty="0" smtClean="0"/>
              <a:t>Avoids paying tax later when shares have increased in value</a:t>
            </a:r>
            <a:endParaRPr lang="en-US" sz="2600" dirty="0"/>
          </a:p>
          <a:p>
            <a:endParaRPr lang="en-US" sz="2400" dirty="0" smtClean="0"/>
          </a:p>
        </p:txBody>
      </p:sp>
      <p:sp>
        <p:nvSpPr>
          <p:cNvPr id="12" name="Slide Number Placeholder 11"/>
          <p:cNvSpPr>
            <a:spLocks noGrp="1"/>
          </p:cNvSpPr>
          <p:nvPr>
            <p:ph type="sldNum" sz="quarter" idx="12"/>
          </p:nvPr>
        </p:nvSpPr>
        <p:spPr/>
        <p:txBody>
          <a:bodyPr/>
          <a:lstStyle/>
          <a:p>
            <a:fld id="{A4344275-B131-45AC-A2C1-D7E835BD715A}" type="slidenum">
              <a:rPr lang="en-US" smtClean="0"/>
              <a:pPr/>
              <a:t>71</a:t>
            </a:fld>
            <a:endParaRPr lang="en-US" dirty="0"/>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4873114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152400"/>
            <a:ext cx="8305800" cy="914400"/>
          </a:xfrm>
        </p:spPr>
        <p:txBody>
          <a:bodyPr>
            <a:normAutofit fontScale="90000"/>
          </a:bodyPr>
          <a:lstStyle/>
          <a:p>
            <a:r>
              <a:rPr lang="en-US" sz="4000" dirty="0" smtClean="0"/>
              <a:t>83(b) Election – Example</a:t>
            </a:r>
            <a:br>
              <a:rPr lang="en-US" sz="4000" dirty="0" smtClean="0"/>
            </a:br>
            <a:r>
              <a:rPr lang="en-US" sz="2800" dirty="0" smtClean="0"/>
              <a:t>1,000 shares - 35% short term tax rate, 15% long</a:t>
            </a:r>
            <a:endParaRPr lang="en-US" sz="2800" dirty="0"/>
          </a:p>
        </p:txBody>
      </p:sp>
      <p:sp>
        <p:nvSpPr>
          <p:cNvPr id="12" name="Slide Number Placeholder 11"/>
          <p:cNvSpPr>
            <a:spLocks noGrp="1"/>
          </p:cNvSpPr>
          <p:nvPr>
            <p:ph type="sldNum" sz="quarter" idx="12"/>
          </p:nvPr>
        </p:nvSpPr>
        <p:spPr/>
        <p:txBody>
          <a:bodyPr/>
          <a:lstStyle/>
          <a:p>
            <a:fld id="{A4344275-B131-45AC-A2C1-D7E835BD715A}" type="slidenum">
              <a:rPr lang="en-US" smtClean="0"/>
              <a:pPr/>
              <a:t>72</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630289082"/>
              </p:ext>
            </p:extLst>
          </p:nvPr>
        </p:nvGraphicFramePr>
        <p:xfrm>
          <a:off x="76200" y="1295400"/>
          <a:ext cx="8991599" cy="4483070"/>
        </p:xfrm>
        <a:graphic>
          <a:graphicData uri="http://schemas.openxmlformats.org/drawingml/2006/table">
            <a:tbl>
              <a:tblPr/>
              <a:tblGrid>
                <a:gridCol w="2133599"/>
                <a:gridCol w="3186431"/>
                <a:gridCol w="3671569"/>
              </a:tblGrid>
              <a:tr h="258984">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Times New Roman" panose="02020603050405020304" pitchFamily="18" charset="0"/>
                          <a:cs typeface="Times New Roman" panose="02020603050405020304" pitchFamily="18" charset="0"/>
                        </a:rPr>
                        <a:t>No Election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Times New Roman" panose="02020603050405020304" pitchFamily="18" charset="0"/>
                          <a:cs typeface="Times New Roman" panose="02020603050405020304" pitchFamily="18" charset="0"/>
                        </a:rPr>
                        <a:t>83(b) Election Filed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428">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Grant </a:t>
                      </a:r>
                      <a:r>
                        <a:rPr lang="en-US" sz="1600" b="1" i="0" u="none" strike="noStrike" dirty="0">
                          <a:solidFill>
                            <a:srgbClr val="000000"/>
                          </a:solidFill>
                          <a:latin typeface="Times New Roman" panose="02020603050405020304" pitchFamily="18" charset="0"/>
                          <a:cs typeface="Times New Roman" panose="02020603050405020304" pitchFamily="18" charset="0"/>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Tax </a:t>
                      </a:r>
                      <a:r>
                        <a:rPr lang="en-US" sz="1600" b="0" i="0" u="none" strike="noStrike" dirty="0">
                          <a:solidFill>
                            <a:srgbClr val="000000"/>
                          </a:solidFill>
                          <a:latin typeface="Times New Roman" panose="02020603050405020304" pitchFamily="18" charset="0"/>
                          <a:cs typeface="Times New Roman" panose="02020603050405020304" pitchFamily="18" charset="0"/>
                        </a:rPr>
                        <a:t>due on all shares at present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57972">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Tax </a:t>
                      </a:r>
                      <a:r>
                        <a:rPr lang="en-US" sz="1600" b="1" i="0" u="none" strike="noStrike" dirty="0">
                          <a:solidFill>
                            <a:srgbClr val="000000"/>
                          </a:solidFill>
                          <a:latin typeface="Times New Roman" panose="02020603050405020304" pitchFamily="18" charset="0"/>
                          <a:cs typeface="Times New Roman" panose="02020603050405020304" pitchFamily="18" charset="0"/>
                        </a:rPr>
                        <a:t>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3.50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52400">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80035">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End </a:t>
                      </a:r>
                      <a:r>
                        <a:rPr lang="en-US" sz="1600" b="1" i="0" u="none" strike="noStrike" dirty="0">
                          <a:solidFill>
                            <a:srgbClr val="000000"/>
                          </a:solidFill>
                          <a:latin typeface="Times New Roman" panose="02020603050405020304" pitchFamily="18" charset="0"/>
                          <a:cs typeface="Times New Roman" panose="02020603050405020304" pitchFamily="18" charset="0"/>
                        </a:rPr>
                        <a:t>of Year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tax due on all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1,750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$5,000)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28663">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25527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End </a:t>
                      </a:r>
                      <a:r>
                        <a:rPr lang="en-US" sz="1600" b="1" i="0" u="none" strike="noStrike" dirty="0">
                          <a:solidFill>
                            <a:srgbClr val="000000"/>
                          </a:solidFill>
                          <a:latin typeface="Times New Roman" panose="02020603050405020304" pitchFamily="18" charset="0"/>
                          <a:cs typeface="Times New Roman" panose="02020603050405020304" pitchFamily="18" charset="0"/>
                        </a:rPr>
                        <a:t>of Year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tax due on all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500 shares vest, no tax due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a:t>
                      </a:r>
                      <a:r>
                        <a:rPr lang="en-US" sz="1600" b="1" i="0" u="none" strike="noStrike" dirty="0">
                          <a:solidFill>
                            <a:srgbClr val="000000"/>
                          </a:solidFill>
                          <a:latin typeface="Times New Roman" panose="02020603050405020304" pitchFamily="18" charset="0"/>
                          <a:cs typeface="Times New Roman" panose="02020603050405020304" pitchFamily="18"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17,500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$50K)</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0</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(basis $10)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145486">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01727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Tax due on sale of shares after </a:t>
                      </a:r>
                      <a:r>
                        <a:rPr lang="en-US" sz="1600" b="1" i="0" u="none" strike="noStrike" dirty="0">
                          <a:solidFill>
                            <a:srgbClr val="000000"/>
                          </a:solidFill>
                          <a:latin typeface="Times New Roman" panose="02020603050405020304" pitchFamily="18" charset="0"/>
                          <a:cs typeface="Times New Roman" panose="02020603050405020304" pitchFamily="18" charset="0"/>
                        </a:rPr>
                        <a:t>year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500 </a:t>
                      </a:r>
                      <a:r>
                        <a:rPr lang="en-US" sz="1600" b="0" i="0" u="none" strike="noStrike" dirty="0">
                          <a:solidFill>
                            <a:srgbClr val="000000"/>
                          </a:solidFill>
                          <a:latin typeface="Times New Roman" panose="02020603050405020304" pitchFamily="18" charset="0"/>
                          <a:cs typeface="Times New Roman" panose="02020603050405020304" pitchFamily="18" charset="0"/>
                        </a:rPr>
                        <a:t>as </a:t>
                      </a:r>
                      <a:r>
                        <a:rPr lang="en-US" sz="1600" b="1" i="0" u="none" strike="noStrike" dirty="0">
                          <a:solidFill>
                            <a:srgbClr val="000000"/>
                          </a:solidFill>
                          <a:latin typeface="Times New Roman" panose="02020603050405020304" pitchFamily="18" charset="0"/>
                          <a:cs typeface="Times New Roman" panose="02020603050405020304" pitchFamily="18" charset="0"/>
                        </a:rPr>
                        <a:t>long term capital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75K-5K</a:t>
                      </a:r>
                      <a:r>
                        <a:rPr lang="en-US" sz="1600" b="1" i="0" u="none" strike="noStrike" baseline="0" dirty="0" smtClean="0">
                          <a:solidFill>
                            <a:srgbClr val="000000"/>
                          </a:solidFill>
                          <a:latin typeface="Times New Roman" panose="02020603050405020304" pitchFamily="18" charset="0"/>
                          <a:cs typeface="Times New Roman" panose="02020603050405020304" pitchFamily="18" charset="0"/>
                        </a:rPr>
                        <a:t> *.15 = 10500</a:t>
                      </a:r>
                      <a:r>
                        <a:rPr lang="en-US" sz="1600" b="0" i="0" u="none" strike="noStrike" dirty="0">
                          <a:solidFill>
                            <a:srgbClr val="000000"/>
                          </a:solidFill>
                          <a:latin typeface="Times New Roman" panose="02020603050405020304" pitchFamily="18" charset="0"/>
                          <a:cs typeface="Times New Roman" panose="02020603050405020304" pitchFamily="18" charset="0"/>
                        </a:rPr>
                        <a:t/>
                      </a:r>
                      <a:br>
                        <a:rPr lang="en-US" sz="1600" b="0" i="0" u="none" strike="noStrike" dirty="0">
                          <a:solidFill>
                            <a:srgbClr val="000000"/>
                          </a:solidFill>
                          <a:latin typeface="Times New Roman" panose="02020603050405020304" pitchFamily="18" charset="0"/>
                          <a:cs typeface="Times New Roman" panose="02020603050405020304" pitchFamily="18" charset="0"/>
                        </a:rPr>
                      </a:br>
                      <a:r>
                        <a:rPr lang="en-US" sz="1600" b="0" i="0" u="none" strike="noStrike" dirty="0">
                          <a:solidFill>
                            <a:srgbClr val="000000"/>
                          </a:solidFill>
                          <a:latin typeface="Times New Roman" panose="02020603050405020304" pitchFamily="18" charset="0"/>
                          <a:cs typeface="Times New Roman" panose="02020603050405020304" pitchFamily="18" charset="0"/>
                        </a:rPr>
                        <a:t>500 as </a:t>
                      </a:r>
                      <a:r>
                        <a:rPr lang="en-US" sz="1600" b="1" i="0" u="none" strike="noStrike" dirty="0">
                          <a:solidFill>
                            <a:srgbClr val="000000"/>
                          </a:solidFill>
                          <a:latin typeface="Times New Roman" panose="02020603050405020304" pitchFamily="18" charset="0"/>
                          <a:cs typeface="Times New Roman" panose="02020603050405020304" pitchFamily="18" charset="0"/>
                        </a:rPr>
                        <a:t>short term capital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75K-50K *.35 = 8750</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r>
                      <a:br>
                        <a:rPr lang="en-US" sz="1600" b="0" i="0" u="none" strike="noStrike" dirty="0">
                          <a:solidFill>
                            <a:srgbClr val="000000"/>
                          </a:solidFill>
                          <a:latin typeface="Times New Roman" panose="02020603050405020304" pitchFamily="18" charset="0"/>
                          <a:cs typeface="Times New Roman" panose="02020603050405020304" pitchFamily="18" charset="0"/>
                        </a:rPr>
                      </a:br>
                      <a:r>
                        <a:rPr lang="en-US" sz="1600" b="0" i="0" u="none" strike="noStrike" dirty="0">
                          <a:solidFill>
                            <a:srgbClr val="000000"/>
                          </a:solidFill>
                          <a:latin typeface="Times New Roman" panose="02020603050405020304" pitchFamily="18" charset="0"/>
                          <a:cs typeface="Times New Roman" panose="02020603050405020304" pitchFamily="18" charset="0"/>
                        </a:rPr>
                        <a:t>1,000 as long term capital </a:t>
                      </a:r>
                      <a:r>
                        <a:rPr lang="en-US" sz="1600" b="0" i="0" u="none" strike="noStrike" dirty="0" smtClean="0">
                          <a:solidFill>
                            <a:srgbClr val="000000"/>
                          </a:solidFill>
                          <a:latin typeface="Times New Roman" panose="02020603050405020304" pitchFamily="18" charset="0"/>
                          <a:cs typeface="Times New Roman" panose="02020603050405020304" pitchFamily="18" charset="0"/>
                        </a:rPr>
                        <a:t>gains</a:t>
                      </a:r>
                    </a:p>
                    <a:p>
                      <a:pPr algn="l" fontAlgn="b"/>
                      <a:r>
                        <a:rPr lang="en-US" sz="1600" b="0" i="0" u="none" strike="noStrike" dirty="0" smtClean="0">
                          <a:solidFill>
                            <a:srgbClr val="000000"/>
                          </a:solidFill>
                          <a:latin typeface="Times New Roman" panose="02020603050405020304" pitchFamily="18" charset="0"/>
                          <a:cs typeface="Times New Roman" panose="02020603050405020304" pitchFamily="18" charset="0"/>
                        </a:rPr>
                        <a:t>(150,000-10 )*.15</a:t>
                      </a:r>
                      <a:endParaRPr lang="en-US" sz="1600" b="0"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Share </a:t>
                      </a:r>
                      <a:r>
                        <a:rPr lang="en-US" sz="1600" b="1" i="0" u="none" strike="noStrike" dirty="0">
                          <a:solidFill>
                            <a:srgbClr val="000000"/>
                          </a:solidFill>
                          <a:latin typeface="Times New Roman" panose="02020603050405020304" pitchFamily="18" charset="0"/>
                          <a:cs typeface="Times New Roman" panose="02020603050405020304" pitchFamily="18" charset="0"/>
                        </a:rPr>
                        <a:t>value = </a:t>
                      </a:r>
                      <a:r>
                        <a:rPr lang="en-US" sz="1600" b="1" i="0" u="none" strike="noStrike" dirty="0" smtClean="0">
                          <a:solidFill>
                            <a:srgbClr val="000000"/>
                          </a:solidFill>
                          <a:latin typeface="Times New Roman" panose="02020603050405020304" pitchFamily="18" charset="0"/>
                          <a:cs typeface="Times New Roman" panose="02020603050405020304" pitchFamily="18" charset="0"/>
                        </a:rPr>
                        <a:t> $</a:t>
                      </a:r>
                      <a:r>
                        <a:rPr lang="en-US" sz="1600" b="1" i="0" u="none" strike="noStrike" dirty="0">
                          <a:solidFill>
                            <a:srgbClr val="000000"/>
                          </a:solidFill>
                          <a:latin typeface="Times New Roman" panose="02020603050405020304" pitchFamily="18" charset="0"/>
                          <a:cs typeface="Times New Roman" panose="02020603050405020304" pitchFamily="18"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19,250</a:t>
                      </a:r>
                      <a:endParaRPr lang="en-US" sz="1600" b="1" i="0" u="none" strike="noStrike" dirty="0">
                        <a:solidFill>
                          <a:srgbClr val="FF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latin typeface="Times New Roman" panose="02020603050405020304" pitchFamily="18" charset="0"/>
                          <a:cs typeface="Times New Roman" panose="02020603050405020304" pitchFamily="18" charset="0"/>
                        </a:rPr>
                        <a:t>Tax due: </a:t>
                      </a:r>
                      <a:r>
                        <a:rPr lang="en-US" sz="1600" b="1" i="0" u="none" strike="noStrike" dirty="0">
                          <a:solidFill>
                            <a:srgbClr val="FF0000"/>
                          </a:solidFill>
                          <a:latin typeface="Times New Roman" panose="02020603050405020304" pitchFamily="18" charset="0"/>
                          <a:cs typeface="Times New Roman" panose="02020603050405020304" pitchFamily="18" charset="0"/>
                        </a:rPr>
                        <a:t>$22,498.50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523">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600" b="0" i="0" u="none" strike="noStrike" dirty="0">
                          <a:solidFill>
                            <a:srgbClr val="000000"/>
                          </a:solidFill>
                          <a:latin typeface="Times New Roman" panose="02020603050405020304" pitchFamily="18" charset="0"/>
                          <a:cs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364556">
                <a:tc>
                  <a:txBody>
                    <a:bodyPr/>
                    <a:lstStyle/>
                    <a:p>
                      <a:pPr algn="l" fontAlgn="b"/>
                      <a:r>
                        <a:rPr lang="en-US" sz="1600" b="1" i="0" u="none" strike="noStrike" dirty="0" smtClean="0">
                          <a:solidFill>
                            <a:srgbClr val="000000"/>
                          </a:solidFill>
                          <a:latin typeface="Times New Roman" panose="02020603050405020304" pitchFamily="18" charset="0"/>
                          <a:cs typeface="Times New Roman" panose="02020603050405020304" pitchFamily="18" charset="0"/>
                        </a:rPr>
                        <a:t> Total tax paid</a:t>
                      </a:r>
                      <a:endParaRPr lang="en-US" sz="1600" b="1" i="0" u="none" strike="noStrike" dirty="0">
                        <a:solidFill>
                          <a:srgbClr val="00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FF0000"/>
                          </a:solidFill>
                          <a:latin typeface="Times New Roman" panose="02020603050405020304" pitchFamily="18" charset="0"/>
                          <a:cs typeface="Times New Roman" panose="02020603050405020304" pitchFamily="18" charset="0"/>
                        </a:rPr>
                        <a:t>$</a:t>
                      </a:r>
                      <a:r>
                        <a:rPr lang="en-US" sz="1600" b="1" i="0" u="none" strike="noStrike" dirty="0" smtClean="0">
                          <a:solidFill>
                            <a:srgbClr val="FF0000"/>
                          </a:solidFill>
                          <a:latin typeface="Times New Roman" panose="02020603050405020304" pitchFamily="18" charset="0"/>
                          <a:cs typeface="Times New Roman" panose="02020603050405020304" pitchFamily="18" charset="0"/>
                        </a:rPr>
                        <a:t>38,500.00</a:t>
                      </a:r>
                      <a:endParaRPr lang="en-US" sz="1600" b="1" i="0" u="none" strike="noStrike" dirty="0">
                        <a:solidFill>
                          <a:srgbClr val="FF0000"/>
                        </a:solidFill>
                        <a:latin typeface="Times New Roman" panose="02020603050405020304" pitchFamily="18" charset="0"/>
                        <a:cs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FF0000"/>
                          </a:solidFill>
                          <a:latin typeface="Times New Roman" panose="02020603050405020304" pitchFamily="18" charset="0"/>
                          <a:cs typeface="Times New Roman" panose="02020603050405020304" pitchFamily="18" charset="0"/>
                        </a:rPr>
                        <a:t>$22,501.50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902973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Georgia" pitchFamily="18" charset="0"/>
                <a:ea typeface="Georgia" pitchFamily="18" charset="0"/>
                <a:cs typeface="Georgia" pitchFamily="18" charset="0"/>
              </a:defRPr>
            </a:lvl1pPr>
            <a:lvl2pPr marL="742950" indent="-285750" eaLnBrk="0" hangingPunct="0">
              <a:spcBef>
                <a:spcPct val="20000"/>
              </a:spcBef>
              <a:buFont typeface="Arial" charset="0"/>
              <a:buChar char="–"/>
              <a:defRPr sz="2800">
                <a:solidFill>
                  <a:schemeClr val="tx1"/>
                </a:solidFill>
                <a:latin typeface="Georgia" pitchFamily="18" charset="0"/>
                <a:ea typeface="Georgia" pitchFamily="18" charset="0"/>
                <a:cs typeface="Georgia" pitchFamily="18" charset="0"/>
              </a:defRPr>
            </a:lvl2pPr>
            <a:lvl3pPr marL="1143000" indent="-228600" eaLnBrk="0" hangingPunct="0">
              <a:spcBef>
                <a:spcPct val="20000"/>
              </a:spcBef>
              <a:buFont typeface="Arial" charset="0"/>
              <a:buChar char="•"/>
              <a:defRPr sz="2400">
                <a:solidFill>
                  <a:schemeClr val="tx1"/>
                </a:solidFill>
                <a:latin typeface="Georgia" pitchFamily="18" charset="0"/>
                <a:ea typeface="Georgia" pitchFamily="18" charset="0"/>
                <a:cs typeface="Georgia" pitchFamily="18" charset="0"/>
              </a:defRPr>
            </a:lvl3pPr>
            <a:lvl4pPr marL="16002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4pPr>
            <a:lvl5pPr marL="2057400" indent="-228600" eaLnBrk="0" hangingPunct="0">
              <a:spcBef>
                <a:spcPct val="20000"/>
              </a:spcBef>
              <a:buFont typeface="Arial" charset="0"/>
              <a:buChar char="»"/>
              <a:defRPr sz="20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r>
              <a:rPr lang="en-US" altLang="en-US" sz="1200" smtClean="0">
                <a:solidFill>
                  <a:srgbClr val="898989"/>
                </a:solidFill>
                <a:latin typeface="Calibri" pitchFamily="34" charset="0"/>
              </a:rPr>
              <a:t>© Joe Barich, 2022.</a:t>
            </a:r>
            <a:endParaRPr lang="en-US" altLang="en-US" sz="1200">
              <a:solidFill>
                <a:srgbClr val="898989"/>
              </a:solidFill>
              <a:latin typeface="Calibri" pitchFamily="34" charset="0"/>
            </a:endParaRPr>
          </a:p>
        </p:txBody>
      </p:sp>
      <p:sp>
        <p:nvSpPr>
          <p:cNvPr id="15363" name="Title 1"/>
          <p:cNvSpPr>
            <a:spLocks noGrp="1"/>
          </p:cNvSpPr>
          <p:nvPr>
            <p:ph type="title"/>
          </p:nvPr>
        </p:nvSpPr>
        <p:spPr>
          <a:xfrm>
            <a:off x="457200" y="274638"/>
            <a:ext cx="8229600" cy="715962"/>
          </a:xfrm>
        </p:spPr>
        <p:txBody>
          <a:bodyPr/>
          <a:lstStyle/>
          <a:p>
            <a:pPr eaLnBrk="1" hangingPunct="1"/>
            <a:r>
              <a:rPr lang="en-US" altLang="en-US" sz="3600" dirty="0" smtClean="0">
                <a:latin typeface="Georgia" pitchFamily="18" charset="0"/>
                <a:cs typeface="Georgia" pitchFamily="18" charset="0"/>
              </a:rPr>
              <a:t> </a:t>
            </a:r>
          </a:p>
        </p:txBody>
      </p:sp>
      <p:sp>
        <p:nvSpPr>
          <p:cNvPr id="15364" name="Content Placeholder 2"/>
          <p:cNvSpPr>
            <a:spLocks noGrp="1"/>
          </p:cNvSpPr>
          <p:nvPr>
            <p:ph idx="1"/>
          </p:nvPr>
        </p:nvSpPr>
        <p:spPr>
          <a:xfrm>
            <a:off x="457200" y="990600"/>
            <a:ext cx="8229600" cy="4800600"/>
          </a:xfrm>
        </p:spPr>
        <p:txBody>
          <a:bodyPr/>
          <a:lstStyle/>
          <a:p>
            <a:pPr eaLnBrk="1" hangingPunct="1"/>
            <a:endParaRPr lang="en-US" altLang="en-US" sz="2800" dirty="0" smtClean="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See you next week!</a:t>
            </a:r>
          </a:p>
          <a:p>
            <a:pPr marL="457200" lvl="1" indent="0" algn="ctr" eaLnBrk="1" hangingPunct="1">
              <a:buNone/>
            </a:pPr>
            <a:endParaRPr lang="en-US" altLang="en-US" sz="4000" dirty="0" smtClean="0">
              <a:latin typeface="Georgia" pitchFamily="18" charset="0"/>
              <a:cs typeface="Georgia" pitchFamily="18" charset="0"/>
            </a:endParaRPr>
          </a:p>
          <a:p>
            <a:pPr marL="457200" lvl="1" indent="0" algn="ctr" eaLnBrk="1" hangingPunct="1">
              <a:buNone/>
            </a:pPr>
            <a:r>
              <a:rPr lang="en-US" altLang="en-US" sz="4000" dirty="0" smtClean="0">
                <a:latin typeface="Georgia" pitchFamily="18" charset="0"/>
                <a:cs typeface="Georgia" pitchFamily="18" charset="0"/>
              </a:rPr>
              <a:t>Exam #1 Next Class!</a:t>
            </a:r>
            <a:endParaRPr lang="en-US" altLang="en-US" sz="4000" dirty="0">
              <a:latin typeface="Georgia" pitchFamily="18" charset="0"/>
              <a:cs typeface="Georgia" pitchFamily="18" charset="0"/>
            </a:endParaRPr>
          </a:p>
          <a:p>
            <a:pPr marL="457200" lvl="1" indent="0" algn="ctr" eaLnBrk="1" hangingPunct="1">
              <a:buNone/>
            </a:pPr>
            <a:endParaRPr lang="en-US" altLang="en-US" sz="40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smtClean="0">
              <a:latin typeface="Georgia" pitchFamily="18" charset="0"/>
              <a:cs typeface="Georgia" pitchFamily="18" charset="0"/>
            </a:endParaRPr>
          </a:p>
          <a:p>
            <a:pPr eaLnBrk="1" hangingPunct="1"/>
            <a:endParaRPr lang="en-US" altLang="en-US" sz="2800" dirty="0">
              <a:latin typeface="Georgia" pitchFamily="18" charset="0"/>
              <a:cs typeface="Georgia" pitchFamily="18" charset="0"/>
            </a:endParaRPr>
          </a:p>
          <a:p>
            <a:pPr eaLnBrk="1" hangingPunct="1"/>
            <a:endParaRPr lang="en-US" altLang="en-US" sz="2000" dirty="0" smtClean="0">
              <a:latin typeface="Georgia" pitchFamily="18" charset="0"/>
              <a:cs typeface="Georgia" pitchFamily="18" charset="0"/>
            </a:endParaRPr>
          </a:p>
        </p:txBody>
      </p:sp>
      <p:sp>
        <p:nvSpPr>
          <p:cNvPr id="2" name="Slide Number Placeholder 1"/>
          <p:cNvSpPr>
            <a:spLocks noGrp="1"/>
          </p:cNvSpPr>
          <p:nvPr>
            <p:ph type="sldNum" sz="quarter" idx="12"/>
          </p:nvPr>
        </p:nvSpPr>
        <p:spPr/>
        <p:txBody>
          <a:bodyPr/>
          <a:lstStyle/>
          <a:p>
            <a:pPr>
              <a:defRPr/>
            </a:pPr>
            <a:fld id="{1EC9855E-5275-4545-87CB-1C6151FC5883}" type="slidenum">
              <a:rPr lang="en-US" smtClean="0"/>
              <a:pPr>
                <a:defRPr/>
              </a:pPr>
              <a:t>73</a:t>
            </a:fld>
            <a:endParaRPr lang="en-US"/>
          </a:p>
        </p:txBody>
      </p:sp>
    </p:spTree>
    <p:extLst>
      <p:ext uri="{BB962C8B-B14F-4D97-AF65-F5344CB8AC3E}">
        <p14:creationId xmlns:p14="http://schemas.microsoft.com/office/powerpoint/2010/main" val="59984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Founder Funding - 1</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One or more of the founders directly fund startup</a:t>
            </a:r>
          </a:p>
          <a:p>
            <a:pPr lvl="1" eaLnBrk="1" hangingPunct="1">
              <a:lnSpc>
                <a:spcPct val="90000"/>
              </a:lnSpc>
            </a:pPr>
            <a:r>
              <a:rPr lang="en-US" sz="2400" dirty="0">
                <a:latin typeface="Georgia" pitchFamily="18" charset="0"/>
              </a:rPr>
              <a:t>Sometimes known </a:t>
            </a:r>
            <a:r>
              <a:rPr lang="en-US" sz="2400" dirty="0" smtClean="0">
                <a:latin typeface="Georgia" pitchFamily="18" charset="0"/>
              </a:rPr>
              <a:t>as </a:t>
            </a:r>
            <a:r>
              <a:rPr lang="en-US" sz="2400" dirty="0">
                <a:latin typeface="Georgia" pitchFamily="18" charset="0"/>
              </a:rPr>
              <a:t>Bootstrap or </a:t>
            </a:r>
            <a:r>
              <a:rPr lang="en-US" sz="2400" dirty="0" smtClean="0">
                <a:latin typeface="Georgia" pitchFamily="18" charset="0"/>
              </a:rPr>
              <a:t>shoestring</a:t>
            </a:r>
          </a:p>
          <a:p>
            <a:pPr lvl="1" eaLnBrk="1" hangingPunct="1">
              <a:lnSpc>
                <a:spcPct val="90000"/>
              </a:lnSpc>
            </a:pPr>
            <a:r>
              <a:rPr lang="en-US" sz="2400" dirty="0" smtClean="0">
                <a:latin typeface="Georgia" pitchFamily="18" charset="0"/>
              </a:rPr>
              <a:t>When – Startup</a:t>
            </a:r>
          </a:p>
          <a:p>
            <a:pPr lvl="1" eaLnBrk="1" hangingPunct="1">
              <a:lnSpc>
                <a:spcPct val="90000"/>
              </a:lnSpc>
            </a:pPr>
            <a:r>
              <a:rPr lang="en-US" sz="2400" dirty="0" smtClean="0">
                <a:latin typeface="Georgia" pitchFamily="18" charset="0"/>
              </a:rPr>
              <a:t>Average $ = 25K-100K, but could be greater</a:t>
            </a:r>
          </a:p>
          <a:p>
            <a:pPr lvl="1" eaLnBrk="1" hangingPunct="1">
              <a:lnSpc>
                <a:spcPct val="90000"/>
              </a:lnSpc>
            </a:pPr>
            <a:r>
              <a:rPr lang="en-US" sz="2400" dirty="0" smtClean="0">
                <a:latin typeface="Georgia" pitchFamily="18" charset="0"/>
              </a:rPr>
              <a:t>Company value at investment = 50K-1M</a:t>
            </a:r>
          </a:p>
          <a:p>
            <a:pPr lvl="1" eaLnBrk="1" hangingPunct="1">
              <a:lnSpc>
                <a:spcPct val="90000"/>
              </a:lnSpc>
            </a:pPr>
            <a:r>
              <a:rPr lang="en-US" sz="2400" dirty="0" smtClean="0">
                <a:latin typeface="Georgia" pitchFamily="18" charset="0"/>
              </a:rPr>
              <a:t>What growth rate maintains investor interest?</a:t>
            </a:r>
          </a:p>
          <a:p>
            <a:pPr lvl="2" eaLnBrk="1" hangingPunct="1">
              <a:lnSpc>
                <a:spcPct val="90000"/>
              </a:lnSpc>
            </a:pPr>
            <a:r>
              <a:rPr lang="en-US" sz="2000" dirty="0" smtClean="0">
                <a:latin typeface="Georgia" pitchFamily="18" charset="0"/>
              </a:rPr>
              <a:t>Varies  </a:t>
            </a:r>
          </a:p>
          <a:p>
            <a:pPr lvl="2" eaLnBrk="1" hangingPunct="1">
              <a:lnSpc>
                <a:spcPct val="90000"/>
              </a:lnSpc>
            </a:pPr>
            <a:r>
              <a:rPr lang="en-US" sz="2000" dirty="0" smtClean="0">
                <a:latin typeface="Georgia" pitchFamily="18" charset="0"/>
              </a:rPr>
              <a:t>“Employee model” – compare to job</a:t>
            </a:r>
          </a:p>
          <a:p>
            <a:pPr lvl="2" eaLnBrk="1" hangingPunct="1">
              <a:lnSpc>
                <a:spcPct val="90000"/>
              </a:lnSpc>
            </a:pPr>
            <a:r>
              <a:rPr lang="en-US" sz="2000" dirty="0" smtClean="0">
                <a:latin typeface="Georgia" pitchFamily="18" charset="0"/>
              </a:rPr>
              <a:t>“Investor model” compare to angel or VC</a:t>
            </a:r>
          </a:p>
          <a:p>
            <a:pPr lvl="1" eaLnBrk="1" hangingPunct="1">
              <a:lnSpc>
                <a:spcPct val="90000"/>
              </a:lnSpc>
            </a:pPr>
            <a:r>
              <a:rPr lang="en-US" sz="2400" dirty="0" smtClean="0">
                <a:latin typeface="Georgia" pitchFamily="18" charset="0"/>
              </a:rPr>
              <a:t>Number of deals/year – this is it, plus founders are typically involved in the day-to-day operation</a:t>
            </a: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8</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271605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57200" y="274638"/>
            <a:ext cx="8229600" cy="1143000"/>
          </a:xfrm>
        </p:spPr>
        <p:txBody>
          <a:bodyPr/>
          <a:lstStyle/>
          <a:p>
            <a:pPr eaLnBrk="1" hangingPunct="1"/>
            <a:r>
              <a:rPr lang="en-US" sz="3600" dirty="0" smtClean="0">
                <a:latin typeface="Georgia" pitchFamily="18" charset="0"/>
              </a:rPr>
              <a:t>Founder Funding - 2</a:t>
            </a:r>
          </a:p>
        </p:txBody>
      </p:sp>
      <p:sp>
        <p:nvSpPr>
          <p:cNvPr id="16387" name="Content Placeholder 2"/>
          <p:cNvSpPr>
            <a:spLocks noGrp="1"/>
          </p:cNvSpPr>
          <p:nvPr>
            <p:ph idx="4294967295"/>
          </p:nvPr>
        </p:nvSpPr>
        <p:spPr>
          <a:xfrm>
            <a:off x="490182" y="1219200"/>
            <a:ext cx="8349018" cy="5029200"/>
          </a:xfrm>
        </p:spPr>
        <p:txBody>
          <a:bodyPr/>
          <a:lstStyle/>
          <a:p>
            <a:pPr eaLnBrk="1" hangingPunct="1">
              <a:lnSpc>
                <a:spcPct val="90000"/>
              </a:lnSpc>
            </a:pPr>
            <a:r>
              <a:rPr lang="en-US" sz="2800" dirty="0" smtClean="0">
                <a:latin typeface="Georgia" pitchFamily="18" charset="0"/>
              </a:rPr>
              <a:t>You </a:t>
            </a:r>
            <a:r>
              <a:rPr lang="en-US" sz="2800" dirty="0">
                <a:latin typeface="Georgia" pitchFamily="18" charset="0"/>
              </a:rPr>
              <a:t>m</a:t>
            </a:r>
            <a:r>
              <a:rPr lang="en-US" sz="2800" dirty="0" smtClean="0">
                <a:latin typeface="Georgia" pitchFamily="18" charset="0"/>
              </a:rPr>
              <a:t>ay not need additional funding</a:t>
            </a:r>
          </a:p>
          <a:p>
            <a:pPr lvl="1" eaLnBrk="1" hangingPunct="1">
              <a:lnSpc>
                <a:spcPct val="90000"/>
              </a:lnSpc>
            </a:pPr>
            <a:r>
              <a:rPr lang="en-US" sz="2400" dirty="0" smtClean="0">
                <a:latin typeface="Georgia" pitchFamily="18" charset="0"/>
              </a:rPr>
              <a:t>Grow by reinvesting revenue</a:t>
            </a:r>
          </a:p>
          <a:p>
            <a:pPr eaLnBrk="1" hangingPunct="1">
              <a:lnSpc>
                <a:spcPct val="90000"/>
              </a:lnSpc>
            </a:pPr>
            <a:r>
              <a:rPr lang="en-US" sz="2400" dirty="0">
                <a:latin typeface="Georgia" pitchFamily="18" charset="0"/>
              </a:rPr>
              <a:t>Why No</a:t>
            </a:r>
            <a:r>
              <a:rPr lang="en-US" sz="2800" dirty="0">
                <a:latin typeface="Georgia" pitchFamily="18" charset="0"/>
              </a:rPr>
              <a:t>t Just Grow Organically</a:t>
            </a:r>
            <a:r>
              <a:rPr lang="en-US" sz="2800" dirty="0" smtClean="0">
                <a:latin typeface="Georgia" pitchFamily="18" charset="0"/>
              </a:rPr>
              <a:t>?</a:t>
            </a:r>
          </a:p>
          <a:p>
            <a:pPr lvl="1" eaLnBrk="1" hangingPunct="1">
              <a:lnSpc>
                <a:spcPct val="90000"/>
              </a:lnSpc>
            </a:pPr>
            <a:r>
              <a:rPr lang="en-US" sz="2400" dirty="0" smtClean="0">
                <a:latin typeface="Georgia" pitchFamily="18" charset="0"/>
              </a:rPr>
              <a:t>May need $ to complete development</a:t>
            </a:r>
          </a:p>
          <a:p>
            <a:pPr lvl="1" eaLnBrk="1" hangingPunct="1">
              <a:lnSpc>
                <a:spcPct val="90000"/>
              </a:lnSpc>
            </a:pPr>
            <a:r>
              <a:rPr lang="en-US" sz="2400" dirty="0" smtClean="0">
                <a:latin typeface="Georgia" pitchFamily="18" charset="0"/>
              </a:rPr>
              <a:t>May need $ to expand rapidly</a:t>
            </a:r>
          </a:p>
          <a:p>
            <a:pPr lvl="2" eaLnBrk="1" hangingPunct="1">
              <a:lnSpc>
                <a:spcPct val="90000"/>
              </a:lnSpc>
            </a:pPr>
            <a:r>
              <a:rPr lang="en-US" dirty="0" smtClean="0">
                <a:latin typeface="Georgia" pitchFamily="18" charset="0"/>
              </a:rPr>
              <a:t>Being large and established can defeat later entrants</a:t>
            </a:r>
          </a:p>
          <a:p>
            <a:pPr lvl="2" eaLnBrk="1" hangingPunct="1">
              <a:lnSpc>
                <a:spcPct val="90000"/>
              </a:lnSpc>
            </a:pPr>
            <a:r>
              <a:rPr lang="en-US" dirty="0" smtClean="0">
                <a:latin typeface="Georgia" pitchFamily="18" charset="0"/>
              </a:rPr>
              <a:t>Many tech companies work to gain large market penetration as a free service and then convert to a paid model</a:t>
            </a:r>
          </a:p>
          <a:p>
            <a:pPr lvl="1" eaLnBrk="1" hangingPunct="1">
              <a:lnSpc>
                <a:spcPct val="90000"/>
              </a:lnSpc>
            </a:pPr>
            <a:r>
              <a:rPr lang="en-US" sz="2400" dirty="0" smtClean="0">
                <a:latin typeface="Georgia" pitchFamily="18" charset="0"/>
              </a:rPr>
              <a:t>Strategic Relationship</a:t>
            </a:r>
          </a:p>
          <a:p>
            <a:pPr lvl="2" eaLnBrk="1" hangingPunct="1">
              <a:lnSpc>
                <a:spcPct val="90000"/>
              </a:lnSpc>
            </a:pPr>
            <a:r>
              <a:rPr lang="en-US" dirty="0" smtClean="0">
                <a:latin typeface="Georgia" pitchFamily="18" charset="0"/>
              </a:rPr>
              <a:t>Allow potential competitor to invest to discourage them from developing competing solution</a:t>
            </a:r>
          </a:p>
          <a:p>
            <a:pPr lvl="1" eaLnBrk="1" hangingPunct="1">
              <a:lnSpc>
                <a:spcPct val="90000"/>
              </a:lnSpc>
            </a:pPr>
            <a:endParaRPr lang="en-US" sz="2400" dirty="0">
              <a:latin typeface="Georgia" pitchFamily="18" charset="0"/>
            </a:endParaRPr>
          </a:p>
          <a:p>
            <a:pPr eaLnBrk="1" hangingPunct="1">
              <a:lnSpc>
                <a:spcPct val="90000"/>
              </a:lnSpc>
            </a:pPr>
            <a:endParaRPr lang="en-US" sz="2800" dirty="0" smtClean="0">
              <a:latin typeface="Georgia" pitchFamily="18" charset="0"/>
            </a:endParaRPr>
          </a:p>
          <a:p>
            <a:pPr eaLnBrk="1" hangingPunct="1">
              <a:lnSpc>
                <a:spcPct val="90000"/>
              </a:lnSpc>
            </a:pPr>
            <a:endParaRPr lang="en-US" sz="2800" dirty="0">
              <a:latin typeface="Georgia" pitchFamily="18" charset="0"/>
            </a:endParaRPr>
          </a:p>
          <a:p>
            <a:pPr eaLnBrk="1" hangingPunct="1">
              <a:lnSpc>
                <a:spcPct val="90000"/>
              </a:lnSpc>
            </a:pPr>
            <a:endParaRPr lang="en-US" sz="2800" dirty="0" smtClean="0">
              <a:latin typeface="Georgia" pitchFamily="18" charset="0"/>
            </a:endParaRPr>
          </a:p>
          <a:p>
            <a:pPr marL="0" indent="0" eaLnBrk="1" hangingPunct="1">
              <a:lnSpc>
                <a:spcPct val="90000"/>
              </a:lnSpc>
              <a:buNone/>
            </a:pPr>
            <a:endParaRPr lang="en-US" sz="2800" dirty="0" smtClean="0">
              <a:latin typeface="Georgia" pitchFamily="18" charset="0"/>
            </a:endParaRPr>
          </a:p>
          <a:p>
            <a:pPr eaLnBrk="1" hangingPunct="1">
              <a:lnSpc>
                <a:spcPct val="90000"/>
              </a:lnSpc>
            </a:pPr>
            <a:endParaRPr lang="en-US" sz="2400" dirty="0" smtClean="0">
              <a:latin typeface="Georgia" pitchFamily="18" charset="0"/>
            </a:endParaRPr>
          </a:p>
          <a:p>
            <a:pPr lvl="1" eaLnBrk="1" hangingPunct="1">
              <a:lnSpc>
                <a:spcPct val="90000"/>
              </a:lnSpc>
            </a:pPr>
            <a:endParaRPr lang="en-US" sz="2000" dirty="0">
              <a:latin typeface="Georgia" pitchFamily="18" charset="0"/>
            </a:endParaRPr>
          </a:p>
        </p:txBody>
      </p:sp>
      <p:sp>
        <p:nvSpPr>
          <p:cNvPr id="5" name="Slide Number Placeholder 4"/>
          <p:cNvSpPr>
            <a:spLocks noGrp="1"/>
          </p:cNvSpPr>
          <p:nvPr>
            <p:ph type="sldNum" sz="quarter" idx="12"/>
          </p:nvPr>
        </p:nvSpPr>
        <p:spPr/>
        <p:txBody>
          <a:bodyPr/>
          <a:lstStyle/>
          <a:p>
            <a:pPr>
              <a:defRPr/>
            </a:pPr>
            <a:fld id="{70ED8F91-AF68-429C-B6DA-68A1264E5B2A}" type="slidenum">
              <a:rPr lang="en-US" smtClean="0"/>
              <a:pPr>
                <a:defRPr/>
              </a:pPr>
              <a:t>9</a:t>
            </a:fld>
            <a:endParaRPr lang="en-US"/>
          </a:p>
        </p:txBody>
      </p:sp>
      <p:sp>
        <p:nvSpPr>
          <p:cNvPr id="2" name="Footer Placeholder 1"/>
          <p:cNvSpPr>
            <a:spLocks noGrp="1"/>
          </p:cNvSpPr>
          <p:nvPr>
            <p:ph type="ftr" sz="quarter" idx="11"/>
          </p:nvPr>
        </p:nvSpPr>
        <p:spPr/>
        <p:txBody>
          <a:bodyPr/>
          <a:lstStyle/>
          <a:p>
            <a:pPr>
              <a:defRPr/>
            </a:pPr>
            <a:r>
              <a:rPr lang="en-US" smtClean="0"/>
              <a:t>© Joe Barich, 2022.</a:t>
            </a:r>
            <a:endParaRPr lang="en-US"/>
          </a:p>
        </p:txBody>
      </p:sp>
    </p:spTree>
    <p:extLst>
      <p:ext uri="{BB962C8B-B14F-4D97-AF65-F5344CB8AC3E}">
        <p14:creationId xmlns:p14="http://schemas.microsoft.com/office/powerpoint/2010/main" val="3615252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72E11A-BDDB-4049-B791-4696ABDF5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C509BB7-68DB-47DA-8647-FFFB2B8BB6A7}">
  <ds:schemaRef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2FCFF300-AB57-4699-872C-DB308A07AA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11537</TotalTime>
  <Words>5089</Words>
  <Application>Microsoft Office PowerPoint</Application>
  <PresentationFormat>On-screen Show (4:3)</PresentationFormat>
  <Paragraphs>1053</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Startups: Incorporation, Funding, Contracts, and Intellectual Property</vt:lpstr>
      <vt:lpstr>Today</vt:lpstr>
      <vt:lpstr>Today - 2</vt:lpstr>
      <vt:lpstr>Today</vt:lpstr>
      <vt:lpstr>Funding Your Startup</vt:lpstr>
      <vt:lpstr>Equity</vt:lpstr>
      <vt:lpstr>Who Buys/Owns Equity?</vt:lpstr>
      <vt:lpstr>Founder Funding - 1</vt:lpstr>
      <vt:lpstr>Founder Funding - 2</vt:lpstr>
      <vt:lpstr>Funding Sources to Explore</vt:lpstr>
      <vt:lpstr>Freebies</vt:lpstr>
      <vt:lpstr>Contests</vt:lpstr>
      <vt:lpstr>Grants</vt:lpstr>
      <vt:lpstr>Crowdfunding</vt:lpstr>
      <vt:lpstr>Who Buys/Owns Equity?</vt:lpstr>
      <vt:lpstr>“Friends and Family” Funding -1</vt:lpstr>
      <vt:lpstr>“Friends and Family” Funding -2</vt:lpstr>
      <vt:lpstr>Who Buys/Owns Equity?</vt:lpstr>
      <vt:lpstr>Angel/Seed Funding - 1</vt:lpstr>
      <vt:lpstr>What is an Angel?</vt:lpstr>
      <vt:lpstr>2020 Accredited Investor Expansion</vt:lpstr>
      <vt:lpstr>Federal Securities Law - 1 </vt:lpstr>
      <vt:lpstr>Federal Securities Law - 2 </vt:lpstr>
      <vt:lpstr>Federal Securities Law - 3 </vt:lpstr>
      <vt:lpstr>Federal Securities Law - 4 </vt:lpstr>
      <vt:lpstr>More on Angels</vt:lpstr>
      <vt:lpstr>Angels Groups/Networks -1</vt:lpstr>
      <vt:lpstr>Angels Groups/Networks - 2</vt:lpstr>
      <vt:lpstr>Angel Investment Tax Credit</vt:lpstr>
      <vt:lpstr>Incubators</vt:lpstr>
      <vt:lpstr>Who Buys/Owns Equity?</vt:lpstr>
      <vt:lpstr>Venture Capital - 1</vt:lpstr>
      <vt:lpstr>Venture Capital - 2</vt:lpstr>
      <vt:lpstr>Venture Capital - 3</vt:lpstr>
      <vt:lpstr>Who Buys/Owns Equity?</vt:lpstr>
      <vt:lpstr>IPO</vt:lpstr>
      <vt:lpstr>IPO Numbers</vt:lpstr>
      <vt:lpstr>Blank</vt:lpstr>
      <vt:lpstr>Today</vt:lpstr>
      <vt:lpstr>Loans - 1</vt:lpstr>
      <vt:lpstr>Loans - 2</vt:lpstr>
      <vt:lpstr>PowerPoint Presentation</vt:lpstr>
      <vt:lpstr>SBA Guaranteed Loans - 2</vt:lpstr>
      <vt:lpstr>Loan Comparisons </vt:lpstr>
      <vt:lpstr>SBA Guaranteed Loans - 3</vt:lpstr>
      <vt:lpstr>How to get SBA Loan?</vt:lpstr>
      <vt:lpstr>SBA Application </vt:lpstr>
      <vt:lpstr>Convertible Debt</vt:lpstr>
      <vt:lpstr>Convertible Debt - 2</vt:lpstr>
      <vt:lpstr>Today</vt:lpstr>
      <vt:lpstr>Tax Overview</vt:lpstr>
      <vt:lpstr>Deduction vs. Credit</vt:lpstr>
      <vt:lpstr>Personal Gross Income/Deduction</vt:lpstr>
      <vt:lpstr>Corporate Gross Income/Deduction</vt:lpstr>
      <vt:lpstr>Corporate Tax Calculation</vt:lpstr>
      <vt:lpstr>Tax Effect on Business</vt:lpstr>
      <vt:lpstr>Tax Effect on Investor</vt:lpstr>
      <vt:lpstr>Today</vt:lpstr>
      <vt:lpstr>Stock Options - 1</vt:lpstr>
      <vt:lpstr>Stock Options - 2</vt:lpstr>
      <vt:lpstr>Google Example</vt:lpstr>
      <vt:lpstr>Types of Stock Options</vt:lpstr>
      <vt:lpstr>Non-Qualified Stock Option</vt:lpstr>
      <vt:lpstr>ISO - Standard</vt:lpstr>
      <vt:lpstr>Tax comparison</vt:lpstr>
      <vt:lpstr>Option Pools</vt:lpstr>
      <vt:lpstr>Typical Stock Option Offerings</vt:lpstr>
      <vt:lpstr>Potential Issues with Options</vt:lpstr>
      <vt:lpstr>Non-Qual Option Loss Example</vt:lpstr>
      <vt:lpstr>Restricted Stock</vt:lpstr>
      <vt:lpstr>Considerations</vt:lpstr>
      <vt:lpstr>83(b) Election – Example 1,000 shares - 35% short term tax rate, 15% long</vt:lpstr>
      <vt:lpstr> </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200</cp:revision>
  <cp:lastPrinted>2015-09-17T10:58:42Z</cp:lastPrinted>
  <dcterms:created xsi:type="dcterms:W3CDTF">2009-09-14T01:06:34Z</dcterms:created>
  <dcterms:modified xsi:type="dcterms:W3CDTF">2022-02-07T00:34:18Z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