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490" r:id="rId5"/>
    <p:sldId id="370" r:id="rId6"/>
    <p:sldId id="489" r:id="rId7"/>
    <p:sldId id="494" r:id="rId8"/>
    <p:sldId id="472" r:id="rId9"/>
    <p:sldId id="456" r:id="rId10"/>
    <p:sldId id="457" r:id="rId11"/>
    <p:sldId id="458" r:id="rId12"/>
    <p:sldId id="475" r:id="rId13"/>
    <p:sldId id="479" r:id="rId14"/>
    <p:sldId id="482" r:id="rId15"/>
    <p:sldId id="476" r:id="rId16"/>
    <p:sldId id="480" r:id="rId17"/>
    <p:sldId id="481" r:id="rId18"/>
    <p:sldId id="483" r:id="rId19"/>
    <p:sldId id="492" r:id="rId20"/>
    <p:sldId id="493" r:id="rId21"/>
    <p:sldId id="478" r:id="rId22"/>
    <p:sldId id="484" r:id="rId23"/>
    <p:sldId id="459" r:id="rId24"/>
    <p:sldId id="460" r:id="rId25"/>
    <p:sldId id="461" r:id="rId26"/>
    <p:sldId id="433" r:id="rId27"/>
    <p:sldId id="468" r:id="rId28"/>
    <p:sldId id="469" r:id="rId29"/>
    <p:sldId id="462" r:id="rId30"/>
    <p:sldId id="470" r:id="rId31"/>
    <p:sldId id="463" r:id="rId32"/>
    <p:sldId id="464" r:id="rId33"/>
    <p:sldId id="471" r:id="rId34"/>
    <p:sldId id="465" r:id="rId35"/>
    <p:sldId id="485" r:id="rId36"/>
    <p:sldId id="486" r:id="rId37"/>
    <p:sldId id="487" r:id="rId38"/>
    <p:sldId id="491" r:id="rId3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499" autoAdjust="0"/>
    <p:restoredTop sz="98873" autoAdjust="0"/>
  </p:normalViewPr>
  <p:slideViewPr>
    <p:cSldViewPr snapToObjects="1">
      <p:cViewPr varScale="1">
        <p:scale>
          <a:sx n="91" d="100"/>
          <a:sy n="91" d="100"/>
        </p:scale>
        <p:origin x="-125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dirty="0"/>
          </a:p>
        </p:txBody>
      </p:sp>
      <p:sp>
        <p:nvSpPr>
          <p:cNvPr id="38915" name="Rectangle 3"/>
          <p:cNvSpPr>
            <a:spLocks noGrp="1" noChangeArrowheads="1"/>
          </p:cNvSpPr>
          <p:nvPr>
            <p:ph type="dt" sz="quarter"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000796EC-26FD-413A-B817-EB9D416B40BD}" type="datetimeFigureOut">
              <a:rPr lang="en-US"/>
              <a:pPr>
                <a:defRPr/>
              </a:pPr>
              <a:t>2/12/2023</a:t>
            </a:fld>
            <a:endParaRPr lang="en-US" dirty="0"/>
          </a:p>
        </p:txBody>
      </p:sp>
      <p:sp>
        <p:nvSpPr>
          <p:cNvPr id="38916" name="Rectangle 4"/>
          <p:cNvSpPr>
            <a:spLocks noGrp="1" noChangeArrowheads="1"/>
          </p:cNvSpPr>
          <p:nvPr>
            <p:ph type="ftr" sz="quarter" idx="2"/>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dirty="0"/>
          </a:p>
        </p:txBody>
      </p:sp>
      <p:sp>
        <p:nvSpPr>
          <p:cNvPr id="38917" name="Rectangle 5"/>
          <p:cNvSpPr>
            <a:spLocks noGrp="1" noChangeArrowheads="1"/>
          </p:cNvSpPr>
          <p:nvPr>
            <p:ph type="sldNum" sz="quarter" idx="3"/>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05E4763E-72E8-494D-99B3-F23481865368}" type="slidenum">
              <a:rPr lang="en-US"/>
              <a:pPr>
                <a:defRPr/>
              </a:pPr>
              <a:t>‹#›</a:t>
            </a:fld>
            <a:endParaRPr lang="en-US" dirty="0"/>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defTabSz="484165">
              <a:defRPr sz="1200"/>
            </a:lvl1pPr>
          </a:lstStyle>
          <a:p>
            <a:pPr>
              <a:defRPr/>
            </a:pPr>
            <a:endParaRPr lang="en-US" dirty="0"/>
          </a:p>
        </p:txBody>
      </p:sp>
      <p:sp>
        <p:nvSpPr>
          <p:cNvPr id="51203" name="Rectangle 3"/>
          <p:cNvSpPr>
            <a:spLocks noGrp="1" noChangeArrowheads="1"/>
          </p:cNvSpPr>
          <p:nvPr>
            <p:ph type="dt" idx="1"/>
          </p:nvPr>
        </p:nvSpPr>
        <p:spPr bwMode="auto">
          <a:xfrm>
            <a:off x="4142965" y="1"/>
            <a:ext cx="3170583" cy="480389"/>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lvl1pPr algn="r" defTabSz="484165">
              <a:defRPr sz="1200"/>
            </a:lvl1pPr>
          </a:lstStyle>
          <a:p>
            <a:pPr>
              <a:defRPr/>
            </a:pPr>
            <a:fld id="{FD3C1318-5C07-48DE-AA83-CA2913B8CFF9}" type="datetimeFigureOut">
              <a:rPr lang="en-US"/>
              <a:pPr>
                <a:defRPr/>
              </a:pPr>
              <a:t>2/12/2023</a:t>
            </a:fld>
            <a:endParaRPr lang="en-US" dirty="0"/>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9"/>
            <a:ext cx="5850835" cy="4320213"/>
          </a:xfrm>
          <a:prstGeom prst="rect">
            <a:avLst/>
          </a:prstGeom>
          <a:noFill/>
          <a:ln w="9525">
            <a:noFill/>
            <a:miter lim="800000"/>
            <a:headEnd/>
            <a:tailEnd/>
          </a:ln>
        </p:spPr>
        <p:txBody>
          <a:bodyPr vert="horz" wrap="square" lIns="96989" tIns="48495" rIns="96989" bIns="484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defTabSz="484165">
              <a:defRPr sz="1200"/>
            </a:lvl1pPr>
          </a:lstStyle>
          <a:p>
            <a:pPr>
              <a:defRPr/>
            </a:pPr>
            <a:endParaRPr lang="en-US" dirty="0"/>
          </a:p>
        </p:txBody>
      </p:sp>
      <p:sp>
        <p:nvSpPr>
          <p:cNvPr id="51207" name="Rectangle 7"/>
          <p:cNvSpPr>
            <a:spLocks noGrp="1" noChangeArrowheads="1"/>
          </p:cNvSpPr>
          <p:nvPr>
            <p:ph type="sldNum" sz="quarter" idx="5"/>
          </p:nvPr>
        </p:nvSpPr>
        <p:spPr bwMode="auto">
          <a:xfrm>
            <a:off x="4142965" y="9119173"/>
            <a:ext cx="3170583" cy="480389"/>
          </a:xfrm>
          <a:prstGeom prst="rect">
            <a:avLst/>
          </a:prstGeom>
          <a:noFill/>
          <a:ln w="9525">
            <a:noFill/>
            <a:miter lim="800000"/>
            <a:headEnd/>
            <a:tailEnd/>
          </a:ln>
        </p:spPr>
        <p:txBody>
          <a:bodyPr vert="horz" wrap="square" lIns="96989" tIns="48495" rIns="96989" bIns="48495" numCol="1" anchor="b" anchorCtr="0" compatLnSpc="1">
            <a:prstTxWarp prst="textNoShape">
              <a:avLst/>
            </a:prstTxWarp>
          </a:bodyPr>
          <a:lstStyle>
            <a:lvl1pPr algn="r" defTabSz="484165">
              <a:defRPr sz="1200"/>
            </a:lvl1pPr>
          </a:lstStyle>
          <a:p>
            <a:pPr>
              <a:defRPr/>
            </a:pPr>
            <a:fld id="{6A9E8373-C409-4531-9C8D-35E02D3DF29F}" type="slidenum">
              <a:rPr lang="en-US"/>
              <a:pPr>
                <a:defRPr/>
              </a:pPr>
              <a:t>‹#›</a:t>
            </a:fld>
            <a:endParaRPr lang="en-US" dirty="0"/>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FCA6A4A-C9A5-4583-8BE1-36954C87B7CD}" type="datetime1">
              <a:rPr lang="en-US" smtClean="0"/>
              <a:t>2/12/2023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55F798-7FAF-4876-95EA-758A36C050E1}" type="datetime1">
              <a:rPr lang="en-US" smtClean="0"/>
              <a:t>2/12/2023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9D8770-1BA7-448A-A269-4BD5BC280FA1}" type="datetime1">
              <a:rPr lang="en-US" smtClean="0"/>
              <a:t>2/12/2023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E4B63B5C-1AB7-4784-9AFE-4B89FBF7FCA0}" type="datetime1">
              <a:rPr lang="en-US" smtClean="0"/>
              <a:t>2/12/2023</a:t>
            </a:fld>
            <a:endParaRPr lang="en-US" dirty="0"/>
          </a:p>
        </p:txBody>
      </p:sp>
      <p:sp>
        <p:nvSpPr>
          <p:cNvPr id="11" name="Footer Placeholder 10"/>
          <p:cNvSpPr>
            <a:spLocks noGrp="1"/>
          </p:cNvSpPr>
          <p:nvPr>
            <p:ph type="ftr" sz="quarter" idx="11"/>
          </p:nvPr>
        </p:nvSpPr>
        <p:spPr/>
        <p:txBody>
          <a:bodyPr/>
          <a:lstStyle/>
          <a:p>
            <a:pPr>
              <a:defRPr/>
            </a:pPr>
            <a:r>
              <a:rPr lang="en-US" smtClean="0"/>
              <a:t>© Joe Barich, 2023.</a:t>
            </a:r>
            <a:endParaRPr lang="en-US" dirty="0"/>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32164A-A876-45B1-9C39-1584AB47AAF6}" type="datetime1">
              <a:rPr lang="en-US" smtClean="0"/>
              <a:t>2/12/2023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7F4440-933A-4860-8377-E56168EE1086}" type="datetime1">
              <a:rPr lang="en-US" smtClean="0"/>
              <a:t>2/12/2023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CA8350-F67C-41B7-9969-B50B63C4F95F}" type="datetime1">
              <a:rPr lang="en-US" smtClean="0"/>
              <a:t>2/12/2023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FB8838-2710-4136-9371-799817CA59E4}" type="datetime1">
              <a:rPr lang="en-US" smtClean="0"/>
              <a:t>2/12/2023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387255-CCFC-4E8C-902A-4D4122271C71}" type="datetime1">
              <a:rPr lang="en-US" smtClean="0"/>
              <a:t>2/12/2023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180540-6AED-4605-899B-6113BDD43811}" type="datetime1">
              <a:rPr lang="en-US" smtClean="0"/>
              <a:t>2/12/2023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E1E179-2B22-49A0-9AA4-D29643F0293F}" type="datetime1">
              <a:rPr lang="en-US" smtClean="0"/>
              <a:t>2/12/2023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9A95CF2-470E-434C-A5AD-AE15803A7DB8}" type="datetime1">
              <a:rPr lang="en-US" smtClean="0"/>
              <a:t>2/12/2023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law.cornell.edu/ucc/2/article2.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a:t>
            </a:r>
            <a:r>
              <a:rPr lang="en-US" altLang="en-US" sz="3200" dirty="0">
                <a:latin typeface="Georgia" pitchFamily="18" charset="0"/>
                <a:cs typeface="Georgia" pitchFamily="18" charset="0"/>
              </a:rPr>
              <a:t>5</a:t>
            </a:r>
            <a:endParaRPr lang="en-US" altLang="en-US" sz="3200" dirty="0" smtClean="0">
              <a:latin typeface="Georgia" pitchFamily="18" charset="0"/>
              <a:cs typeface="Georgia" pitchFamily="18" charset="0"/>
            </a:endParaRP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- 2</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Lack of clarity in a contract is typically construed against the drafter</a:t>
            </a:r>
          </a:p>
          <a:p>
            <a:pPr eaLnBrk="1" hangingPunct="1">
              <a:lnSpc>
                <a:spcPct val="90000"/>
              </a:lnSpc>
            </a:pPr>
            <a:r>
              <a:rPr lang="en-US" sz="2800" dirty="0" smtClean="0">
                <a:latin typeface="Georgia" pitchFamily="18" charset="0"/>
              </a:rPr>
              <a:t>Contracts try to cover all eventualities, but rarely do</a:t>
            </a:r>
          </a:p>
          <a:p>
            <a:pPr lvl="1" eaLnBrk="1" hangingPunct="1">
              <a:lnSpc>
                <a:spcPct val="90000"/>
              </a:lnSpc>
            </a:pPr>
            <a:r>
              <a:rPr lang="en-US" sz="2400" dirty="0" smtClean="0">
                <a:latin typeface="Georgia" pitchFamily="18" charset="0"/>
              </a:rPr>
              <a:t>Terms not specifically called out in a contract, yet seemingly required are interpreted using reasonableness</a:t>
            </a:r>
          </a:p>
          <a:p>
            <a:pPr eaLnBrk="1" hangingPunct="1">
              <a:lnSpc>
                <a:spcPct val="90000"/>
              </a:lnSpc>
            </a:pPr>
            <a:r>
              <a:rPr lang="en-US" sz="2800" dirty="0" smtClean="0">
                <a:latin typeface="Georgia" pitchFamily="18" charset="0"/>
              </a:rPr>
              <a:t>We want to be as clear as possible in our contracts</a:t>
            </a:r>
          </a:p>
          <a:p>
            <a:pPr lvl="1" eaLnBrk="1" hangingPunct="1">
              <a:lnSpc>
                <a:spcPct val="90000"/>
              </a:lnSpc>
            </a:pPr>
            <a:r>
              <a:rPr lang="en-US" sz="2400" dirty="0" smtClean="0">
                <a:latin typeface="Georgia" pitchFamily="18" charset="0"/>
              </a:rPr>
              <a:t>Terms like “within a reasonable time” are not typically very clear</a:t>
            </a:r>
            <a:endParaRPr lang="en-US" sz="2400"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10</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3555027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- 3</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Contracts for ongoing relationships are often modified or depart from the original terms</a:t>
            </a:r>
          </a:p>
          <a:p>
            <a:pPr lvl="1" eaLnBrk="1" hangingPunct="1">
              <a:lnSpc>
                <a:spcPct val="90000"/>
              </a:lnSpc>
            </a:pPr>
            <a:r>
              <a:rPr lang="en-US" sz="2400" dirty="0" smtClean="0">
                <a:latin typeface="Georgia" pitchFamily="18" charset="0"/>
              </a:rPr>
              <a:t>Situations change</a:t>
            </a:r>
          </a:p>
          <a:p>
            <a:pPr lvl="1" eaLnBrk="1" hangingPunct="1">
              <a:lnSpc>
                <a:spcPct val="90000"/>
              </a:lnSpc>
            </a:pPr>
            <a:r>
              <a:rPr lang="en-US" sz="2400" dirty="0" smtClean="0">
                <a:latin typeface="Georgia" pitchFamily="18" charset="0"/>
              </a:rPr>
              <a:t>“Living Document” of an agreement reflecting the current understanding of the relationship</a:t>
            </a:r>
          </a:p>
          <a:p>
            <a:pPr eaLnBrk="1" hangingPunct="1">
              <a:lnSpc>
                <a:spcPct val="90000"/>
              </a:lnSpc>
            </a:pPr>
            <a:r>
              <a:rPr lang="en-US" sz="2800" dirty="0" smtClean="0">
                <a:latin typeface="Georgia" pitchFamily="18" charset="0"/>
              </a:rPr>
              <a:t>Just having a contract with certain parties may be </a:t>
            </a:r>
            <a:r>
              <a:rPr lang="en-US" sz="2800" dirty="0">
                <a:latin typeface="Georgia" pitchFamily="18" charset="0"/>
              </a:rPr>
              <a:t>of great benefit to you</a:t>
            </a:r>
          </a:p>
          <a:p>
            <a:pPr lvl="1" eaLnBrk="1" hangingPunct="1">
              <a:lnSpc>
                <a:spcPct val="90000"/>
              </a:lnSpc>
            </a:pPr>
            <a:r>
              <a:rPr lang="en-US" sz="2400" dirty="0">
                <a:latin typeface="Georgia" pitchFamily="18" charset="0"/>
              </a:rPr>
              <a:t>Signing a contract with Google may be a </a:t>
            </a:r>
            <a:r>
              <a:rPr lang="en-US" sz="2400" dirty="0" smtClean="0">
                <a:latin typeface="Georgia" pitchFamily="18" charset="0"/>
              </a:rPr>
              <a:t>valuation/reputation/appearance of stability </a:t>
            </a:r>
            <a:r>
              <a:rPr lang="en-US" sz="2400" dirty="0">
                <a:latin typeface="Georgia" pitchFamily="18" charset="0"/>
              </a:rPr>
              <a:t>boost</a:t>
            </a:r>
          </a:p>
          <a:p>
            <a:pPr marL="457200" lvl="1" indent="0" eaLnBrk="1" hangingPunct="1">
              <a:lnSpc>
                <a:spcPct val="90000"/>
              </a:lnSpc>
              <a:buNone/>
            </a:pPr>
            <a:endParaRPr lang="en-US" dirty="0" smtClean="0">
              <a:latin typeface="Georgia" pitchFamily="18" charset="0"/>
            </a:endParaRPr>
          </a:p>
          <a:p>
            <a:pPr lvl="1" eaLnBrk="1" hangingPunct="1">
              <a:lnSpc>
                <a:spcPct val="90000"/>
              </a:lnSpc>
            </a:pPr>
            <a:endParaRPr lang="en-US"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1341721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- 1</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 disputes often arise due to lack of clarity in the contract </a:t>
            </a:r>
          </a:p>
          <a:p>
            <a:pPr lvl="1" eaLnBrk="1" hangingPunct="1">
              <a:lnSpc>
                <a:spcPct val="90000"/>
              </a:lnSpc>
            </a:pPr>
            <a:r>
              <a:rPr lang="en-US" sz="2400" dirty="0" smtClean="0">
                <a:latin typeface="Georgia" pitchFamily="18" charset="0"/>
              </a:rPr>
              <a:t>The parties often had different expectations when entering the contract and focused on “getting the contract signed” rather than creating a clear working relationship </a:t>
            </a:r>
          </a:p>
          <a:p>
            <a:pPr lvl="1" eaLnBrk="1" hangingPunct="1">
              <a:lnSpc>
                <a:spcPct val="90000"/>
              </a:lnSpc>
            </a:pPr>
            <a:r>
              <a:rPr lang="en-US" sz="2400" dirty="0" smtClean="0">
                <a:latin typeface="Georgia" pitchFamily="18" charset="0"/>
              </a:rPr>
              <a:t>Making your contracts clear and addressing issues pro-actively through the negotiation process is best</a:t>
            </a:r>
          </a:p>
          <a:p>
            <a:pPr lvl="1" eaLnBrk="1" hangingPunct="1">
              <a:lnSpc>
                <a:spcPct val="90000"/>
              </a:lnSpc>
            </a:pPr>
            <a:r>
              <a:rPr lang="en-US" sz="2400" dirty="0" smtClean="0">
                <a:latin typeface="Georgia" pitchFamily="18" charset="0"/>
              </a:rPr>
              <a:t>Focus on establishing the relationship, the contract is a clarification tool to make sure that everyone is on the exact same page</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12</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234871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- 2</a:t>
            </a:r>
          </a:p>
        </p:txBody>
      </p:sp>
      <p:sp>
        <p:nvSpPr>
          <p:cNvPr id="19458" name="Content Placeholder 2"/>
          <p:cNvSpPr>
            <a:spLocks noGrp="1"/>
          </p:cNvSpPr>
          <p:nvPr>
            <p:ph idx="4294967295"/>
          </p:nvPr>
        </p:nvSpPr>
        <p:spPr>
          <a:xfrm>
            <a:off x="457200" y="1219200"/>
            <a:ext cx="8229600" cy="5257800"/>
          </a:xfrm>
        </p:spPr>
        <p:txBody>
          <a:bodyPr/>
          <a:lstStyle/>
          <a:p>
            <a:pPr eaLnBrk="1" hangingPunct="1">
              <a:lnSpc>
                <a:spcPct val="90000"/>
              </a:lnSpc>
            </a:pPr>
            <a:r>
              <a:rPr lang="en-US" sz="2800" dirty="0" smtClean="0">
                <a:latin typeface="Georgia" pitchFamily="18" charset="0"/>
              </a:rPr>
              <a:t>Complex contracts are rarely “iron-clad”</a:t>
            </a:r>
          </a:p>
          <a:p>
            <a:pPr eaLnBrk="1" hangingPunct="1">
              <a:lnSpc>
                <a:spcPct val="90000"/>
              </a:lnSpc>
            </a:pPr>
            <a:r>
              <a:rPr lang="en-US" sz="2800" dirty="0" smtClean="0">
                <a:latin typeface="Georgia" pitchFamily="18" charset="0"/>
              </a:rPr>
              <a:t>Typically allow the parties to withdraw</a:t>
            </a:r>
          </a:p>
          <a:p>
            <a:pPr lvl="1" eaLnBrk="1" hangingPunct="1">
              <a:lnSpc>
                <a:spcPct val="90000"/>
              </a:lnSpc>
            </a:pPr>
            <a:r>
              <a:rPr lang="en-US" sz="2400" dirty="0" smtClean="0">
                <a:latin typeface="Georgia" pitchFamily="18" charset="0"/>
              </a:rPr>
              <a:t>Not going to lock yourself up forever</a:t>
            </a:r>
          </a:p>
          <a:p>
            <a:pPr lvl="1" eaLnBrk="1" hangingPunct="1">
              <a:lnSpc>
                <a:spcPct val="90000"/>
              </a:lnSpc>
            </a:pPr>
            <a:r>
              <a:rPr lang="en-US" sz="2400" dirty="0" smtClean="0">
                <a:latin typeface="Georgia" pitchFamily="18" charset="0"/>
              </a:rPr>
              <a:t>Need to be able to adapt to changes</a:t>
            </a:r>
          </a:p>
          <a:p>
            <a:pPr eaLnBrk="1" hangingPunct="1">
              <a:lnSpc>
                <a:spcPct val="90000"/>
              </a:lnSpc>
            </a:pPr>
            <a:r>
              <a:rPr lang="en-US" sz="2800" dirty="0" smtClean="0">
                <a:latin typeface="Georgia" pitchFamily="18" charset="0"/>
              </a:rPr>
              <a:t>Often lack of clarity in terms arises</a:t>
            </a:r>
          </a:p>
          <a:p>
            <a:pPr lvl="1" eaLnBrk="1" hangingPunct="1">
              <a:lnSpc>
                <a:spcPct val="90000"/>
              </a:lnSpc>
            </a:pPr>
            <a:r>
              <a:rPr lang="en-US" sz="2400" dirty="0" smtClean="0">
                <a:latin typeface="Georgia" pitchFamily="18" charset="0"/>
              </a:rPr>
              <a:t>Even if the terms were clear at the time of signing, circumstances may change that render them unclear</a:t>
            </a:r>
          </a:p>
          <a:p>
            <a:pPr lvl="1" eaLnBrk="1" hangingPunct="1">
              <a:lnSpc>
                <a:spcPct val="90000"/>
              </a:lnSpc>
            </a:pPr>
            <a:r>
              <a:rPr lang="en-US" sz="2400" dirty="0" smtClean="0">
                <a:latin typeface="Georgia" pitchFamily="18" charset="0"/>
              </a:rPr>
              <a:t>Tech advances - “Full-bandwidth connection”</a:t>
            </a:r>
          </a:p>
          <a:p>
            <a:pPr lvl="1" eaLnBrk="1" hangingPunct="1">
              <a:lnSpc>
                <a:spcPct val="90000"/>
              </a:lnSpc>
            </a:pPr>
            <a:r>
              <a:rPr lang="en-US" sz="2400" dirty="0" smtClean="0">
                <a:latin typeface="Georgia" pitchFamily="18" charset="0"/>
              </a:rPr>
              <a:t>Legal/Factual changes – “1</a:t>
            </a:r>
            <a:r>
              <a:rPr lang="en-US" sz="2400" baseline="30000" dirty="0" smtClean="0">
                <a:latin typeface="Georgia" pitchFamily="18" charset="0"/>
              </a:rPr>
              <a:t>st</a:t>
            </a:r>
            <a:r>
              <a:rPr lang="en-US" sz="2400" dirty="0" smtClean="0">
                <a:latin typeface="Georgia" pitchFamily="18" charset="0"/>
              </a:rPr>
              <a:t>  national bank of Yugoslavia”</a:t>
            </a:r>
          </a:p>
          <a:p>
            <a:pPr lvl="1" eaLnBrk="1" hangingPunct="1">
              <a:lnSpc>
                <a:spcPct val="90000"/>
              </a:lnSpc>
            </a:pPr>
            <a:r>
              <a:rPr lang="en-US" sz="2400" dirty="0" smtClean="0">
                <a:latin typeface="Georgia" pitchFamily="18" charset="0"/>
              </a:rPr>
              <a:t>“10% of profit”</a:t>
            </a:r>
          </a:p>
          <a:p>
            <a:pPr marL="0" indent="0" eaLnBrk="1" hangingPunct="1">
              <a:lnSpc>
                <a:spcPct val="90000"/>
              </a:lnSpc>
              <a:buNone/>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13</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279055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- 3</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Contracts are enforced through the courts</a:t>
            </a:r>
          </a:p>
          <a:p>
            <a:pPr lvl="1" eaLnBrk="1" hangingPunct="1">
              <a:lnSpc>
                <a:spcPct val="90000"/>
              </a:lnSpc>
            </a:pPr>
            <a:r>
              <a:rPr lang="en-US" sz="2400" dirty="0" smtClean="0">
                <a:latin typeface="Georgia" pitchFamily="18" charset="0"/>
              </a:rPr>
              <a:t>Expensive, time consuming, uncertain </a:t>
            </a:r>
          </a:p>
          <a:p>
            <a:pPr lvl="1" eaLnBrk="1" hangingPunct="1">
              <a:lnSpc>
                <a:spcPct val="90000"/>
              </a:lnSpc>
            </a:pPr>
            <a:r>
              <a:rPr lang="en-US" sz="2400" dirty="0" smtClean="0">
                <a:latin typeface="Georgia" pitchFamily="18" charset="0"/>
              </a:rPr>
              <a:t>All potentially lethal for a startup </a:t>
            </a:r>
          </a:p>
          <a:p>
            <a:pPr eaLnBrk="1" hangingPunct="1">
              <a:lnSpc>
                <a:spcPct val="90000"/>
              </a:lnSpc>
            </a:pPr>
            <a:r>
              <a:rPr lang="en-US" sz="2800" dirty="0" smtClean="0">
                <a:latin typeface="Georgia" pitchFamily="18" charset="0"/>
              </a:rPr>
              <a:t>Other party may attempt to weasel out due to business changes or seeking greater profitability</a:t>
            </a:r>
          </a:p>
          <a:p>
            <a:pPr lvl="1" eaLnBrk="1" hangingPunct="1">
              <a:lnSpc>
                <a:spcPct val="90000"/>
              </a:lnSpc>
            </a:pPr>
            <a:r>
              <a:rPr lang="en-US" sz="2400" dirty="0" smtClean="0">
                <a:latin typeface="Georgia" pitchFamily="18" charset="0"/>
              </a:rPr>
              <a:t>Personal honor matters</a:t>
            </a:r>
          </a:p>
          <a:p>
            <a:pPr lvl="1" eaLnBrk="1" hangingPunct="1">
              <a:lnSpc>
                <a:spcPct val="90000"/>
              </a:lnSpc>
            </a:pPr>
            <a:r>
              <a:rPr lang="en-US" sz="2400" dirty="0" smtClean="0">
                <a:latin typeface="Georgia" pitchFamily="18" charset="0"/>
              </a:rPr>
              <a:t>Even if they breach, it may be to your business benefit to just ignore it and move to someone else</a:t>
            </a:r>
          </a:p>
          <a:p>
            <a:pPr lvl="1" eaLnBrk="1" hangingPunct="1">
              <a:lnSpc>
                <a:spcPct val="90000"/>
              </a:lnSpc>
            </a:pPr>
            <a:r>
              <a:rPr lang="en-US" sz="2400" dirty="0" smtClean="0">
                <a:latin typeface="Georgia" pitchFamily="18" charset="0"/>
              </a:rPr>
              <a:t>Looking for relationships to help growth, not obsessive enforcement </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14</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3286576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Enforcement - 4</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Think before entering agreement</a:t>
            </a:r>
          </a:p>
          <a:p>
            <a:pPr lvl="1" eaLnBrk="1" hangingPunct="1">
              <a:lnSpc>
                <a:spcPct val="90000"/>
              </a:lnSpc>
            </a:pPr>
            <a:r>
              <a:rPr lang="en-US" sz="2400" dirty="0" smtClean="0">
                <a:latin typeface="Georgia" pitchFamily="18" charset="0"/>
              </a:rPr>
              <a:t>If you think that the only way you will get the other party to perform their end of the contract is the court system, find someone else</a:t>
            </a:r>
          </a:p>
          <a:p>
            <a:pPr lvl="1" eaLnBrk="1" hangingPunct="1">
              <a:lnSpc>
                <a:spcPct val="90000"/>
              </a:lnSpc>
            </a:pPr>
            <a:r>
              <a:rPr lang="en-US" sz="2400" dirty="0" smtClean="0">
                <a:latin typeface="Georgia" pitchFamily="18" charset="0"/>
              </a:rPr>
              <a:t>You want to grow fast and a contract dispute will be a drag on growth</a:t>
            </a:r>
          </a:p>
          <a:p>
            <a:pPr lvl="1" eaLnBrk="1" hangingPunct="1">
              <a:lnSpc>
                <a:spcPct val="90000"/>
              </a:lnSpc>
            </a:pPr>
            <a:r>
              <a:rPr lang="en-US" sz="2400" dirty="0" smtClean="0">
                <a:latin typeface="Georgia" pitchFamily="18" charset="0"/>
              </a:rPr>
              <a:t>Don’t make contracts with the Devil thinking that the contract will save you</a:t>
            </a:r>
          </a:p>
          <a:p>
            <a:pPr lvl="1" eaLnBrk="1" hangingPunct="1">
              <a:lnSpc>
                <a:spcPct val="90000"/>
              </a:lnSpc>
            </a:pPr>
            <a:r>
              <a:rPr lang="en-US" sz="2400" dirty="0" smtClean="0">
                <a:latin typeface="Georgia" pitchFamily="18" charset="0"/>
              </a:rPr>
              <a:t>Remember!  If a dispute arises, you are first going to approach the other side to make it right before you go to the court system – if they are reasonable it can be worked out</a:t>
            </a:r>
          </a:p>
          <a:p>
            <a:pPr lvl="1" eaLnBrk="1" hangingPunct="1">
              <a:lnSpc>
                <a:spcPct val="90000"/>
              </a:lnSpc>
            </a:pPr>
            <a:r>
              <a:rPr lang="en-US" sz="2400" dirty="0" smtClean="0">
                <a:latin typeface="Georgia" pitchFamily="18" charset="0"/>
              </a:rPr>
              <a:t>Only going to court when it completely breaks down</a:t>
            </a:r>
            <a:endParaRPr lang="en-US" sz="2000" dirty="0" smtClean="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15</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3669752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563562"/>
          </a:xfrm>
        </p:spPr>
        <p:txBody>
          <a:bodyPr/>
          <a:lstStyle/>
          <a:p>
            <a:pPr eaLnBrk="1" hangingPunct="1"/>
            <a:r>
              <a:rPr lang="en-US" dirty="0" smtClean="0">
                <a:latin typeface="Georgia" pitchFamily="18" charset="0"/>
              </a:rPr>
              <a:t>Enforcement - 5</a:t>
            </a:r>
          </a:p>
        </p:txBody>
      </p:sp>
      <p:sp>
        <p:nvSpPr>
          <p:cNvPr id="19458" name="Content Placeholder 2"/>
          <p:cNvSpPr>
            <a:spLocks noGrp="1"/>
          </p:cNvSpPr>
          <p:nvPr>
            <p:ph idx="4294967295"/>
          </p:nvPr>
        </p:nvSpPr>
        <p:spPr>
          <a:xfrm>
            <a:off x="457200" y="914400"/>
            <a:ext cx="8229600" cy="5638800"/>
          </a:xfrm>
        </p:spPr>
        <p:txBody>
          <a:bodyPr/>
          <a:lstStyle/>
          <a:p>
            <a:pPr eaLnBrk="1" hangingPunct="1">
              <a:lnSpc>
                <a:spcPct val="90000"/>
              </a:lnSpc>
            </a:pPr>
            <a:r>
              <a:rPr lang="en-US" sz="2800" dirty="0">
                <a:latin typeface="Georgia" pitchFamily="18" charset="0"/>
              </a:rPr>
              <a:t>Even if you “win” a case, it doesn’t mean that </a:t>
            </a:r>
            <a:r>
              <a:rPr lang="en-US" sz="2800" dirty="0" smtClean="0">
                <a:latin typeface="Georgia" pitchFamily="18" charset="0"/>
              </a:rPr>
              <a:t>you are </a:t>
            </a:r>
            <a:r>
              <a:rPr lang="en-US" sz="2800" dirty="0">
                <a:latin typeface="Georgia" pitchFamily="18" charset="0"/>
              </a:rPr>
              <a:t>getting your money (at least not right </a:t>
            </a:r>
            <a:r>
              <a:rPr lang="en-US" sz="2800" dirty="0" smtClean="0">
                <a:latin typeface="Georgia" pitchFamily="18" charset="0"/>
              </a:rPr>
              <a:t>away)</a:t>
            </a:r>
          </a:p>
          <a:p>
            <a:pPr lvl="1" eaLnBrk="1" hangingPunct="1">
              <a:lnSpc>
                <a:spcPct val="90000"/>
              </a:lnSpc>
            </a:pPr>
            <a:r>
              <a:rPr lang="en-US" sz="2400" dirty="0" smtClean="0">
                <a:latin typeface="Georgia" pitchFamily="18" charset="0"/>
              </a:rPr>
              <a:t>Must </a:t>
            </a:r>
            <a:r>
              <a:rPr lang="en-US" sz="2400" dirty="0">
                <a:latin typeface="Georgia" pitchFamily="18" charset="0"/>
              </a:rPr>
              <a:t>bring action against specific </a:t>
            </a:r>
            <a:r>
              <a:rPr lang="en-US" sz="2400" dirty="0" smtClean="0">
                <a:latin typeface="Georgia" pitchFamily="18" charset="0"/>
              </a:rPr>
              <a:t>assets and they might not have much in assets</a:t>
            </a:r>
          </a:p>
          <a:p>
            <a:pPr lvl="1" eaLnBrk="1" hangingPunct="1">
              <a:lnSpc>
                <a:spcPct val="90000"/>
              </a:lnSpc>
            </a:pPr>
            <a:r>
              <a:rPr lang="en-US" sz="2400" dirty="0" smtClean="0">
                <a:latin typeface="Georgia" pitchFamily="18" charset="0"/>
              </a:rPr>
              <a:t>They might appeal (delays enforcement)</a:t>
            </a:r>
          </a:p>
          <a:p>
            <a:pPr lvl="2" eaLnBrk="1" hangingPunct="1">
              <a:lnSpc>
                <a:spcPct val="90000"/>
              </a:lnSpc>
            </a:pPr>
            <a:r>
              <a:rPr lang="en-US" sz="2000" dirty="0" smtClean="0">
                <a:latin typeface="Georgia" pitchFamily="18" charset="0"/>
              </a:rPr>
              <a:t>Appeals court might Reverse </a:t>
            </a:r>
            <a:r>
              <a:rPr lang="en-US" sz="2000" dirty="0">
                <a:latin typeface="Georgia" pitchFamily="18" charset="0"/>
              </a:rPr>
              <a:t>- back to </a:t>
            </a:r>
            <a:r>
              <a:rPr lang="en-US" sz="2000" dirty="0" smtClean="0">
                <a:latin typeface="Georgia" pitchFamily="18" charset="0"/>
              </a:rPr>
              <a:t>zero</a:t>
            </a:r>
          </a:p>
          <a:p>
            <a:pPr lvl="2" eaLnBrk="1" hangingPunct="1">
              <a:lnSpc>
                <a:spcPct val="90000"/>
              </a:lnSpc>
            </a:pPr>
            <a:r>
              <a:rPr lang="en-US" sz="2000" dirty="0" smtClean="0">
                <a:latin typeface="Georgia" pitchFamily="18" charset="0"/>
              </a:rPr>
              <a:t>Appeals court might Remand </a:t>
            </a:r>
            <a:r>
              <a:rPr lang="en-US" sz="2000" dirty="0">
                <a:latin typeface="Georgia" pitchFamily="18" charset="0"/>
              </a:rPr>
              <a:t>– more time and </a:t>
            </a:r>
            <a:r>
              <a:rPr lang="en-US" sz="2000" dirty="0" smtClean="0">
                <a:latin typeface="Georgia" pitchFamily="18" charset="0"/>
              </a:rPr>
              <a:t>delay</a:t>
            </a:r>
          </a:p>
          <a:p>
            <a:pPr lvl="1" eaLnBrk="1" hangingPunct="1">
              <a:lnSpc>
                <a:spcPct val="90000"/>
              </a:lnSpc>
            </a:pPr>
            <a:r>
              <a:rPr lang="en-US" sz="2400" dirty="0" smtClean="0">
                <a:latin typeface="Georgia" pitchFamily="18" charset="0"/>
              </a:rPr>
              <a:t>They might enter Bankruptcy protection</a:t>
            </a:r>
          </a:p>
          <a:p>
            <a:pPr lvl="2" eaLnBrk="1" hangingPunct="1">
              <a:lnSpc>
                <a:spcPct val="90000"/>
              </a:lnSpc>
            </a:pPr>
            <a:r>
              <a:rPr lang="en-US" sz="2000" dirty="0" smtClean="0">
                <a:latin typeface="Georgia" pitchFamily="18" charset="0"/>
              </a:rPr>
              <a:t>More on next slide</a:t>
            </a:r>
          </a:p>
          <a:p>
            <a:pPr lvl="2" eaLnBrk="1" hangingPunct="1">
              <a:lnSpc>
                <a:spcPct val="90000"/>
              </a:lnSpc>
            </a:pPr>
            <a:r>
              <a:rPr lang="en-US" sz="2000" dirty="0" smtClean="0">
                <a:latin typeface="Georgia" pitchFamily="18" charset="0"/>
              </a:rPr>
              <a:t>Rare to get nothing, but could only get a small fraction</a:t>
            </a:r>
            <a:endParaRPr lang="en-US" sz="2000" dirty="0">
              <a:latin typeface="Georgia" pitchFamily="18" charset="0"/>
            </a:endParaRPr>
          </a:p>
          <a:p>
            <a:pPr lvl="1" eaLnBrk="1" hangingPunct="1">
              <a:lnSpc>
                <a:spcPct val="90000"/>
              </a:lnSpc>
            </a:pPr>
            <a:r>
              <a:rPr lang="en-US" sz="2000" dirty="0" smtClean="0">
                <a:latin typeface="Georgia" pitchFamily="18" charset="0"/>
              </a:rPr>
              <a:t>Other </a:t>
            </a:r>
            <a:r>
              <a:rPr lang="en-US" sz="2000" dirty="0">
                <a:latin typeface="Georgia" pitchFamily="18" charset="0"/>
              </a:rPr>
              <a:t>side may offer to settle after adverse </a:t>
            </a:r>
            <a:r>
              <a:rPr lang="en-US" sz="2000" dirty="0" smtClean="0">
                <a:latin typeface="Georgia" pitchFamily="18" charset="0"/>
              </a:rPr>
              <a:t>judgment for </a:t>
            </a:r>
            <a:r>
              <a:rPr lang="en-US" sz="2000" dirty="0">
                <a:latin typeface="Georgia" pitchFamily="18" charset="0"/>
              </a:rPr>
              <a:t>amount less then </a:t>
            </a:r>
            <a:r>
              <a:rPr lang="en-US" sz="2000" dirty="0" smtClean="0">
                <a:latin typeface="Georgia" pitchFamily="18" charset="0"/>
              </a:rPr>
              <a:t>judgment – you might prefer money “in-hand” today</a:t>
            </a:r>
          </a:p>
          <a:p>
            <a:pPr lvl="2" eaLnBrk="1" hangingPunct="1">
              <a:lnSpc>
                <a:spcPct val="90000"/>
              </a:lnSpc>
            </a:pPr>
            <a:r>
              <a:rPr lang="en-US" sz="2000" dirty="0" smtClean="0">
                <a:latin typeface="Georgia" pitchFamily="18" charset="0"/>
              </a:rPr>
              <a:t>Corollary: $100 million judgment against a bankrupt entity with zero assets is worthless – there is nothing to collect</a:t>
            </a:r>
            <a:endParaRPr lang="en-US" sz="20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16</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3295368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Georgia" pitchFamily="18" charset="0"/>
              </a:rPr>
              <a:t>Bankruptcy - Lots of </a:t>
            </a:r>
            <a:r>
              <a:rPr lang="en-US" sz="3200" dirty="0" smtClean="0">
                <a:latin typeface="Georgia" pitchFamily="18" charset="0"/>
              </a:rPr>
              <a:t>misunderstanding</a:t>
            </a:r>
            <a:endParaRPr lang="en-US" sz="3200" dirty="0"/>
          </a:p>
        </p:txBody>
      </p:sp>
      <p:sp>
        <p:nvSpPr>
          <p:cNvPr id="3" name="Content Placeholder 2"/>
          <p:cNvSpPr>
            <a:spLocks noGrp="1"/>
          </p:cNvSpPr>
          <p:nvPr>
            <p:ph idx="1"/>
          </p:nvPr>
        </p:nvSpPr>
        <p:spPr>
          <a:xfrm>
            <a:off x="457200" y="1219200"/>
            <a:ext cx="8229600" cy="4572000"/>
          </a:xfrm>
        </p:spPr>
        <p:txBody>
          <a:bodyPr/>
          <a:lstStyle/>
          <a:p>
            <a:pPr marL="347472" lvl="2" eaLnBrk="1" hangingPunct="1">
              <a:spcBef>
                <a:spcPts val="0"/>
              </a:spcBef>
            </a:pPr>
            <a:r>
              <a:rPr lang="en-US" sz="2100" dirty="0" smtClean="0">
                <a:latin typeface="Georgia" pitchFamily="18" charset="0"/>
              </a:rPr>
              <a:t>Bankruptcy is a </a:t>
            </a:r>
            <a:r>
              <a:rPr lang="en-US" sz="2100" dirty="0">
                <a:latin typeface="Georgia" pitchFamily="18" charset="0"/>
              </a:rPr>
              <a:t>Debtor’s request to </a:t>
            </a:r>
            <a:r>
              <a:rPr lang="en-US" sz="2100" dirty="0" smtClean="0">
                <a:latin typeface="Georgia" pitchFamily="18" charset="0"/>
              </a:rPr>
              <a:t>a court to be </a:t>
            </a:r>
            <a:r>
              <a:rPr lang="en-US" sz="2100" dirty="0">
                <a:latin typeface="Georgia" pitchFamily="18" charset="0"/>
              </a:rPr>
              <a:t>relieved of </a:t>
            </a:r>
            <a:r>
              <a:rPr lang="en-US" sz="2100" dirty="0" smtClean="0">
                <a:latin typeface="Georgia" pitchFamily="18" charset="0"/>
              </a:rPr>
              <a:t>debts</a:t>
            </a:r>
          </a:p>
          <a:p>
            <a:pPr marL="347472" lvl="2" eaLnBrk="1" hangingPunct="1">
              <a:spcBef>
                <a:spcPts val="0"/>
              </a:spcBef>
            </a:pPr>
            <a:r>
              <a:rPr lang="en-US" sz="2100" dirty="0">
                <a:latin typeface="Georgia" pitchFamily="18" charset="0"/>
              </a:rPr>
              <a:t>D</a:t>
            </a:r>
            <a:r>
              <a:rPr lang="en-US" sz="2100" dirty="0" smtClean="0">
                <a:latin typeface="Georgia" pitchFamily="18" charset="0"/>
              </a:rPr>
              <a:t>oes </a:t>
            </a:r>
            <a:r>
              <a:rPr lang="en-US" sz="2100" dirty="0">
                <a:latin typeface="Georgia" pitchFamily="18" charset="0"/>
              </a:rPr>
              <a:t>NOT mean </a:t>
            </a:r>
            <a:r>
              <a:rPr lang="en-US" sz="2100" dirty="0" smtClean="0">
                <a:latin typeface="Georgia" pitchFamily="18" charset="0"/>
              </a:rPr>
              <a:t>the Debtor (person or company) </a:t>
            </a:r>
            <a:r>
              <a:rPr lang="en-US" sz="2100" dirty="0">
                <a:latin typeface="Georgia" pitchFamily="18" charset="0"/>
              </a:rPr>
              <a:t>is </a:t>
            </a:r>
            <a:r>
              <a:rPr lang="en-US" sz="2100" dirty="0" smtClean="0">
                <a:latin typeface="Georgia" pitchFamily="18" charset="0"/>
              </a:rPr>
              <a:t>broke (has zero assets)!  </a:t>
            </a:r>
          </a:p>
          <a:p>
            <a:pPr marL="347472" lvl="2" eaLnBrk="1" hangingPunct="1">
              <a:spcBef>
                <a:spcPts val="0"/>
              </a:spcBef>
            </a:pPr>
            <a:r>
              <a:rPr lang="en-US" sz="2100" dirty="0" smtClean="0">
                <a:latin typeface="Georgia" pitchFamily="18" charset="0"/>
              </a:rPr>
              <a:t>Court </a:t>
            </a:r>
            <a:r>
              <a:rPr lang="en-US" sz="2100" dirty="0">
                <a:latin typeface="Georgia" pitchFamily="18" charset="0"/>
              </a:rPr>
              <a:t>can </a:t>
            </a:r>
            <a:r>
              <a:rPr lang="en-US" sz="2100" u="sng" dirty="0">
                <a:latin typeface="Georgia" pitchFamily="18" charset="0"/>
              </a:rPr>
              <a:t>discharge</a:t>
            </a:r>
            <a:r>
              <a:rPr lang="en-US" sz="2100" dirty="0">
                <a:latin typeface="Georgia" pitchFamily="18" charset="0"/>
              </a:rPr>
              <a:t> or </a:t>
            </a:r>
            <a:r>
              <a:rPr lang="en-US" sz="2100" u="sng" dirty="0">
                <a:latin typeface="Georgia" pitchFamily="18" charset="0"/>
              </a:rPr>
              <a:t>adjust</a:t>
            </a:r>
            <a:r>
              <a:rPr lang="en-US" sz="2100" dirty="0">
                <a:latin typeface="Georgia" pitchFamily="18" charset="0"/>
              </a:rPr>
              <a:t> </a:t>
            </a:r>
            <a:r>
              <a:rPr lang="en-US" sz="2100" dirty="0" smtClean="0">
                <a:latin typeface="Georgia" pitchFamily="18" charset="0"/>
              </a:rPr>
              <a:t>debts/judgements/contracts</a:t>
            </a:r>
            <a:endParaRPr lang="en-US" sz="2100" dirty="0">
              <a:latin typeface="Georgia" pitchFamily="18" charset="0"/>
            </a:endParaRPr>
          </a:p>
          <a:p>
            <a:pPr marL="347472" lvl="2" eaLnBrk="1" hangingPunct="1">
              <a:spcBef>
                <a:spcPts val="0"/>
              </a:spcBef>
            </a:pPr>
            <a:r>
              <a:rPr lang="en-US" sz="2100" dirty="0">
                <a:latin typeface="Georgia" pitchFamily="18" charset="0"/>
              </a:rPr>
              <a:t>Separate unit of the Federal District Court.  Only hears Bankruptcy cases. All Bankruptcies are federal cases!</a:t>
            </a:r>
          </a:p>
          <a:p>
            <a:pPr marL="347472" lvl="2" eaLnBrk="1" hangingPunct="1">
              <a:spcBef>
                <a:spcPts val="0"/>
              </a:spcBef>
            </a:pPr>
            <a:r>
              <a:rPr lang="en-US" sz="2100" dirty="0">
                <a:latin typeface="Georgia" pitchFamily="18" charset="0"/>
              </a:rPr>
              <a:t>Corporate - emphasis on preserving business to preserve jobs. </a:t>
            </a:r>
          </a:p>
          <a:p>
            <a:pPr marL="347472" lvl="2" eaLnBrk="1" hangingPunct="1">
              <a:spcBef>
                <a:spcPts val="0"/>
              </a:spcBef>
            </a:pPr>
            <a:r>
              <a:rPr lang="en-US" sz="2100" dirty="0">
                <a:latin typeface="Georgia" pitchFamily="18" charset="0"/>
              </a:rPr>
              <a:t>Personal – emphasis on reasonable repayment  </a:t>
            </a:r>
          </a:p>
          <a:p>
            <a:pPr marL="347472" lvl="2" eaLnBrk="1" hangingPunct="1">
              <a:spcBef>
                <a:spcPts val="0"/>
              </a:spcBef>
            </a:pPr>
            <a:r>
              <a:rPr lang="en-US" sz="2100" dirty="0">
                <a:latin typeface="Georgia" pitchFamily="18" charset="0"/>
              </a:rPr>
              <a:t>Chapter 7 – Liquidation of assets (individual-discharge of debts or corporate dissolution of company</a:t>
            </a:r>
            <a:r>
              <a:rPr lang="en-US" sz="2100" dirty="0" smtClean="0">
                <a:latin typeface="Georgia" pitchFamily="18" charset="0"/>
              </a:rPr>
              <a:t>) - assets go to debtors and the rest is forgiven</a:t>
            </a:r>
            <a:endParaRPr lang="en-US" sz="2100" dirty="0">
              <a:latin typeface="Georgia" pitchFamily="18" charset="0"/>
            </a:endParaRPr>
          </a:p>
          <a:p>
            <a:pPr marL="347472" lvl="2" eaLnBrk="1" hangingPunct="1">
              <a:spcBef>
                <a:spcPts val="0"/>
              </a:spcBef>
            </a:pPr>
            <a:r>
              <a:rPr lang="en-US" sz="2100" dirty="0">
                <a:latin typeface="Georgia" pitchFamily="18" charset="0"/>
              </a:rPr>
              <a:t>Chapter 11 – Corporate-reorganization + discharge of debts</a:t>
            </a:r>
          </a:p>
          <a:p>
            <a:pPr marL="347472" lvl="2" eaLnBrk="1" hangingPunct="1">
              <a:spcBef>
                <a:spcPts val="0"/>
              </a:spcBef>
            </a:pPr>
            <a:r>
              <a:rPr lang="en-US" sz="2100" dirty="0">
                <a:latin typeface="Georgia" pitchFamily="18" charset="0"/>
              </a:rPr>
              <a:t>Chapter 13 – Individual-payment plan (typically 7 years) + discharge of remaining debts after completion of payment plan</a:t>
            </a:r>
          </a:p>
          <a:p>
            <a:pPr marL="0" lvl="1">
              <a:spcBef>
                <a:spcPts val="0"/>
              </a:spcBef>
            </a:pPr>
            <a:endParaRPr lang="en-US" sz="2100"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17</a:t>
            </a:fld>
            <a:endParaRPr lang="en-US" dirty="0"/>
          </a:p>
        </p:txBody>
      </p:sp>
    </p:spTree>
    <p:extLst>
      <p:ext uri="{BB962C8B-B14F-4D97-AF65-F5344CB8AC3E}">
        <p14:creationId xmlns:p14="http://schemas.microsoft.com/office/powerpoint/2010/main" val="3949212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Get It In Writing - 1</a:t>
            </a:r>
          </a:p>
        </p:txBody>
      </p:sp>
      <p:sp>
        <p:nvSpPr>
          <p:cNvPr id="19458" name="Content Placeholder 2"/>
          <p:cNvSpPr>
            <a:spLocks noGrp="1"/>
          </p:cNvSpPr>
          <p:nvPr>
            <p:ph idx="4294967295"/>
          </p:nvPr>
        </p:nvSpPr>
        <p:spPr>
          <a:xfrm>
            <a:off x="457200" y="990600"/>
            <a:ext cx="8229600" cy="5365750"/>
          </a:xfrm>
        </p:spPr>
        <p:txBody>
          <a:bodyPr/>
          <a:lstStyle/>
          <a:p>
            <a:pPr eaLnBrk="1" hangingPunct="1">
              <a:lnSpc>
                <a:spcPct val="90000"/>
              </a:lnSpc>
            </a:pPr>
            <a:r>
              <a:rPr lang="en-US" sz="2400" dirty="0" smtClean="0">
                <a:latin typeface="Georgia" pitchFamily="18" charset="0"/>
              </a:rPr>
              <a:t>Sometimes people feel that getting something in writing indicates that you don’t trust the other person – no!</a:t>
            </a:r>
          </a:p>
          <a:p>
            <a:pPr eaLnBrk="1" hangingPunct="1">
              <a:lnSpc>
                <a:spcPct val="90000"/>
              </a:lnSpc>
            </a:pPr>
            <a:r>
              <a:rPr lang="en-US" sz="2400" dirty="0" smtClean="0">
                <a:latin typeface="Georgia" pitchFamily="18" charset="0"/>
              </a:rPr>
              <a:t>What it really helps with is clarity:</a:t>
            </a:r>
          </a:p>
          <a:p>
            <a:pPr lvl="1" eaLnBrk="1" hangingPunct="1">
              <a:lnSpc>
                <a:spcPct val="90000"/>
              </a:lnSpc>
            </a:pPr>
            <a:r>
              <a:rPr lang="en-US" sz="2400" dirty="0" smtClean="0">
                <a:latin typeface="Georgia" pitchFamily="18" charset="0"/>
              </a:rPr>
              <a:t>Tough to get really specific on the terms of the agreement in an oral exchange.  Lots of opportunity for misunderstanding/lack of specificity  </a:t>
            </a:r>
          </a:p>
          <a:p>
            <a:pPr lvl="1" eaLnBrk="1" hangingPunct="1">
              <a:lnSpc>
                <a:spcPct val="90000"/>
              </a:lnSpc>
            </a:pPr>
            <a:r>
              <a:rPr lang="en-US" sz="2400" dirty="0" smtClean="0">
                <a:latin typeface="Georgia" pitchFamily="18" charset="0"/>
              </a:rPr>
              <a:t>Separates “just talk” from “OK, this is really serious”</a:t>
            </a:r>
          </a:p>
          <a:p>
            <a:pPr eaLnBrk="1" hangingPunct="1">
              <a:lnSpc>
                <a:spcPct val="90000"/>
              </a:lnSpc>
            </a:pPr>
            <a:r>
              <a:rPr lang="en-US" sz="2400" dirty="0" smtClean="0">
                <a:latin typeface="Georgia" pitchFamily="18" charset="0"/>
              </a:rPr>
              <a:t>And preventing “drift”</a:t>
            </a:r>
          </a:p>
          <a:p>
            <a:pPr lvl="1" eaLnBrk="1" hangingPunct="1">
              <a:lnSpc>
                <a:spcPct val="90000"/>
              </a:lnSpc>
            </a:pPr>
            <a:r>
              <a:rPr lang="en-US" sz="2400" dirty="0" smtClean="0">
                <a:latin typeface="Georgia" pitchFamily="18" charset="0"/>
              </a:rPr>
              <a:t>Recollections change over time</a:t>
            </a:r>
          </a:p>
          <a:p>
            <a:pPr lvl="1" eaLnBrk="1" hangingPunct="1">
              <a:lnSpc>
                <a:spcPct val="90000"/>
              </a:lnSpc>
            </a:pPr>
            <a:r>
              <a:rPr lang="en-US" sz="2400" dirty="0" smtClean="0">
                <a:latin typeface="Georgia" pitchFamily="18" charset="0"/>
              </a:rPr>
              <a:t>Situation may change – e.g., new person in company</a:t>
            </a:r>
          </a:p>
          <a:p>
            <a:pPr lvl="1" eaLnBrk="1" hangingPunct="1">
              <a:lnSpc>
                <a:spcPct val="90000"/>
              </a:lnSpc>
            </a:pPr>
            <a:r>
              <a:rPr lang="en-US" sz="2400" dirty="0" smtClean="0">
                <a:latin typeface="Georgia" pitchFamily="18" charset="0"/>
              </a:rPr>
              <a:t>Expectations change </a:t>
            </a:r>
          </a:p>
          <a:p>
            <a:pPr lvl="1" eaLnBrk="1" hangingPunct="1">
              <a:lnSpc>
                <a:spcPct val="90000"/>
              </a:lnSpc>
            </a:pPr>
            <a:r>
              <a:rPr lang="en-US" sz="2400" dirty="0" smtClean="0">
                <a:latin typeface="Georgia" pitchFamily="18" charset="0"/>
              </a:rPr>
              <a:t>Lack of clarity and drift are real factors that experienced entrepreneurs know are likely to arise and they want to minimize/address up front</a:t>
            </a:r>
            <a:endParaRPr lang="en-US" sz="2400" dirty="0">
              <a:latin typeface="Georgia" pitchFamily="18" charset="0"/>
            </a:endParaRP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18</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2754789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57200" y="274638"/>
            <a:ext cx="8229600" cy="792162"/>
          </a:xfrm>
        </p:spPr>
        <p:txBody>
          <a:bodyPr/>
          <a:lstStyle/>
          <a:p>
            <a:pPr eaLnBrk="1" hangingPunct="1"/>
            <a:r>
              <a:rPr lang="en-US" dirty="0" smtClean="0">
                <a:latin typeface="Georgia" pitchFamily="18" charset="0"/>
              </a:rPr>
              <a:t>Get It In Writing - 2</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Of course, it does really help with enforcement, but you really don’t want to have to go there</a:t>
            </a:r>
          </a:p>
          <a:p>
            <a:pPr lvl="1" eaLnBrk="1" hangingPunct="1">
              <a:lnSpc>
                <a:spcPct val="90000"/>
              </a:lnSpc>
            </a:pPr>
            <a:r>
              <a:rPr lang="en-US" sz="2400" dirty="0" smtClean="0">
                <a:latin typeface="Georgia" pitchFamily="18" charset="0"/>
              </a:rPr>
              <a:t>Focusing on establishing a clear relationship so that you can work together successfully</a:t>
            </a:r>
          </a:p>
          <a:p>
            <a:pPr lvl="1" eaLnBrk="1" hangingPunct="1">
              <a:lnSpc>
                <a:spcPct val="90000"/>
              </a:lnSpc>
            </a:pPr>
            <a:r>
              <a:rPr lang="en-US" sz="2400" dirty="0" smtClean="0">
                <a:latin typeface="Georgia" pitchFamily="18" charset="0"/>
              </a:rPr>
              <a:t>But! Some agreements MUST be in writing to be enforceable</a:t>
            </a:r>
          </a:p>
          <a:p>
            <a:pPr eaLnBrk="1" hangingPunct="1">
              <a:lnSpc>
                <a:spcPct val="90000"/>
              </a:lnSpc>
            </a:pPr>
            <a:r>
              <a:rPr lang="en-US" sz="2800" dirty="0" smtClean="0">
                <a:latin typeface="Georgia" pitchFamily="18" charset="0"/>
              </a:rPr>
              <a:t>“Writing” means any non-transitory memorialization</a:t>
            </a:r>
          </a:p>
          <a:p>
            <a:pPr lvl="1" eaLnBrk="1" hangingPunct="1">
              <a:lnSpc>
                <a:spcPct val="90000"/>
              </a:lnSpc>
            </a:pPr>
            <a:r>
              <a:rPr lang="en-US" sz="2400" dirty="0" smtClean="0">
                <a:latin typeface="Georgia" pitchFamily="18" charset="0"/>
              </a:rPr>
              <a:t>E-mail, Text, etc.</a:t>
            </a:r>
          </a:p>
          <a:p>
            <a:pPr eaLnBrk="1" hangingPunct="1">
              <a:lnSpc>
                <a:spcPct val="90000"/>
              </a:lnSpc>
            </a:pPr>
            <a:r>
              <a:rPr lang="en-US" sz="2800" dirty="0" smtClean="0">
                <a:latin typeface="Georgia" pitchFamily="18" charset="0"/>
              </a:rPr>
              <a:t>Prefer modalities that are self-authenticating</a:t>
            </a:r>
          </a:p>
          <a:p>
            <a:pPr lvl="1" eaLnBrk="1" hangingPunct="1">
              <a:lnSpc>
                <a:spcPct val="90000"/>
              </a:lnSpc>
            </a:pPr>
            <a:r>
              <a:rPr lang="en-US" sz="2400" dirty="0" smtClean="0">
                <a:latin typeface="Georgia" pitchFamily="18" charset="0"/>
              </a:rPr>
              <a:t>E-mail is trackable, no need to ask if they recognize their signature on the contract</a:t>
            </a:r>
          </a:p>
          <a:p>
            <a:pPr lvl="1"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19</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352948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6" name="Content Placeholder 2"/>
          <p:cNvSpPr>
            <a:spLocks noGrp="1"/>
          </p:cNvSpPr>
          <p:nvPr>
            <p:ph idx="4294967295"/>
          </p:nvPr>
        </p:nvSpPr>
        <p:spPr>
          <a:xfrm>
            <a:off x="457200" y="1219200"/>
            <a:ext cx="8229600" cy="4389438"/>
          </a:xfrm>
        </p:spPr>
        <p:txBody>
          <a:bodyPr/>
          <a:lstStyle/>
          <a:p>
            <a:pPr eaLnBrk="1" hangingPunct="1">
              <a:lnSpc>
                <a:spcPct val="90000"/>
              </a:lnSpc>
            </a:pPr>
            <a:r>
              <a:rPr lang="en-US" sz="2800" dirty="0" smtClean="0">
                <a:latin typeface="Georgia" pitchFamily="18" charset="0"/>
              </a:rPr>
              <a:t>Class 5 Lecture</a:t>
            </a:r>
          </a:p>
          <a:p>
            <a:pPr eaLnBrk="1" hangingPunct="1">
              <a:lnSpc>
                <a:spcPct val="90000"/>
              </a:lnSpc>
            </a:pPr>
            <a:r>
              <a:rPr lang="en-US" sz="2800" dirty="0" smtClean="0">
                <a:latin typeface="Georgia" pitchFamily="18" charset="0"/>
              </a:rPr>
              <a:t>Exam #1 – second half of class</a:t>
            </a:r>
          </a:p>
          <a:p>
            <a:pPr eaLnBrk="1" hangingPunct="1">
              <a:lnSpc>
                <a:spcPct val="90000"/>
              </a:lnSpc>
            </a:pPr>
            <a:r>
              <a:rPr lang="en-US" sz="2800" dirty="0">
                <a:latin typeface="Georgia" pitchFamily="18" charset="0"/>
              </a:rPr>
              <a:t>Review Exam #1 Next week</a:t>
            </a:r>
          </a:p>
          <a:p>
            <a:pPr eaLnBrk="1" hangingPunct="1">
              <a:lnSpc>
                <a:spcPct val="90000"/>
              </a:lnSpc>
            </a:pPr>
            <a:r>
              <a:rPr lang="en-US" sz="2800" dirty="0" smtClean="0">
                <a:latin typeface="Georgia" pitchFamily="18" charset="0"/>
              </a:rPr>
              <a:t>Peer Scores</a:t>
            </a:r>
            <a:endParaRPr lang="en-US" sz="2800" dirty="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dirty="0" smtClean="0">
                <a:latin typeface="Georgia" pitchFamily="18" charset="0"/>
              </a:rPr>
              <a:t>Origins of Contract Law </a:t>
            </a:r>
          </a:p>
        </p:txBody>
      </p:sp>
      <p:sp>
        <p:nvSpPr>
          <p:cNvPr id="2048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Where does contract law come from?</a:t>
            </a:r>
          </a:p>
          <a:p>
            <a:pPr lvl="1" eaLnBrk="1" hangingPunct="1">
              <a:lnSpc>
                <a:spcPct val="90000"/>
              </a:lnSpc>
            </a:pPr>
            <a:r>
              <a:rPr lang="en-US" sz="2400" dirty="0" smtClean="0">
                <a:latin typeface="Georgia" pitchFamily="18" charset="0"/>
              </a:rPr>
              <a:t>Historic Case Law</a:t>
            </a:r>
          </a:p>
          <a:p>
            <a:pPr lvl="1" eaLnBrk="1" hangingPunct="1">
              <a:lnSpc>
                <a:spcPct val="90000"/>
              </a:lnSpc>
            </a:pPr>
            <a:r>
              <a:rPr lang="en-US" sz="2400" dirty="0" smtClean="0">
                <a:latin typeface="Georgia" pitchFamily="18" charset="0"/>
              </a:rPr>
              <a:t>Restatement of Contracts (“Restatement”)</a:t>
            </a:r>
          </a:p>
          <a:p>
            <a:pPr lvl="1" eaLnBrk="1" hangingPunct="1">
              <a:lnSpc>
                <a:spcPct val="90000"/>
              </a:lnSpc>
            </a:pPr>
            <a:r>
              <a:rPr lang="en-US" sz="2400" dirty="0" smtClean="0">
                <a:latin typeface="Georgia" pitchFamily="18" charset="0"/>
              </a:rPr>
              <a:t>Uniform Commercial Code (“UCC”)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20</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dirty="0" smtClean="0">
                <a:latin typeface="Georgia" pitchFamily="18" charset="0"/>
              </a:rPr>
              <a:t>Contract Law- 1</a:t>
            </a:r>
          </a:p>
        </p:txBody>
      </p:sp>
      <p:sp>
        <p:nvSpPr>
          <p:cNvPr id="21506" name="Content Placeholder 2"/>
          <p:cNvSpPr>
            <a:spLocks noGrp="1"/>
          </p:cNvSpPr>
          <p:nvPr>
            <p:ph idx="4294967295"/>
          </p:nvPr>
        </p:nvSpPr>
        <p:spPr>
          <a:xfrm>
            <a:off x="457200" y="1219200"/>
            <a:ext cx="8229600" cy="4389438"/>
          </a:xfrm>
        </p:spPr>
        <p:txBody>
          <a:bodyPr/>
          <a:lstStyle/>
          <a:p>
            <a:pPr eaLnBrk="1" hangingPunct="1">
              <a:lnSpc>
                <a:spcPct val="90000"/>
              </a:lnSpc>
            </a:pPr>
            <a:r>
              <a:rPr lang="en-US" sz="2800" dirty="0" smtClean="0">
                <a:latin typeface="Georgia" pitchFamily="18" charset="0"/>
              </a:rPr>
              <a:t>Historically, contract law was developed by the states in the state court system of each state as opposed to the federal court system</a:t>
            </a:r>
          </a:p>
          <a:p>
            <a:pPr lvl="1" eaLnBrk="1" hangingPunct="1">
              <a:lnSpc>
                <a:spcPct val="90000"/>
              </a:lnSpc>
            </a:pPr>
            <a:r>
              <a:rPr lang="en-US" sz="2400" dirty="0" smtClean="0">
                <a:latin typeface="Georgia" pitchFamily="18" charset="0"/>
              </a:rPr>
              <a:t>Lots of regional variation in interpretation of claims and provisions</a:t>
            </a:r>
          </a:p>
          <a:p>
            <a:pPr lvl="1" eaLnBrk="1" hangingPunct="1">
              <a:lnSpc>
                <a:spcPct val="90000"/>
              </a:lnSpc>
            </a:pPr>
            <a:r>
              <a:rPr lang="en-US" sz="2400" dirty="0" smtClean="0">
                <a:latin typeface="Georgia" pitchFamily="18" charset="0"/>
              </a:rPr>
              <a:t>Meaning of “Reasonably Promptly” that was enforced by a particular state court could vary</a:t>
            </a:r>
          </a:p>
          <a:p>
            <a:pPr lvl="2" eaLnBrk="1" hangingPunct="1">
              <a:lnSpc>
                <a:spcPct val="90000"/>
              </a:lnSpc>
            </a:pPr>
            <a:r>
              <a:rPr lang="en-US" dirty="0" smtClean="0">
                <a:latin typeface="Georgia" pitchFamily="18" charset="0"/>
              </a:rPr>
              <a:t>Maybe - Within 1 day in Massachusetts</a:t>
            </a:r>
          </a:p>
          <a:p>
            <a:pPr lvl="2" eaLnBrk="1" hangingPunct="1">
              <a:lnSpc>
                <a:spcPct val="90000"/>
              </a:lnSpc>
            </a:pPr>
            <a:r>
              <a:rPr lang="en-US" dirty="0" smtClean="0">
                <a:latin typeface="Georgia" pitchFamily="18" charset="0"/>
              </a:rPr>
              <a:t>Maybe - Within 30 days in Alabama</a:t>
            </a:r>
          </a:p>
          <a:p>
            <a:pPr lvl="1" eaLnBrk="1" hangingPunct="1">
              <a:lnSpc>
                <a:spcPct val="90000"/>
              </a:lnSpc>
            </a:pPr>
            <a:r>
              <a:rPr lang="en-US" sz="2400" dirty="0" smtClean="0">
                <a:latin typeface="Georgia" pitchFamily="18" charset="0"/>
              </a:rPr>
              <a:t>Interpretation arose from what local community found to be reasonable and repeatedly enforced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21</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dirty="0" smtClean="0">
                <a:latin typeface="Georgia" pitchFamily="18" charset="0"/>
              </a:rPr>
              <a:t>Contract Law - 2</a:t>
            </a:r>
          </a:p>
        </p:txBody>
      </p:sp>
      <p:sp>
        <p:nvSpPr>
          <p:cNvPr id="22530"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General practice over decades created a fairly uniform sample set of decisions so that you could generally predict what a court would enforce </a:t>
            </a:r>
          </a:p>
          <a:p>
            <a:pPr lvl="1" eaLnBrk="1" hangingPunct="1">
              <a:lnSpc>
                <a:spcPct val="90000"/>
              </a:lnSpc>
            </a:pPr>
            <a:r>
              <a:rPr lang="en-US" sz="2400" dirty="0" smtClean="0">
                <a:latin typeface="Georgia" pitchFamily="18" charset="0"/>
              </a:rPr>
              <a:t>This is called “Case law”</a:t>
            </a:r>
          </a:p>
          <a:p>
            <a:pPr eaLnBrk="1" hangingPunct="1">
              <a:lnSpc>
                <a:spcPct val="90000"/>
              </a:lnSpc>
            </a:pPr>
            <a:r>
              <a:rPr lang="en-US" sz="2800" dirty="0" smtClean="0">
                <a:latin typeface="Georgia" pitchFamily="18" charset="0"/>
              </a:rPr>
              <a:t>Sometimes state legislatures would intervene and codify contract principles </a:t>
            </a:r>
          </a:p>
          <a:p>
            <a:pPr eaLnBrk="1" hangingPunct="1">
              <a:lnSpc>
                <a:spcPct val="90000"/>
              </a:lnSpc>
            </a:pPr>
            <a:r>
              <a:rPr lang="en-US" sz="2800" dirty="0" smtClean="0">
                <a:latin typeface="Georgia" pitchFamily="18" charset="0"/>
              </a:rPr>
              <a:t>End up with fairly specific, but fairly local:</a:t>
            </a:r>
          </a:p>
          <a:p>
            <a:pPr lvl="1" eaLnBrk="1" hangingPunct="1">
              <a:lnSpc>
                <a:spcPct val="90000"/>
              </a:lnSpc>
            </a:pPr>
            <a:r>
              <a:rPr lang="en-US" sz="2400" dirty="0" smtClean="0">
                <a:latin typeface="Georgia" pitchFamily="18" charset="0"/>
              </a:rPr>
              <a:t>Interpretation of terms</a:t>
            </a:r>
          </a:p>
          <a:p>
            <a:pPr lvl="1" eaLnBrk="1" hangingPunct="1">
              <a:lnSpc>
                <a:spcPct val="90000"/>
              </a:lnSpc>
            </a:pPr>
            <a:r>
              <a:rPr lang="en-US" sz="2400" dirty="0" smtClean="0">
                <a:latin typeface="Georgia" pitchFamily="18" charset="0"/>
              </a:rPr>
              <a:t>Some agreements/clauses not enforceable</a:t>
            </a:r>
          </a:p>
          <a:p>
            <a:pPr lvl="1" eaLnBrk="1" hangingPunct="1">
              <a:lnSpc>
                <a:spcPct val="90000"/>
              </a:lnSpc>
            </a:pPr>
            <a:r>
              <a:rPr lang="en-US" sz="2400" dirty="0" smtClean="0">
                <a:latin typeface="Georgia" pitchFamily="18" charset="0"/>
              </a:rPr>
              <a:t>Requirements for binding agreement</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22</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en-US" dirty="0" smtClean="0">
                <a:latin typeface="Georgia" pitchFamily="18" charset="0"/>
              </a:rPr>
              <a:t>Evolution of Contract Law - 1</a:t>
            </a:r>
          </a:p>
        </p:txBody>
      </p:sp>
      <p:sp>
        <p:nvSpPr>
          <p:cNvPr id="23554" name="Content Placeholder 2"/>
          <p:cNvSpPr>
            <a:spLocks noGrp="1"/>
          </p:cNvSpPr>
          <p:nvPr>
            <p:ph idx="4294967295"/>
          </p:nvPr>
        </p:nvSpPr>
        <p:spPr>
          <a:xfrm>
            <a:off x="464024" y="1295400"/>
            <a:ext cx="8229600" cy="4191000"/>
          </a:xfrm>
        </p:spPr>
        <p:txBody>
          <a:bodyPr/>
          <a:lstStyle/>
          <a:p>
            <a:pPr eaLnBrk="1" hangingPunct="1">
              <a:lnSpc>
                <a:spcPct val="80000"/>
              </a:lnSpc>
            </a:pPr>
            <a:r>
              <a:rPr lang="en-US" sz="2800" dirty="0" smtClean="0">
                <a:latin typeface="Georgia" pitchFamily="18" charset="0"/>
              </a:rPr>
              <a:t>Locally varying contract law works well with local contracts</a:t>
            </a:r>
          </a:p>
          <a:p>
            <a:pPr lvl="1" eaLnBrk="1" hangingPunct="1">
              <a:lnSpc>
                <a:spcPct val="80000"/>
              </a:lnSpc>
            </a:pPr>
            <a:r>
              <a:rPr lang="en-US" sz="2400" dirty="0" smtClean="0">
                <a:latin typeface="Georgia" pitchFamily="18" charset="0"/>
              </a:rPr>
              <a:t>Example - Two Vermont Farmers – OK!</a:t>
            </a:r>
          </a:p>
          <a:p>
            <a:pPr lvl="2" eaLnBrk="1" hangingPunct="1">
              <a:lnSpc>
                <a:spcPct val="80000"/>
              </a:lnSpc>
            </a:pPr>
            <a:r>
              <a:rPr lang="en-US" dirty="0" smtClean="0">
                <a:latin typeface="Georgia" pitchFamily="18" charset="0"/>
              </a:rPr>
              <a:t>Both are socialized to have the same local community values</a:t>
            </a:r>
          </a:p>
          <a:p>
            <a:pPr lvl="2" eaLnBrk="1" hangingPunct="1">
              <a:lnSpc>
                <a:spcPct val="80000"/>
              </a:lnSpc>
            </a:pPr>
            <a:r>
              <a:rPr lang="en-US" dirty="0" smtClean="0">
                <a:latin typeface="Georgia" pitchFamily="18" charset="0"/>
              </a:rPr>
              <a:t>Both had the same expectation of those internalized values when they entered agreement</a:t>
            </a:r>
          </a:p>
          <a:p>
            <a:pPr eaLnBrk="1" hangingPunct="1">
              <a:lnSpc>
                <a:spcPct val="80000"/>
              </a:lnSpc>
            </a:pPr>
            <a:r>
              <a:rPr lang="en-US" sz="2800" dirty="0" smtClean="0">
                <a:latin typeface="Georgia" pitchFamily="18" charset="0"/>
              </a:rPr>
              <a:t>But! - Now we have trains and roads and people of different communities making agreements</a:t>
            </a:r>
          </a:p>
          <a:p>
            <a:pPr lvl="1" eaLnBrk="1" hangingPunct="1">
              <a:lnSpc>
                <a:spcPct val="80000"/>
              </a:lnSpc>
            </a:pPr>
            <a:r>
              <a:rPr lang="en-US" sz="2400" dirty="0" smtClean="0">
                <a:latin typeface="Georgia" pitchFamily="18" charset="0"/>
              </a:rPr>
              <a:t>Example - New Yorker and Texan – Uh-oh</a:t>
            </a:r>
          </a:p>
          <a:p>
            <a:pPr lvl="2" eaLnBrk="1" hangingPunct="1">
              <a:lnSpc>
                <a:spcPct val="80000"/>
              </a:lnSpc>
            </a:pPr>
            <a:r>
              <a:rPr lang="en-US" dirty="0" smtClean="0">
                <a:latin typeface="Georgia" pitchFamily="18" charset="0"/>
              </a:rPr>
              <a:t>Very different values</a:t>
            </a:r>
          </a:p>
          <a:p>
            <a:pPr lvl="2" eaLnBrk="1" hangingPunct="1">
              <a:lnSpc>
                <a:spcPct val="80000"/>
              </a:lnSpc>
            </a:pPr>
            <a:r>
              <a:rPr lang="en-US" dirty="0" smtClean="0">
                <a:latin typeface="Georgia" pitchFamily="18" charset="0"/>
              </a:rPr>
              <a:t>Very different local laws and local case law</a:t>
            </a:r>
          </a:p>
          <a:p>
            <a:pPr lvl="2" eaLnBrk="1" hangingPunct="1">
              <a:lnSpc>
                <a:spcPct val="80000"/>
              </a:lnSpc>
            </a:pPr>
            <a:r>
              <a:rPr lang="en-US" dirty="0" smtClean="0">
                <a:latin typeface="Georgia" pitchFamily="18" charset="0"/>
              </a:rPr>
              <a:t>Very different expectations when entering the agreement</a:t>
            </a:r>
          </a:p>
          <a:p>
            <a:pPr lvl="1" eaLnBrk="1" hangingPunct="1">
              <a:lnSpc>
                <a:spcPct val="8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23</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dirty="0" smtClean="0">
                <a:latin typeface="Georgia" pitchFamily="18" charset="0"/>
              </a:rPr>
              <a:t>Evolution of Contract Law - 2</a:t>
            </a:r>
          </a:p>
        </p:txBody>
      </p:sp>
      <p:sp>
        <p:nvSpPr>
          <p:cNvPr id="24578" name="Content Placeholder 2"/>
          <p:cNvSpPr>
            <a:spLocks noGrp="1"/>
          </p:cNvSpPr>
          <p:nvPr>
            <p:ph idx="4294967295"/>
          </p:nvPr>
        </p:nvSpPr>
        <p:spPr>
          <a:xfrm>
            <a:off x="457200" y="1417638"/>
            <a:ext cx="8229600" cy="4830762"/>
          </a:xfrm>
        </p:spPr>
        <p:txBody>
          <a:bodyPr/>
          <a:lstStyle/>
          <a:p>
            <a:pPr eaLnBrk="1" hangingPunct="1">
              <a:lnSpc>
                <a:spcPct val="80000"/>
              </a:lnSpc>
            </a:pPr>
            <a:r>
              <a:rPr lang="en-US" sz="2800" dirty="0" smtClean="0">
                <a:latin typeface="Georgia" pitchFamily="18" charset="0"/>
              </a:rPr>
              <a:t>So which state’s law gets used to interpret and enforce the contract?</a:t>
            </a:r>
          </a:p>
          <a:p>
            <a:pPr eaLnBrk="1" hangingPunct="1">
              <a:lnSpc>
                <a:spcPct val="80000"/>
              </a:lnSpc>
            </a:pPr>
            <a:r>
              <a:rPr lang="en-US" sz="2800" dirty="0" smtClean="0">
                <a:latin typeface="Georgia" pitchFamily="18" charset="0"/>
              </a:rPr>
              <a:t>A race to the courthouse! - </a:t>
            </a:r>
          </a:p>
          <a:p>
            <a:pPr lvl="1" eaLnBrk="1" hangingPunct="1">
              <a:lnSpc>
                <a:spcPct val="80000"/>
              </a:lnSpc>
            </a:pPr>
            <a:r>
              <a:rPr lang="en-US" sz="2400" dirty="0" smtClean="0">
                <a:latin typeface="Georgia" pitchFamily="18" charset="0"/>
              </a:rPr>
              <a:t>Under the Constitution, states must give “full faith and credit” to court decisions by another state</a:t>
            </a:r>
          </a:p>
          <a:p>
            <a:pPr lvl="1" eaLnBrk="1" hangingPunct="1">
              <a:lnSpc>
                <a:spcPct val="80000"/>
              </a:lnSpc>
            </a:pPr>
            <a:r>
              <a:rPr lang="en-US" sz="2400" dirty="0">
                <a:latin typeface="Georgia" pitchFamily="18" charset="0"/>
              </a:rPr>
              <a:t> </a:t>
            </a:r>
            <a:r>
              <a:rPr lang="en-US" sz="2400" dirty="0" smtClean="0">
                <a:latin typeface="Georgia" pitchFamily="18" charset="0"/>
              </a:rPr>
              <a:t>Judgment from New York court must be enforced by Texas court</a:t>
            </a:r>
          </a:p>
          <a:p>
            <a:pPr eaLnBrk="1" hangingPunct="1">
              <a:lnSpc>
                <a:spcPct val="80000"/>
              </a:lnSpc>
            </a:pPr>
            <a:r>
              <a:rPr lang="en-US" sz="2400" dirty="0" smtClean="0">
                <a:latin typeface="Georgia" pitchFamily="18" charset="0"/>
              </a:rPr>
              <a:t>State courts arguing about jurisdiction – especially elected judges, as many state judges are</a:t>
            </a:r>
          </a:p>
          <a:p>
            <a:pPr eaLnBrk="1" hangingPunct="1">
              <a:lnSpc>
                <a:spcPct val="80000"/>
              </a:lnSpc>
            </a:pPr>
            <a:r>
              <a:rPr lang="en-US" sz="2400" dirty="0" smtClean="0">
                <a:latin typeface="Georgia" pitchFamily="18" charset="0"/>
              </a:rPr>
              <a:t>State legislatures expanding state jurisdiction to allow all possible cases to be filed there so that the state court can look after their citizens</a:t>
            </a:r>
          </a:p>
          <a:p>
            <a:pPr lvl="1" eaLnBrk="1" hangingPunct="1">
              <a:lnSpc>
                <a:spcPct val="80000"/>
              </a:lnSpc>
            </a:pPr>
            <a:r>
              <a:rPr lang="en-US" sz="2400" dirty="0" smtClean="0">
                <a:latin typeface="Georgia" pitchFamily="18" charset="0"/>
              </a:rPr>
              <a:t>“Long-arm” statutes allow suit in a state if you have minimum contacts with the state</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24</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274638"/>
            <a:ext cx="8229600" cy="868362"/>
          </a:xfrm>
        </p:spPr>
        <p:txBody>
          <a:bodyPr/>
          <a:lstStyle/>
          <a:p>
            <a:pPr eaLnBrk="1" hangingPunct="1"/>
            <a:r>
              <a:rPr lang="en-US" dirty="0" smtClean="0">
                <a:latin typeface="Georgia" pitchFamily="18" charset="0"/>
              </a:rPr>
              <a:t>Evolution of Contract Law - 3</a:t>
            </a:r>
          </a:p>
        </p:txBody>
      </p:sp>
      <p:sp>
        <p:nvSpPr>
          <p:cNvPr id="25602" name="Content Placeholder 2"/>
          <p:cNvSpPr>
            <a:spLocks noGrp="1"/>
          </p:cNvSpPr>
          <p:nvPr>
            <p:ph idx="4294967295"/>
          </p:nvPr>
        </p:nvSpPr>
        <p:spPr>
          <a:xfrm>
            <a:off x="457200" y="990600"/>
            <a:ext cx="8229600" cy="5257800"/>
          </a:xfrm>
        </p:spPr>
        <p:txBody>
          <a:bodyPr/>
          <a:lstStyle/>
          <a:p>
            <a:pPr eaLnBrk="1" hangingPunct="1">
              <a:lnSpc>
                <a:spcPct val="90000"/>
              </a:lnSpc>
              <a:spcBef>
                <a:spcPts val="0"/>
              </a:spcBef>
            </a:pPr>
            <a:r>
              <a:rPr lang="en-US" sz="2800" dirty="0" smtClean="0">
                <a:latin typeface="Georgia" pitchFamily="18" charset="0"/>
              </a:rPr>
              <a:t>More recent unifying factors</a:t>
            </a:r>
          </a:p>
          <a:p>
            <a:pPr lvl="1" eaLnBrk="1" hangingPunct="1">
              <a:lnSpc>
                <a:spcPct val="90000"/>
              </a:lnSpc>
              <a:spcBef>
                <a:spcPts val="0"/>
              </a:spcBef>
            </a:pPr>
            <a:r>
              <a:rPr lang="en-US" sz="2400" dirty="0" smtClean="0">
                <a:latin typeface="Georgia" pitchFamily="18" charset="0"/>
              </a:rPr>
              <a:t>Widely published national models for contracts</a:t>
            </a:r>
          </a:p>
          <a:p>
            <a:pPr lvl="2" eaLnBrk="1" hangingPunct="1">
              <a:lnSpc>
                <a:spcPct val="90000"/>
              </a:lnSpc>
              <a:spcBef>
                <a:spcPts val="0"/>
              </a:spcBef>
            </a:pPr>
            <a:r>
              <a:rPr lang="en-US" dirty="0" smtClean="0">
                <a:latin typeface="Georgia" pitchFamily="18" charset="0"/>
              </a:rPr>
              <a:t>Restatement of Contracts</a:t>
            </a:r>
          </a:p>
          <a:p>
            <a:pPr lvl="2" eaLnBrk="1" hangingPunct="1">
              <a:lnSpc>
                <a:spcPct val="90000"/>
              </a:lnSpc>
              <a:spcBef>
                <a:spcPts val="0"/>
              </a:spcBef>
            </a:pPr>
            <a:r>
              <a:rPr lang="en-US" dirty="0" smtClean="0">
                <a:latin typeface="Georgia" pitchFamily="18" charset="0"/>
              </a:rPr>
              <a:t>Uniform Commercial Code (UCC)</a:t>
            </a:r>
          </a:p>
          <a:p>
            <a:pPr lvl="1" eaLnBrk="1" hangingPunct="1">
              <a:lnSpc>
                <a:spcPct val="90000"/>
              </a:lnSpc>
              <a:spcBef>
                <a:spcPts val="0"/>
              </a:spcBef>
            </a:pPr>
            <a:r>
              <a:rPr lang="en-US" sz="2400" dirty="0" smtClean="0">
                <a:latin typeface="Georgia" pitchFamily="18" charset="0"/>
              </a:rPr>
              <a:t>Choice of Law provisions in contracts</a:t>
            </a:r>
          </a:p>
          <a:p>
            <a:pPr lvl="1" eaLnBrk="1" hangingPunct="1">
              <a:lnSpc>
                <a:spcPct val="90000"/>
              </a:lnSpc>
              <a:spcBef>
                <a:spcPts val="0"/>
              </a:spcBef>
            </a:pPr>
            <a:r>
              <a:rPr lang="en-US" sz="2400" dirty="0" smtClean="0">
                <a:latin typeface="Georgia" pitchFamily="18" charset="0"/>
              </a:rPr>
              <a:t>In general, the people with the money write the contracts and set the rules </a:t>
            </a:r>
          </a:p>
          <a:p>
            <a:pPr lvl="2" eaLnBrk="1" hangingPunct="1">
              <a:lnSpc>
                <a:spcPct val="90000"/>
              </a:lnSpc>
              <a:spcBef>
                <a:spcPts val="0"/>
              </a:spcBef>
            </a:pPr>
            <a:r>
              <a:rPr lang="en-US" dirty="0" smtClean="0">
                <a:latin typeface="Georgia" pitchFamily="18" charset="0"/>
              </a:rPr>
              <a:t>Investors </a:t>
            </a:r>
            <a:r>
              <a:rPr lang="en-US" dirty="0">
                <a:latin typeface="Georgia" pitchFamily="18" charset="0"/>
              </a:rPr>
              <a:t>get what they </a:t>
            </a:r>
            <a:r>
              <a:rPr lang="en-US" dirty="0" smtClean="0">
                <a:latin typeface="Georgia" pitchFamily="18" charset="0"/>
              </a:rPr>
              <a:t>want -and they use their local rules</a:t>
            </a:r>
          </a:p>
          <a:p>
            <a:pPr lvl="1" eaLnBrk="1" hangingPunct="1">
              <a:lnSpc>
                <a:spcPct val="90000"/>
              </a:lnSpc>
              <a:spcBef>
                <a:spcPts val="0"/>
              </a:spcBef>
            </a:pPr>
            <a:r>
              <a:rPr lang="en-US" sz="2400" dirty="0" smtClean="0">
                <a:latin typeface="Georgia" pitchFamily="18" charset="0"/>
              </a:rPr>
              <a:t>Much, much, greater societal uniformity over different geographies with the advent of mass media – people nationwide trained to accept uniform standard</a:t>
            </a:r>
          </a:p>
          <a:p>
            <a:pPr eaLnBrk="1" hangingPunct="1">
              <a:lnSpc>
                <a:spcPct val="90000"/>
              </a:lnSpc>
              <a:spcBef>
                <a:spcPts val="0"/>
              </a:spcBef>
            </a:pPr>
            <a:r>
              <a:rPr lang="en-US" sz="2800" dirty="0" smtClean="0">
                <a:latin typeface="Georgia" pitchFamily="18" charset="0"/>
              </a:rPr>
              <a:t>Today – still some state variations, but substantial degree of uniformity on basics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25</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dirty="0" smtClean="0">
                <a:latin typeface="Georgia" pitchFamily="18" charset="0"/>
              </a:rPr>
              <a:t>Restatement - 1</a:t>
            </a:r>
          </a:p>
        </p:txBody>
      </p:sp>
      <p:sp>
        <p:nvSpPr>
          <p:cNvPr id="26626"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Restatement (Second) of the Law of Contracts started in 1962, finished 1979</a:t>
            </a:r>
          </a:p>
          <a:p>
            <a:pPr eaLnBrk="1" hangingPunct="1">
              <a:lnSpc>
                <a:spcPct val="80000"/>
              </a:lnSpc>
            </a:pPr>
            <a:r>
              <a:rPr lang="en-US" sz="2800" dirty="0" smtClean="0">
                <a:latin typeface="Georgia" pitchFamily="18" charset="0"/>
              </a:rPr>
              <a:t>Lawyers from many states got together to create a treatise with regard to how to interpret contracts</a:t>
            </a:r>
          </a:p>
          <a:p>
            <a:pPr lvl="1" eaLnBrk="1" hangingPunct="1">
              <a:lnSpc>
                <a:spcPct val="80000"/>
              </a:lnSpc>
            </a:pPr>
            <a:r>
              <a:rPr lang="en-US" sz="2400" dirty="0" smtClean="0">
                <a:latin typeface="Georgia" pitchFamily="18" charset="0"/>
              </a:rPr>
              <a:t>Tried to agree on what was “reasonable” nationwide</a:t>
            </a:r>
          </a:p>
          <a:p>
            <a:pPr lvl="1" eaLnBrk="1" hangingPunct="1">
              <a:lnSpc>
                <a:spcPct val="80000"/>
              </a:lnSpc>
            </a:pPr>
            <a:r>
              <a:rPr lang="en-US" sz="2400" dirty="0" smtClean="0">
                <a:latin typeface="Georgia" pitchFamily="18" charset="0"/>
              </a:rPr>
              <a:t>Non-binding, but very persuasive and implemented by many states</a:t>
            </a:r>
          </a:p>
          <a:p>
            <a:pPr lvl="1" eaLnBrk="1" hangingPunct="1">
              <a:lnSpc>
                <a:spcPct val="80000"/>
              </a:lnSpc>
            </a:pPr>
            <a:r>
              <a:rPr lang="en-US" sz="2400" dirty="0" smtClean="0">
                <a:latin typeface="Georgia" pitchFamily="18" charset="0"/>
              </a:rPr>
              <a:t>Sometimes only partially implemented by state legislatures or modified to reflect local case law</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26</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dirty="0" smtClean="0">
                <a:latin typeface="Georgia" pitchFamily="18" charset="0"/>
              </a:rPr>
              <a:t>Restatement - 2</a:t>
            </a:r>
          </a:p>
        </p:txBody>
      </p:sp>
      <p:sp>
        <p:nvSpPr>
          <p:cNvPr id="27650"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2800" dirty="0" smtClean="0">
                <a:latin typeface="Georgia" pitchFamily="18" charset="0"/>
              </a:rPr>
              <a:t>Restatement is high-level, definitional law – Exs.</a:t>
            </a:r>
          </a:p>
          <a:p>
            <a:pPr>
              <a:lnSpc>
                <a:spcPct val="80000"/>
              </a:lnSpc>
            </a:pPr>
            <a:r>
              <a:rPr lang="en-US" sz="2400" dirty="0" smtClean="0">
                <a:latin typeface="Georgia" pitchFamily="18" charset="0"/>
              </a:rPr>
              <a:t>§24. OFFER DEFINED - An offer is the manifestation of willingness to enter into a bargain, so made as to justify another person in understanding that his assent to that bargain is invited and will conclude it</a:t>
            </a:r>
          </a:p>
          <a:p>
            <a:pPr>
              <a:lnSpc>
                <a:spcPct val="80000"/>
              </a:lnSpc>
            </a:pPr>
            <a:r>
              <a:rPr lang="en-US" sz="2400" dirty="0" smtClean="0">
                <a:latin typeface="Georgia" pitchFamily="18" charset="0"/>
              </a:rPr>
              <a:t>§30. FORM OF ACCEPTANCE INVITED</a:t>
            </a:r>
          </a:p>
          <a:p>
            <a:pPr>
              <a:lnSpc>
                <a:spcPct val="80000"/>
              </a:lnSpc>
            </a:pPr>
            <a:r>
              <a:rPr lang="en-US" sz="2400" dirty="0" smtClean="0">
                <a:latin typeface="Georgia" pitchFamily="18" charset="0"/>
              </a:rPr>
              <a:t>(1) An offer may invite or require acceptance to be made by an affirmative answer in words, or by performing or refraining from performing a specified act, or may empower the offeree to make a selection of terms in his acceptance.</a:t>
            </a:r>
          </a:p>
          <a:p>
            <a:pPr>
              <a:lnSpc>
                <a:spcPct val="80000"/>
              </a:lnSpc>
            </a:pPr>
            <a:r>
              <a:rPr lang="en-US" sz="2400" dirty="0" smtClean="0">
                <a:latin typeface="Georgia" pitchFamily="18" charset="0"/>
              </a:rPr>
              <a:t>(2) Unless otherwise indicated by the language or the circumstances, an offer invites acceptance in any manner and by any medium reasonable in the circumstances.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27</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28674" name="Content Placeholder 2"/>
          <p:cNvSpPr>
            <a:spLocks noGrp="1"/>
          </p:cNvSpPr>
          <p:nvPr>
            <p:ph idx="4294967295"/>
          </p:nvPr>
        </p:nvSpPr>
        <p:spPr>
          <a:xfrm>
            <a:off x="457200" y="1295400"/>
            <a:ext cx="8229600" cy="4191000"/>
          </a:xfrm>
        </p:spPr>
        <p:txBody>
          <a:bodyPr/>
          <a:lstStyle/>
          <a:p>
            <a:pPr eaLnBrk="1" hangingPunct="1">
              <a:lnSpc>
                <a:spcPct val="90000"/>
              </a:lnSpc>
            </a:pPr>
            <a:r>
              <a:rPr lang="en-US" sz="2800" dirty="0" smtClean="0">
                <a:latin typeface="Georgia" pitchFamily="18" charset="0"/>
              </a:rPr>
              <a:t>Criticism - Restatement is too high-level, covers too many sensitive areas</a:t>
            </a:r>
          </a:p>
          <a:p>
            <a:pPr lvl="1" eaLnBrk="1" hangingPunct="1">
              <a:lnSpc>
                <a:spcPct val="90000"/>
              </a:lnSpc>
            </a:pPr>
            <a:r>
              <a:rPr lang="en-US" sz="2400" dirty="0" smtClean="0">
                <a:latin typeface="Georgia" pitchFamily="18" charset="0"/>
              </a:rPr>
              <a:t>Maybe we only need to support uniform system for sale of </a:t>
            </a:r>
            <a:r>
              <a:rPr lang="en-US" sz="2400" u="sng" dirty="0" smtClean="0">
                <a:latin typeface="Georgia" pitchFamily="18" charset="0"/>
              </a:rPr>
              <a:t>goods</a:t>
            </a:r>
            <a:r>
              <a:rPr lang="en-US" sz="2400" dirty="0" smtClean="0">
                <a:latin typeface="Georgia" pitchFamily="18" charset="0"/>
              </a:rPr>
              <a:t> across state borders – not </a:t>
            </a:r>
            <a:r>
              <a:rPr lang="en-US" sz="2400" u="sng" dirty="0" smtClean="0">
                <a:latin typeface="Georgia" pitchFamily="18" charset="0"/>
              </a:rPr>
              <a:t>real estate</a:t>
            </a:r>
            <a:r>
              <a:rPr lang="en-US" sz="2400" dirty="0" smtClean="0">
                <a:latin typeface="Georgia" pitchFamily="18" charset="0"/>
              </a:rPr>
              <a:t> or </a:t>
            </a:r>
            <a:r>
              <a:rPr lang="en-US" sz="2400" u="sng" dirty="0" smtClean="0">
                <a:latin typeface="Georgia" pitchFamily="18" charset="0"/>
              </a:rPr>
              <a:t>services</a:t>
            </a:r>
            <a:r>
              <a:rPr lang="en-US" sz="2400" dirty="0" smtClean="0">
                <a:latin typeface="Georgia" pitchFamily="18" charset="0"/>
              </a:rPr>
              <a:t>, which states disagree about more extensively</a:t>
            </a:r>
          </a:p>
          <a:p>
            <a:pPr lvl="1" eaLnBrk="1" hangingPunct="1">
              <a:lnSpc>
                <a:spcPct val="90000"/>
              </a:lnSpc>
            </a:pPr>
            <a:r>
              <a:rPr lang="en-US" sz="2400" dirty="0" smtClean="0">
                <a:latin typeface="Georgia" pitchFamily="18" charset="0"/>
              </a:rPr>
              <a:t>Need specific enforcement of standard business terms</a:t>
            </a:r>
          </a:p>
          <a:p>
            <a:pPr lvl="1" eaLnBrk="1" hangingPunct="1">
              <a:lnSpc>
                <a:spcPct val="90000"/>
              </a:lnSpc>
            </a:pPr>
            <a:r>
              <a:rPr lang="en-US" sz="2400" dirty="0" smtClean="0">
                <a:latin typeface="Georgia" pitchFamily="18" charset="0"/>
              </a:rPr>
              <a:t>Need actual terms to be adopted as law by the states</a:t>
            </a:r>
          </a:p>
          <a:p>
            <a:pPr eaLnBrk="1" hangingPunct="1">
              <a:lnSpc>
                <a:spcPct val="90000"/>
              </a:lnSpc>
            </a:pPr>
            <a:r>
              <a:rPr lang="en-US" sz="2800" dirty="0" smtClean="0">
                <a:latin typeface="Georgia" pitchFamily="18" charset="0"/>
              </a:rPr>
              <a:t>Enter UCC – Uniform Commercial Code</a:t>
            </a:r>
          </a:p>
          <a:p>
            <a:pPr lvl="1" eaLnBrk="1" hangingPunct="1">
              <a:lnSpc>
                <a:spcPct val="90000"/>
              </a:lnSpc>
            </a:pPr>
            <a:r>
              <a:rPr lang="en-US" sz="2400" dirty="0" smtClean="0">
                <a:latin typeface="Georgia" pitchFamily="18" charset="0"/>
              </a:rPr>
              <a:t>Deals with “personal property” (goods) rather than real estate or services – for those look to Restatement</a:t>
            </a:r>
          </a:p>
          <a:p>
            <a:pPr lvl="1" eaLnBrk="1" hangingPunct="1">
              <a:lnSpc>
                <a:spcPct val="90000"/>
              </a:lnSpc>
            </a:pPr>
            <a:r>
              <a:rPr lang="en-US" sz="2400" dirty="0" smtClean="0">
                <a:latin typeface="Georgia" pitchFamily="18" charset="0"/>
              </a:rPr>
              <a:t>Codified in all 50 states, so </a:t>
            </a:r>
            <a:r>
              <a:rPr lang="en-US" sz="2400" u="sng" dirty="0" smtClean="0">
                <a:latin typeface="Georgia" pitchFamily="18" charset="0"/>
              </a:rPr>
              <a:t>very</a:t>
            </a:r>
            <a:r>
              <a:rPr lang="en-US" sz="2400" dirty="0" smtClean="0">
                <a:latin typeface="Georgia" pitchFamily="18" charset="0"/>
              </a:rPr>
              <a:t> uniform across the states – Restatement is much less uniform</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28</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36728" y="182562"/>
            <a:ext cx="8229600" cy="884238"/>
          </a:xfrm>
        </p:spPr>
        <p:txBody>
          <a:bodyPr/>
          <a:lstStyle/>
          <a:p>
            <a:pPr eaLnBrk="1" hangingPunct="1"/>
            <a:r>
              <a:rPr lang="en-US" dirty="0" smtClean="0">
                <a:latin typeface="Georgia" pitchFamily="18" charset="0"/>
              </a:rPr>
              <a:t>UCC – Really Technical</a:t>
            </a:r>
          </a:p>
        </p:txBody>
      </p:sp>
      <p:sp>
        <p:nvSpPr>
          <p:cNvPr id="29698" name="Content Placeholder 2"/>
          <p:cNvSpPr>
            <a:spLocks noGrp="1"/>
          </p:cNvSpPr>
          <p:nvPr>
            <p:ph idx="4294967295"/>
          </p:nvPr>
        </p:nvSpPr>
        <p:spPr>
          <a:xfrm>
            <a:off x="457200" y="1066800"/>
            <a:ext cx="8229600" cy="4191000"/>
          </a:xfrm>
        </p:spPr>
        <p:txBody>
          <a:bodyPr/>
          <a:lstStyle/>
          <a:p>
            <a:pPr eaLnBrk="1" hangingPunct="1">
              <a:lnSpc>
                <a:spcPct val="70000"/>
              </a:lnSpc>
              <a:buFont typeface="Arial" charset="0"/>
              <a:buNone/>
            </a:pPr>
            <a:r>
              <a:rPr lang="en-US" sz="2000" dirty="0" smtClean="0">
                <a:latin typeface="Georgia" pitchFamily="18" charset="0"/>
              </a:rPr>
              <a:t>Article 2, § 2-310. Open Time for Payment or Running of Credit;  Authority to Ship Under Reservation.</a:t>
            </a:r>
          </a:p>
          <a:p>
            <a:pPr>
              <a:lnSpc>
                <a:spcPct val="70000"/>
              </a:lnSpc>
            </a:pPr>
            <a:r>
              <a:rPr lang="en-US" sz="2000" dirty="0" smtClean="0">
                <a:latin typeface="Georgia" pitchFamily="18" charset="0"/>
              </a:rPr>
              <a:t>Unless otherwise agreed</a:t>
            </a:r>
          </a:p>
          <a:p>
            <a:pPr>
              <a:lnSpc>
                <a:spcPct val="70000"/>
              </a:lnSpc>
            </a:pPr>
            <a:r>
              <a:rPr lang="en-US" sz="2000" dirty="0" smtClean="0">
                <a:latin typeface="Georgia" pitchFamily="18" charset="0"/>
              </a:rPr>
              <a:t>(a) payment is due at the time and place at which the </a:t>
            </a:r>
            <a:r>
              <a:rPr lang="en-US" sz="2000" dirty="0" smtClean="0">
                <a:latin typeface="Georgia" pitchFamily="18" charset="0"/>
                <a:hlinkClick r:id="rId2"/>
              </a:rPr>
              <a:t>buyer</a:t>
            </a:r>
            <a:r>
              <a:rPr lang="en-US" sz="2000" dirty="0" smtClean="0">
                <a:latin typeface="Georgia" pitchFamily="18" charset="0"/>
              </a:rPr>
              <a:t> is to receive the </a:t>
            </a:r>
            <a:r>
              <a:rPr lang="en-US" sz="2000" dirty="0" smtClean="0">
                <a:latin typeface="Georgia" pitchFamily="18" charset="0"/>
                <a:hlinkClick r:id="rId2"/>
              </a:rPr>
              <a:t>goods</a:t>
            </a:r>
            <a:r>
              <a:rPr lang="en-US" sz="2000" dirty="0" smtClean="0">
                <a:latin typeface="Georgia" pitchFamily="18" charset="0"/>
              </a:rPr>
              <a:t> even though the place of shipment is the place of delivery; </a:t>
            </a:r>
          </a:p>
          <a:p>
            <a:pPr>
              <a:lnSpc>
                <a:spcPct val="70000"/>
              </a:lnSpc>
            </a:pPr>
            <a:r>
              <a:rPr lang="en-US" sz="2000" dirty="0" smtClean="0">
                <a:latin typeface="Georgia" pitchFamily="18" charset="0"/>
              </a:rPr>
              <a:t>(b) if the </a:t>
            </a:r>
            <a:r>
              <a:rPr lang="en-US" sz="2000" dirty="0" smtClean="0">
                <a:latin typeface="Georgia" pitchFamily="18" charset="0"/>
                <a:hlinkClick r:id="rId2"/>
              </a:rPr>
              <a:t>seller</a:t>
            </a:r>
            <a:r>
              <a:rPr lang="en-US" sz="2000" dirty="0" smtClean="0">
                <a:latin typeface="Georgia" pitchFamily="18" charset="0"/>
              </a:rPr>
              <a:t> is required or authorized to send the </a:t>
            </a:r>
            <a:r>
              <a:rPr lang="en-US" sz="2000" dirty="0" smtClean="0">
                <a:latin typeface="Georgia" pitchFamily="18" charset="0"/>
                <a:hlinkClick r:id="rId2"/>
              </a:rPr>
              <a:t>goods</a:t>
            </a:r>
            <a:r>
              <a:rPr lang="en-US" sz="2000" dirty="0" smtClean="0">
                <a:latin typeface="Georgia" pitchFamily="18" charset="0"/>
              </a:rPr>
              <a:t>, the seller may ship them under reservation, and may tender the documents of title, but the </a:t>
            </a:r>
            <a:r>
              <a:rPr lang="en-US" sz="2000" dirty="0" smtClean="0">
                <a:latin typeface="Georgia" pitchFamily="18" charset="0"/>
                <a:hlinkClick r:id="rId2"/>
              </a:rPr>
              <a:t>buyer</a:t>
            </a:r>
            <a:r>
              <a:rPr lang="en-US" sz="2000" dirty="0" smtClean="0">
                <a:latin typeface="Georgia" pitchFamily="18" charset="0"/>
              </a:rPr>
              <a:t> may inspect the </a:t>
            </a:r>
            <a:r>
              <a:rPr lang="en-US" sz="2000" dirty="0" smtClean="0">
                <a:latin typeface="Georgia" pitchFamily="18" charset="0"/>
                <a:hlinkClick r:id="rId2"/>
              </a:rPr>
              <a:t>goods</a:t>
            </a:r>
            <a:r>
              <a:rPr lang="en-US" sz="2000" dirty="0" smtClean="0">
                <a:latin typeface="Georgia" pitchFamily="18" charset="0"/>
              </a:rPr>
              <a:t> after their arrival before payment is due unless the inspection is inconsistent with the terms of the </a:t>
            </a:r>
            <a:r>
              <a:rPr lang="en-US" sz="2000" dirty="0" smtClean="0">
                <a:latin typeface="Georgia" pitchFamily="18" charset="0"/>
                <a:hlinkClick r:id="rId2"/>
              </a:rPr>
              <a:t>contract</a:t>
            </a:r>
            <a:r>
              <a:rPr lang="en-US" sz="2000" dirty="0" smtClean="0">
                <a:latin typeface="Georgia" pitchFamily="18" charset="0"/>
              </a:rPr>
              <a:t> (Section </a:t>
            </a:r>
            <a:r>
              <a:rPr lang="en-US" sz="2000" dirty="0" smtClean="0">
                <a:latin typeface="Georgia" pitchFamily="18" charset="0"/>
                <a:hlinkClick r:id="rId2"/>
              </a:rPr>
              <a:t>2-513</a:t>
            </a:r>
            <a:r>
              <a:rPr lang="en-US" sz="2000" dirty="0" smtClean="0">
                <a:latin typeface="Georgia" pitchFamily="18" charset="0"/>
              </a:rPr>
              <a:t>); </a:t>
            </a:r>
          </a:p>
          <a:p>
            <a:pPr>
              <a:lnSpc>
                <a:spcPct val="70000"/>
              </a:lnSpc>
            </a:pPr>
            <a:r>
              <a:rPr lang="en-US" sz="2000" dirty="0" smtClean="0">
                <a:latin typeface="Georgia" pitchFamily="18" charset="0"/>
              </a:rPr>
              <a:t>(c) if tender of delivery is agreed to be made by way of documents of title otherwise than by paragraph (b), then payment is due regardless of where the goods are to be received (i) at the time and place at which the </a:t>
            </a:r>
            <a:r>
              <a:rPr lang="en-US" sz="2000" dirty="0" smtClean="0">
                <a:latin typeface="Georgia" pitchFamily="18" charset="0"/>
                <a:hlinkClick r:id="rId2"/>
              </a:rPr>
              <a:t>buyer</a:t>
            </a:r>
            <a:r>
              <a:rPr lang="en-US" sz="2000" dirty="0" smtClean="0">
                <a:latin typeface="Georgia" pitchFamily="18" charset="0"/>
              </a:rPr>
              <a:t> is to receive delivery of the tangible documents, or (ii) at the time the buyer is to receive delivery of the electronic documents and at the seller's place of business or if none, the seller's residence;  and</a:t>
            </a:r>
          </a:p>
          <a:p>
            <a:pPr>
              <a:lnSpc>
                <a:spcPct val="70000"/>
              </a:lnSpc>
            </a:pPr>
            <a:r>
              <a:rPr lang="en-US" sz="2000" dirty="0" smtClean="0">
                <a:latin typeface="Georgia" pitchFamily="18" charset="0"/>
              </a:rPr>
              <a:t>(d) if the </a:t>
            </a:r>
            <a:r>
              <a:rPr lang="en-US" sz="2000" dirty="0" smtClean="0">
                <a:latin typeface="Georgia" pitchFamily="18" charset="0"/>
                <a:hlinkClick r:id="rId2"/>
              </a:rPr>
              <a:t>seller</a:t>
            </a:r>
            <a:r>
              <a:rPr lang="en-US" sz="2000" dirty="0" smtClean="0">
                <a:latin typeface="Georgia" pitchFamily="18" charset="0"/>
              </a:rPr>
              <a:t> is required or authorized to ship the </a:t>
            </a:r>
            <a:r>
              <a:rPr lang="en-US" sz="2000" dirty="0" smtClean="0">
                <a:latin typeface="Georgia" pitchFamily="18" charset="0"/>
                <a:hlinkClick r:id="rId2"/>
              </a:rPr>
              <a:t>goods</a:t>
            </a:r>
            <a:r>
              <a:rPr lang="en-US" sz="2000" dirty="0" smtClean="0">
                <a:latin typeface="Georgia" pitchFamily="18" charset="0"/>
              </a:rPr>
              <a:t> on credit the credit period runs from the time of shipment but postdating the invoice or delaying its dispatch will correspondingly delay the starting of the credit period.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29</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Venture Investment Data </a:t>
            </a:r>
          </a:p>
        </p:txBody>
      </p:sp>
      <p:sp>
        <p:nvSpPr>
          <p:cNvPr id="16386" name="Content Placeholder 2"/>
          <p:cNvSpPr>
            <a:spLocks noGrp="1"/>
          </p:cNvSpPr>
          <p:nvPr>
            <p:ph idx="4294967295"/>
          </p:nvPr>
        </p:nvSpPr>
        <p:spPr>
          <a:xfrm>
            <a:off x="457200" y="1143000"/>
            <a:ext cx="8229600" cy="4465638"/>
          </a:xfrm>
        </p:spPr>
        <p:txBody>
          <a:bodyPr/>
          <a:lstStyle/>
          <a:p>
            <a:pPr eaLnBrk="1" hangingPunct="1">
              <a:lnSpc>
                <a:spcPct val="90000"/>
              </a:lnSpc>
            </a:pPr>
            <a:r>
              <a:rPr lang="en-US" sz="2400" dirty="0" smtClean="0">
                <a:latin typeface="Georgia" pitchFamily="18" charset="0"/>
              </a:rPr>
              <a:t>Top US cities for venture capital investing in 2014-2020</a:t>
            </a:r>
          </a:p>
          <a:p>
            <a:pPr marL="457200" lvl="1" indent="0" eaLnBrk="1" hangingPunct="1">
              <a:lnSpc>
                <a:spcPct val="90000"/>
              </a:lnSpc>
              <a:buNone/>
            </a:pPr>
            <a:r>
              <a:rPr lang="en-US" sz="2000" dirty="0">
                <a:latin typeface="Georgia" pitchFamily="18" charset="0"/>
              </a:rPr>
              <a:t>	</a:t>
            </a:r>
            <a:r>
              <a:rPr lang="en-US" sz="2000" dirty="0" smtClean="0">
                <a:latin typeface="Georgia" pitchFamily="18" charset="0"/>
              </a:rPr>
              <a:t>                                             2014                2017		2020</a:t>
            </a:r>
          </a:p>
          <a:p>
            <a:pPr lvl="1" eaLnBrk="1" hangingPunct="1">
              <a:lnSpc>
                <a:spcPct val="90000"/>
              </a:lnSpc>
            </a:pPr>
            <a:r>
              <a:rPr lang="en-US" sz="2000" dirty="0" smtClean="0">
                <a:latin typeface="Georgia" pitchFamily="18" charset="0"/>
              </a:rPr>
              <a:t>SF</a:t>
            </a:r>
            <a:r>
              <a:rPr lang="en-US" sz="2000" dirty="0">
                <a:latin typeface="Georgia" pitchFamily="18" charset="0"/>
              </a:rPr>
              <a:t> </a:t>
            </a:r>
            <a:r>
              <a:rPr lang="en-US" sz="2000" dirty="0" smtClean="0">
                <a:latin typeface="Georgia" pitchFamily="18" charset="0"/>
              </a:rPr>
              <a:t>Region*			</a:t>
            </a:r>
            <a:r>
              <a:rPr lang="en-US" sz="2000" dirty="0">
                <a:latin typeface="Georgia" pitchFamily="18" charset="0"/>
              </a:rPr>
              <a:t>	</a:t>
            </a:r>
            <a:r>
              <a:rPr lang="en-US" sz="2000" dirty="0" smtClean="0">
                <a:latin typeface="Georgia" pitchFamily="18" charset="0"/>
              </a:rPr>
              <a:t>$</a:t>
            </a:r>
            <a:r>
              <a:rPr lang="en-US" sz="2000" dirty="0">
                <a:latin typeface="Georgia" pitchFamily="18" charset="0"/>
              </a:rPr>
              <a:t>24.8B         </a:t>
            </a:r>
            <a:r>
              <a:rPr lang="en-US" sz="2000" dirty="0" smtClean="0">
                <a:latin typeface="Georgia" pitchFamily="18" charset="0"/>
              </a:rPr>
              <a:t>$33.5B		$20.1B</a:t>
            </a:r>
          </a:p>
          <a:p>
            <a:pPr lvl="1" eaLnBrk="1" hangingPunct="1">
              <a:lnSpc>
                <a:spcPct val="90000"/>
              </a:lnSpc>
            </a:pPr>
            <a:r>
              <a:rPr lang="en-US" sz="2000" dirty="0" smtClean="0">
                <a:latin typeface="Georgia" pitchFamily="18" charset="0"/>
              </a:rPr>
              <a:t>NY                         			$</a:t>
            </a:r>
            <a:r>
              <a:rPr lang="en-US" sz="2000" dirty="0">
                <a:latin typeface="Georgia" pitchFamily="18" charset="0"/>
              </a:rPr>
              <a:t>5.3B		</a:t>
            </a:r>
            <a:r>
              <a:rPr lang="en-US" sz="2000" dirty="0" smtClean="0">
                <a:latin typeface="Georgia" pitchFamily="18" charset="0"/>
              </a:rPr>
              <a:t>$12.3B		$7.1B</a:t>
            </a:r>
          </a:p>
          <a:p>
            <a:pPr lvl="1" eaLnBrk="1" hangingPunct="1">
              <a:lnSpc>
                <a:spcPct val="90000"/>
              </a:lnSpc>
            </a:pPr>
            <a:r>
              <a:rPr lang="en-US" sz="2000" dirty="0" smtClean="0">
                <a:latin typeface="Georgia" pitchFamily="18" charset="0"/>
              </a:rPr>
              <a:t>Boston (+ Cambridge)  	 $</a:t>
            </a:r>
            <a:r>
              <a:rPr lang="en-US" sz="2000" dirty="0">
                <a:latin typeface="Georgia" pitchFamily="18" charset="0"/>
              </a:rPr>
              <a:t>4.1B		</a:t>
            </a:r>
            <a:r>
              <a:rPr lang="en-US" sz="2000" dirty="0" smtClean="0">
                <a:latin typeface="Georgia" pitchFamily="18" charset="0"/>
              </a:rPr>
              <a:t>$8.7B		$8.2B</a:t>
            </a:r>
          </a:p>
          <a:p>
            <a:pPr lvl="1" eaLnBrk="1" hangingPunct="1">
              <a:lnSpc>
                <a:spcPct val="90000"/>
              </a:lnSpc>
            </a:pPr>
            <a:r>
              <a:rPr lang="en-US" sz="2000" dirty="0" smtClean="0">
                <a:latin typeface="Georgia" pitchFamily="18" charset="0"/>
              </a:rPr>
              <a:t>LA (+Irvine)	               	$</a:t>
            </a:r>
            <a:r>
              <a:rPr lang="en-US" sz="2000" dirty="0">
                <a:latin typeface="Georgia" pitchFamily="18" charset="0"/>
              </a:rPr>
              <a:t>2.3B		</a:t>
            </a:r>
            <a:r>
              <a:rPr lang="en-US" sz="2000" dirty="0" smtClean="0">
                <a:latin typeface="Georgia" pitchFamily="18" charset="0"/>
              </a:rPr>
              <a:t>$6.5B		$4.4B</a:t>
            </a:r>
          </a:p>
          <a:p>
            <a:pPr lvl="1" eaLnBrk="1" hangingPunct="1">
              <a:lnSpc>
                <a:spcPct val="90000"/>
              </a:lnSpc>
            </a:pPr>
            <a:r>
              <a:rPr lang="en-US" sz="2000" dirty="0">
                <a:latin typeface="Georgia" pitchFamily="18" charset="0"/>
              </a:rPr>
              <a:t>San Diego				</a:t>
            </a:r>
            <a:r>
              <a:rPr lang="en-US" sz="2000" dirty="0" smtClean="0">
                <a:latin typeface="Georgia" pitchFamily="18" charset="0"/>
              </a:rPr>
              <a:t>--	</a:t>
            </a:r>
            <a:r>
              <a:rPr lang="en-US" sz="2000" dirty="0">
                <a:latin typeface="Georgia" pitchFamily="18" charset="0"/>
              </a:rPr>
              <a:t>		</a:t>
            </a:r>
            <a:r>
              <a:rPr lang="en-US" sz="2000" dirty="0" smtClean="0">
                <a:latin typeface="Georgia" pitchFamily="18" charset="0"/>
              </a:rPr>
              <a:t>--</a:t>
            </a:r>
            <a:r>
              <a:rPr lang="en-US" sz="2000" dirty="0">
                <a:latin typeface="Georgia" pitchFamily="18" charset="0"/>
              </a:rPr>
              <a:t>			$</a:t>
            </a:r>
            <a:r>
              <a:rPr lang="en-US" sz="2000" dirty="0" smtClean="0">
                <a:latin typeface="Georgia" pitchFamily="18" charset="0"/>
              </a:rPr>
              <a:t>3.2B</a:t>
            </a:r>
          </a:p>
          <a:p>
            <a:pPr lvl="1" eaLnBrk="1" hangingPunct="1">
              <a:lnSpc>
                <a:spcPct val="90000"/>
              </a:lnSpc>
            </a:pPr>
            <a:r>
              <a:rPr lang="en-US" sz="2000" dirty="0" smtClean="0">
                <a:latin typeface="Georgia" pitchFamily="18" charset="0"/>
              </a:rPr>
              <a:t>Seattle 		            		$</a:t>
            </a:r>
            <a:r>
              <a:rPr lang="en-US" sz="2000" dirty="0">
                <a:latin typeface="Georgia" pitchFamily="18" charset="0"/>
              </a:rPr>
              <a:t>1.2B		</a:t>
            </a:r>
            <a:r>
              <a:rPr lang="en-US" sz="2000" dirty="0" smtClean="0">
                <a:latin typeface="Georgia" pitchFamily="18" charset="0"/>
              </a:rPr>
              <a:t>$1.7B		$1.9B	</a:t>
            </a:r>
          </a:p>
          <a:p>
            <a:pPr lvl="1" eaLnBrk="1" hangingPunct="1">
              <a:lnSpc>
                <a:spcPct val="90000"/>
              </a:lnSpc>
            </a:pPr>
            <a:r>
              <a:rPr lang="en-US" sz="2000" dirty="0" smtClean="0">
                <a:latin typeface="Georgia" pitchFamily="18" charset="0"/>
              </a:rPr>
              <a:t>Chicago </a:t>
            </a:r>
            <a:r>
              <a:rPr lang="en-US" sz="2000" dirty="0">
                <a:latin typeface="Georgia" pitchFamily="18" charset="0"/>
              </a:rPr>
              <a:t> </a:t>
            </a:r>
            <a:r>
              <a:rPr lang="en-US" sz="2000" dirty="0" smtClean="0">
                <a:latin typeface="Georgia" pitchFamily="18" charset="0"/>
              </a:rPr>
              <a:t>   			</a:t>
            </a:r>
            <a:r>
              <a:rPr lang="en-US" sz="2000" dirty="0">
                <a:latin typeface="Georgia" pitchFamily="18" charset="0"/>
              </a:rPr>
              <a:t>	</a:t>
            </a:r>
            <a:r>
              <a:rPr lang="en-US" sz="2000" dirty="0" smtClean="0">
                <a:latin typeface="Georgia" pitchFamily="18" charset="0"/>
              </a:rPr>
              <a:t>$862M  </a:t>
            </a:r>
            <a:r>
              <a:rPr lang="en-US" sz="2000" dirty="0">
                <a:latin typeface="Georgia" pitchFamily="18" charset="0"/>
              </a:rPr>
              <a:t>	</a:t>
            </a:r>
            <a:r>
              <a:rPr lang="en-US" sz="2000" dirty="0" smtClean="0">
                <a:latin typeface="Georgia" pitchFamily="18" charset="0"/>
              </a:rPr>
              <a:t>$1.8B		$820M	</a:t>
            </a:r>
          </a:p>
          <a:p>
            <a:pPr lvl="1" eaLnBrk="1" hangingPunct="1">
              <a:lnSpc>
                <a:spcPct val="90000"/>
              </a:lnSpc>
            </a:pPr>
            <a:endParaRPr lang="en-US" sz="2000" dirty="0" smtClean="0">
              <a:latin typeface="Georgia" pitchFamily="18" charset="0"/>
            </a:endParaRPr>
          </a:p>
          <a:p>
            <a:pPr lvl="1" eaLnBrk="1" hangingPunct="1">
              <a:lnSpc>
                <a:spcPct val="90000"/>
              </a:lnSpc>
            </a:pPr>
            <a:r>
              <a:rPr lang="en-US" sz="2000" dirty="0" smtClean="0">
                <a:latin typeface="Georgia" pitchFamily="18" charset="0"/>
              </a:rPr>
              <a:t> Chicago % of SF = ~3.5% (2014), ~5.4% (2017), ~4.1% (2020)</a:t>
            </a:r>
          </a:p>
          <a:p>
            <a:pPr marL="0" indent="0" eaLnBrk="1" hangingPunct="1">
              <a:lnSpc>
                <a:spcPct val="90000"/>
              </a:lnSpc>
              <a:buNone/>
            </a:pPr>
            <a:endParaRPr lang="en-US" sz="2400" dirty="0" smtClean="0">
              <a:latin typeface="Georgia" pitchFamily="18" charset="0"/>
            </a:endParaRPr>
          </a:p>
          <a:p>
            <a:pPr marL="0" indent="0" eaLnBrk="1" hangingPunct="1">
              <a:lnSpc>
                <a:spcPct val="90000"/>
              </a:lnSpc>
              <a:buNone/>
            </a:pPr>
            <a:endParaRPr lang="en-US" sz="2400" dirty="0">
              <a:latin typeface="Georgia" pitchFamily="18" charset="0"/>
            </a:endParaRPr>
          </a:p>
          <a:p>
            <a:pPr marL="0" indent="0" eaLnBrk="1" hangingPunct="1">
              <a:lnSpc>
                <a:spcPct val="90000"/>
              </a:lnSpc>
              <a:buNone/>
            </a:pPr>
            <a:r>
              <a:rPr lang="en-US" sz="2400" dirty="0">
                <a:latin typeface="Georgia" pitchFamily="18" charset="0"/>
              </a:rPr>
              <a:t>	</a:t>
            </a:r>
            <a:r>
              <a:rPr lang="en-US" sz="2400" dirty="0" smtClean="0">
                <a:latin typeface="Georgia" pitchFamily="18" charset="0"/>
              </a:rPr>
              <a:t>	</a:t>
            </a:r>
            <a:r>
              <a:rPr lang="en-US" sz="1400" dirty="0" smtClean="0">
                <a:latin typeface="Georgia" pitchFamily="18" charset="0"/>
              </a:rPr>
              <a:t>*Also includes “Silicon Valley” of San Jose, Palo Alto, Redwood City, and Mountain View</a:t>
            </a:r>
            <a:endParaRPr lang="en-US" sz="1400"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2556214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dirty="0" smtClean="0">
                <a:latin typeface="Georgia" pitchFamily="18" charset="0"/>
              </a:rPr>
              <a:t>UCC- 2 </a:t>
            </a:r>
          </a:p>
        </p:txBody>
      </p:sp>
      <p:sp>
        <p:nvSpPr>
          <p:cNvPr id="3072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Pretty much any “good” that you have ever purchased has been governed by the UCC</a:t>
            </a:r>
          </a:p>
          <a:p>
            <a:pPr lvl="1" eaLnBrk="1" hangingPunct="1">
              <a:lnSpc>
                <a:spcPct val="80000"/>
              </a:lnSpc>
            </a:pPr>
            <a:r>
              <a:rPr lang="en-US" sz="2400" dirty="0" smtClean="0">
                <a:latin typeface="Georgia" pitchFamily="18" charset="0"/>
              </a:rPr>
              <a:t>Any personal, portable thing</a:t>
            </a:r>
          </a:p>
          <a:p>
            <a:pPr lvl="1" eaLnBrk="1" hangingPunct="1">
              <a:lnSpc>
                <a:spcPct val="80000"/>
              </a:lnSpc>
            </a:pPr>
            <a:r>
              <a:rPr lang="en-US" sz="2400" dirty="0" smtClean="0">
                <a:latin typeface="Georgia" pitchFamily="18" charset="0"/>
              </a:rPr>
              <a:t>Eggs to clothes to iPads</a:t>
            </a:r>
          </a:p>
          <a:p>
            <a:pPr eaLnBrk="1" hangingPunct="1">
              <a:lnSpc>
                <a:spcPct val="80000"/>
              </a:lnSpc>
            </a:pPr>
            <a:r>
              <a:rPr lang="en-US" sz="2800" dirty="0" smtClean="0">
                <a:latin typeface="Georgia" pitchFamily="18" charset="0"/>
              </a:rPr>
              <a:t>If your company is going to be selling goods, the sale will be governed by the UCC</a:t>
            </a:r>
          </a:p>
          <a:p>
            <a:pPr eaLnBrk="1" hangingPunct="1">
              <a:lnSpc>
                <a:spcPct val="80000"/>
              </a:lnSpc>
            </a:pPr>
            <a:r>
              <a:rPr lang="en-US" sz="2800" dirty="0" smtClean="0">
                <a:latin typeface="Georgia" pitchFamily="18" charset="0"/>
              </a:rPr>
              <a:t>Have you ever read those “fine-print” forms? Their content is based on the UCC</a:t>
            </a:r>
          </a:p>
          <a:p>
            <a:pPr marL="0" indent="0" eaLnBrk="1" hangingPunct="1">
              <a:lnSpc>
                <a:spcPct val="80000"/>
              </a:lnSpc>
              <a:buNone/>
            </a:pPr>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30</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31746" name="Content Placeholder 2"/>
          <p:cNvSpPr>
            <a:spLocks noGrp="1"/>
          </p:cNvSpPr>
          <p:nvPr>
            <p:ph idx="4294967295"/>
          </p:nvPr>
        </p:nvSpPr>
        <p:spPr>
          <a:xfrm>
            <a:off x="457200" y="1417638"/>
            <a:ext cx="8229600" cy="4602162"/>
          </a:xfrm>
        </p:spPr>
        <p:txBody>
          <a:bodyPr/>
          <a:lstStyle/>
          <a:p>
            <a:pPr eaLnBrk="1" hangingPunct="1">
              <a:lnSpc>
                <a:spcPct val="90000"/>
              </a:lnSpc>
            </a:pPr>
            <a:r>
              <a:rPr lang="en-US" sz="2800" dirty="0" smtClean="0">
                <a:latin typeface="Georgia" pitchFamily="18" charset="0"/>
              </a:rPr>
              <a:t>Some cases would be decided differently based on whether the Restatement or UCC is used to interpret the law</a:t>
            </a:r>
          </a:p>
          <a:p>
            <a:pPr eaLnBrk="1" hangingPunct="1">
              <a:lnSpc>
                <a:spcPct val="90000"/>
              </a:lnSpc>
            </a:pPr>
            <a:r>
              <a:rPr lang="en-US" sz="2800" dirty="0" smtClean="0">
                <a:latin typeface="Georgia" pitchFamily="18" charset="0"/>
              </a:rPr>
              <a:t>How do I know which one is going to be used to interpret my contract?</a:t>
            </a:r>
          </a:p>
          <a:p>
            <a:pPr lvl="1" eaLnBrk="1" hangingPunct="1">
              <a:lnSpc>
                <a:spcPct val="90000"/>
              </a:lnSpc>
            </a:pPr>
            <a:r>
              <a:rPr lang="en-US" sz="2400" dirty="0" smtClean="0">
                <a:latin typeface="Georgia" pitchFamily="18" charset="0"/>
              </a:rPr>
              <a:t>Quick and Dirty – Are you a merchant selling goods?  If yes, then UCC.  Otherwise Restatement, especially if real estate or personal services are involved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31</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eaLnBrk="1" hangingPunct="1"/>
            <a:r>
              <a:rPr lang="en-US" dirty="0">
                <a:latin typeface="Georgia" pitchFamily="18" charset="0"/>
              </a:rPr>
              <a:t>State or Federal Court</a:t>
            </a:r>
            <a:r>
              <a:rPr lang="en-US" dirty="0" smtClean="0">
                <a:latin typeface="Georgia" pitchFamily="18" charset="0"/>
              </a:rPr>
              <a:t>? - 1</a:t>
            </a:r>
          </a:p>
        </p:txBody>
      </p:sp>
      <p:sp>
        <p:nvSpPr>
          <p:cNvPr id="41987" name="Content Placeholder 2"/>
          <p:cNvSpPr>
            <a:spLocks noGrp="1"/>
          </p:cNvSpPr>
          <p:nvPr>
            <p:ph idx="4294967295"/>
          </p:nvPr>
        </p:nvSpPr>
        <p:spPr>
          <a:xfrm>
            <a:off x="457200" y="1143000"/>
            <a:ext cx="8229600" cy="5213350"/>
          </a:xfrm>
        </p:spPr>
        <p:txBody>
          <a:bodyPr/>
          <a:lstStyle/>
          <a:p>
            <a:pPr eaLnBrk="1" hangingPunct="1">
              <a:spcBef>
                <a:spcPts val="0"/>
              </a:spcBef>
            </a:pPr>
            <a:r>
              <a:rPr lang="en-US" sz="2800" dirty="0" smtClean="0">
                <a:latin typeface="Georgia" pitchFamily="18" charset="0"/>
              </a:rPr>
              <a:t>Only </a:t>
            </a:r>
            <a:r>
              <a:rPr lang="en-US" sz="2800" dirty="0">
                <a:latin typeface="Georgia" pitchFamily="18" charset="0"/>
              </a:rPr>
              <a:t>get to Federal Court if the Federal Court has </a:t>
            </a:r>
            <a:r>
              <a:rPr lang="en-US" sz="2800" dirty="0" smtClean="0">
                <a:latin typeface="Georgia" pitchFamily="18" charset="0"/>
              </a:rPr>
              <a:t>“jurisdiction”</a:t>
            </a:r>
          </a:p>
          <a:p>
            <a:pPr lvl="1" eaLnBrk="1" hangingPunct="1">
              <a:spcBef>
                <a:spcPts val="0"/>
              </a:spcBef>
            </a:pPr>
            <a:r>
              <a:rPr lang="en-US" dirty="0" smtClean="0">
                <a:latin typeface="Georgia" pitchFamily="18" charset="0"/>
              </a:rPr>
              <a:t>Whether the Court is authorized to hear your dispute</a:t>
            </a:r>
          </a:p>
          <a:p>
            <a:pPr eaLnBrk="1" hangingPunct="1">
              <a:spcBef>
                <a:spcPts val="0"/>
              </a:spcBef>
            </a:pPr>
            <a:r>
              <a:rPr lang="en-US" sz="2800" dirty="0" smtClean="0">
                <a:latin typeface="Georgia" pitchFamily="18" charset="0"/>
              </a:rPr>
              <a:t>Two primary kinds for Federal Court</a:t>
            </a:r>
          </a:p>
          <a:p>
            <a:pPr lvl="1" eaLnBrk="1" hangingPunct="1">
              <a:spcBef>
                <a:spcPts val="0"/>
              </a:spcBef>
            </a:pPr>
            <a:r>
              <a:rPr lang="en-US" sz="2400" dirty="0" smtClean="0">
                <a:latin typeface="Georgia" pitchFamily="18" charset="0"/>
              </a:rPr>
              <a:t>Federal Question Jurisdiction – a lawsuit with regard to federal laws or treaties (patents, contract with govt., etc.)</a:t>
            </a:r>
          </a:p>
          <a:p>
            <a:pPr lvl="1" eaLnBrk="1" hangingPunct="1">
              <a:spcBef>
                <a:spcPts val="0"/>
              </a:spcBef>
            </a:pPr>
            <a:r>
              <a:rPr lang="en-US" sz="2400" dirty="0" smtClean="0">
                <a:latin typeface="Georgia" pitchFamily="18" charset="0"/>
              </a:rPr>
              <a:t>Diversity Jurisdiction – between “citizens” of different states and amount exceeds $75,000</a:t>
            </a:r>
          </a:p>
          <a:p>
            <a:pPr lvl="2" eaLnBrk="1" hangingPunct="1">
              <a:spcBef>
                <a:spcPts val="0"/>
              </a:spcBef>
            </a:pPr>
            <a:r>
              <a:rPr lang="en-US" sz="2000" dirty="0" smtClean="0">
                <a:latin typeface="Georgia" pitchFamily="18" charset="0"/>
              </a:rPr>
              <a:t>Corporation is a citizen of state of incorporation </a:t>
            </a:r>
            <a:r>
              <a:rPr lang="en-US" sz="2000" u="sng" dirty="0" smtClean="0">
                <a:latin typeface="Georgia" pitchFamily="18" charset="0"/>
              </a:rPr>
              <a:t>and</a:t>
            </a:r>
            <a:r>
              <a:rPr lang="en-US" sz="2000" dirty="0" smtClean="0">
                <a:latin typeface="Georgia" pitchFamily="18" charset="0"/>
              </a:rPr>
              <a:t> state of principal place of business</a:t>
            </a:r>
          </a:p>
          <a:p>
            <a:pPr lvl="1" eaLnBrk="1" hangingPunct="1">
              <a:spcBef>
                <a:spcPts val="0"/>
              </a:spcBef>
            </a:pPr>
            <a:r>
              <a:rPr lang="en-US" sz="2400" dirty="0" smtClean="0">
                <a:latin typeface="Georgia" pitchFamily="18" charset="0"/>
              </a:rPr>
              <a:t>Supplemental Jurisdiction in some cases</a:t>
            </a:r>
          </a:p>
          <a:p>
            <a:pPr marL="914400" lvl="2" indent="0" eaLnBrk="1" hangingPunct="1">
              <a:lnSpc>
                <a:spcPct val="8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32</a:t>
            </a:fld>
            <a:endParaRPr lang="en-US" dirty="0"/>
          </a:p>
        </p:txBody>
      </p:sp>
    </p:spTree>
    <p:extLst>
      <p:ext uri="{BB962C8B-B14F-4D97-AF65-F5344CB8AC3E}">
        <p14:creationId xmlns:p14="http://schemas.microsoft.com/office/powerpoint/2010/main" val="369658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eaLnBrk="1" hangingPunct="1"/>
            <a:r>
              <a:rPr lang="en-US" dirty="0">
                <a:latin typeface="Georgia" pitchFamily="18" charset="0"/>
              </a:rPr>
              <a:t>State or Federal Court? - </a:t>
            </a:r>
            <a:r>
              <a:rPr lang="en-US" dirty="0" smtClean="0">
                <a:latin typeface="Georgia" pitchFamily="18" charset="0"/>
              </a:rPr>
              <a:t>2</a:t>
            </a:r>
          </a:p>
        </p:txBody>
      </p:sp>
      <p:sp>
        <p:nvSpPr>
          <p:cNvPr id="43011" name="Content Placeholder 2"/>
          <p:cNvSpPr>
            <a:spLocks noGrp="1"/>
          </p:cNvSpPr>
          <p:nvPr>
            <p:ph idx="4294967295"/>
          </p:nvPr>
        </p:nvSpPr>
        <p:spPr>
          <a:xfrm>
            <a:off x="457200" y="1219200"/>
            <a:ext cx="8229600" cy="4800600"/>
          </a:xfrm>
        </p:spPr>
        <p:txBody>
          <a:bodyPr/>
          <a:lstStyle/>
          <a:p>
            <a:pPr eaLnBrk="1" hangingPunct="1">
              <a:spcBef>
                <a:spcPts val="0"/>
              </a:spcBef>
            </a:pPr>
            <a:r>
              <a:rPr lang="en-US" sz="2800" dirty="0" smtClean="0">
                <a:latin typeface="Georgia" pitchFamily="18" charset="0"/>
              </a:rPr>
              <a:t>If no Federal jurisdiction, you are in state court</a:t>
            </a:r>
            <a:endParaRPr lang="en-US" sz="2800" dirty="0">
              <a:latin typeface="Georgia" pitchFamily="18" charset="0"/>
            </a:endParaRPr>
          </a:p>
          <a:p>
            <a:pPr eaLnBrk="1" hangingPunct="1">
              <a:spcBef>
                <a:spcPts val="0"/>
              </a:spcBef>
            </a:pPr>
            <a:r>
              <a:rPr lang="en-US" sz="2800" dirty="0" smtClean="0">
                <a:latin typeface="Georgia" pitchFamily="18" charset="0"/>
              </a:rPr>
              <a:t>Contract cases are typically not a Federal Question, but diversity jurisdiction may exist</a:t>
            </a:r>
          </a:p>
          <a:p>
            <a:pPr eaLnBrk="1" hangingPunct="1">
              <a:spcBef>
                <a:spcPts val="0"/>
              </a:spcBef>
            </a:pPr>
            <a:r>
              <a:rPr lang="en-US" sz="2800" dirty="0" smtClean="0">
                <a:latin typeface="Georgia" pitchFamily="18" charset="0"/>
              </a:rPr>
              <a:t>Thus, majority </a:t>
            </a:r>
            <a:r>
              <a:rPr lang="en-US" sz="2800" dirty="0">
                <a:latin typeface="Georgia" pitchFamily="18" charset="0"/>
              </a:rPr>
              <a:t>of contract cases heard in state </a:t>
            </a:r>
            <a:r>
              <a:rPr lang="en-US" sz="2800" dirty="0" smtClean="0">
                <a:latin typeface="Georgia" pitchFamily="18" charset="0"/>
              </a:rPr>
              <a:t>court</a:t>
            </a:r>
          </a:p>
          <a:p>
            <a:pPr eaLnBrk="1" hangingPunct="1">
              <a:spcBef>
                <a:spcPts val="0"/>
              </a:spcBef>
            </a:pPr>
            <a:r>
              <a:rPr lang="en-US" sz="2800" dirty="0" smtClean="0">
                <a:latin typeface="Georgia" pitchFamily="18" charset="0"/>
              </a:rPr>
              <a:t>Many people want to be in Federal court</a:t>
            </a:r>
          </a:p>
          <a:p>
            <a:pPr lvl="1" eaLnBrk="1" hangingPunct="1">
              <a:spcBef>
                <a:spcPts val="0"/>
              </a:spcBef>
            </a:pPr>
            <a:r>
              <a:rPr lang="en-US" sz="2400" dirty="0" smtClean="0">
                <a:latin typeface="Georgia" pitchFamily="18" charset="0"/>
              </a:rPr>
              <a:t>Judges are appointed, not elected</a:t>
            </a:r>
          </a:p>
          <a:p>
            <a:pPr lvl="1" eaLnBrk="1" hangingPunct="1">
              <a:spcBef>
                <a:spcPts val="0"/>
              </a:spcBef>
            </a:pPr>
            <a:r>
              <a:rPr lang="en-US" sz="2400" dirty="0" smtClean="0">
                <a:latin typeface="Georgia" pitchFamily="18" charset="0"/>
              </a:rPr>
              <a:t>Belief that judges know the law better</a:t>
            </a:r>
          </a:p>
          <a:p>
            <a:pPr lvl="1" eaLnBrk="1" hangingPunct="1">
              <a:spcBef>
                <a:spcPts val="0"/>
              </a:spcBef>
            </a:pPr>
            <a:r>
              <a:rPr lang="en-US" sz="2400" dirty="0" smtClean="0">
                <a:latin typeface="Georgia" pitchFamily="18" charset="0"/>
              </a:rPr>
              <a:t>State courts may employ “home cooking”</a:t>
            </a:r>
          </a:p>
          <a:p>
            <a:pPr lvl="1" eaLnBrk="1" hangingPunct="1">
              <a:lnSpc>
                <a:spcPct val="80000"/>
              </a:lnSpc>
            </a:pPr>
            <a:r>
              <a:rPr lang="en-US" sz="2400" dirty="0" smtClean="0">
                <a:latin typeface="Georgia" pitchFamily="18" charset="0"/>
              </a:rPr>
              <a:t>Perception of more fair procedure</a:t>
            </a:r>
          </a:p>
          <a:p>
            <a:pPr lvl="1" eaLnBrk="1" hangingPunct="1">
              <a:lnSpc>
                <a:spcPct val="80000"/>
              </a:lnSpc>
            </a:pPr>
            <a:r>
              <a:rPr lang="en-US" sz="2400" dirty="0" smtClean="0">
                <a:latin typeface="Georgia" pitchFamily="18" charset="0"/>
              </a:rPr>
              <a:t>If the company has strong ties with the state, they may want the state court</a:t>
            </a:r>
          </a:p>
        </p:txBody>
      </p:sp>
      <p:sp>
        <p:nvSpPr>
          <p:cNvPr id="3" name="Footer Placeholder 2"/>
          <p:cNvSpPr>
            <a:spLocks noGrp="1"/>
          </p:cNvSpPr>
          <p:nvPr>
            <p:ph type="ftr" sz="quarter" idx="11"/>
          </p:nvPr>
        </p:nvSpPr>
        <p:spPr/>
        <p:txBody>
          <a:bodyPr/>
          <a:lstStyle/>
          <a:p>
            <a:pPr>
              <a:defRPr/>
            </a:pPr>
            <a:r>
              <a:rPr lang="en-US" smtClean="0"/>
              <a:t>© Joe Barich, 2023.</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33</a:t>
            </a:fld>
            <a:endParaRPr lang="en-US" dirty="0"/>
          </a:p>
        </p:txBody>
      </p:sp>
    </p:spTree>
    <p:extLst>
      <p:ext uri="{BB962C8B-B14F-4D97-AF65-F5344CB8AC3E}">
        <p14:creationId xmlns:p14="http://schemas.microsoft.com/office/powerpoint/2010/main" val="3211717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pPr eaLnBrk="1" hangingPunct="1"/>
            <a:r>
              <a:rPr lang="en-US" dirty="0">
                <a:latin typeface="Georgia" pitchFamily="18" charset="0"/>
              </a:rPr>
              <a:t>State or Federal Court? - </a:t>
            </a:r>
            <a:r>
              <a:rPr lang="en-US" dirty="0" smtClean="0">
                <a:latin typeface="Georgia" pitchFamily="18" charset="0"/>
              </a:rPr>
              <a:t>3</a:t>
            </a:r>
          </a:p>
        </p:txBody>
      </p:sp>
      <p:sp>
        <p:nvSpPr>
          <p:cNvPr id="43011" name="Content Placeholder 2"/>
          <p:cNvSpPr>
            <a:spLocks noGrp="1"/>
          </p:cNvSpPr>
          <p:nvPr>
            <p:ph idx="4294967295"/>
          </p:nvPr>
        </p:nvSpPr>
        <p:spPr>
          <a:xfrm>
            <a:off x="457200" y="1219200"/>
            <a:ext cx="8229600" cy="4800600"/>
          </a:xfrm>
        </p:spPr>
        <p:txBody>
          <a:bodyPr/>
          <a:lstStyle/>
          <a:p>
            <a:pPr eaLnBrk="1" hangingPunct="1"/>
            <a:r>
              <a:rPr lang="en-US" sz="2800" dirty="0" smtClean="0">
                <a:latin typeface="Georgia" pitchFamily="18" charset="0"/>
              </a:rPr>
              <a:t>Even if the case is heard in federal court, the contract is still interpreted using the law of one of the states</a:t>
            </a:r>
          </a:p>
          <a:p>
            <a:pPr lvl="1" eaLnBrk="1" hangingPunct="1"/>
            <a:r>
              <a:rPr lang="en-US" sz="2400" dirty="0" smtClean="0">
                <a:latin typeface="Georgia" pitchFamily="18" charset="0"/>
              </a:rPr>
              <a:t>“Choice of law” provision in contracts</a:t>
            </a:r>
          </a:p>
          <a:p>
            <a:pPr lvl="1" eaLnBrk="1" hangingPunct="1"/>
            <a:r>
              <a:rPr lang="en-US" sz="2400" dirty="0" smtClean="0">
                <a:latin typeface="Georgia" pitchFamily="18" charset="0"/>
              </a:rPr>
              <a:t>“</a:t>
            </a:r>
            <a:r>
              <a:rPr lang="en-US" sz="2400" dirty="0"/>
              <a:t>This Agreement shall be governed by the laws of </a:t>
            </a:r>
            <a:r>
              <a:rPr lang="en-US" sz="2400" dirty="0" smtClean="0"/>
              <a:t>the State of Illinois.”</a:t>
            </a:r>
          </a:p>
          <a:p>
            <a:pPr lvl="1" eaLnBrk="1" hangingPunct="1"/>
            <a:r>
              <a:rPr lang="en-US" sz="2400" dirty="0" smtClean="0">
                <a:latin typeface="Georgia" pitchFamily="18" charset="0"/>
              </a:rPr>
              <a:t>The choice of law may produce a different outcome depending on which state’s law is used</a:t>
            </a:r>
          </a:p>
        </p:txBody>
      </p:sp>
      <p:sp>
        <p:nvSpPr>
          <p:cNvPr id="3" name="Footer Placeholder 2"/>
          <p:cNvSpPr>
            <a:spLocks noGrp="1"/>
          </p:cNvSpPr>
          <p:nvPr>
            <p:ph type="ftr" sz="quarter" idx="11"/>
          </p:nvPr>
        </p:nvSpPr>
        <p:spPr/>
        <p:txBody>
          <a:bodyPr/>
          <a:lstStyle/>
          <a:p>
            <a:pPr>
              <a:defRPr/>
            </a:pPr>
            <a:r>
              <a:rPr lang="en-US" smtClean="0"/>
              <a:t>© Joe Barich, 2023.</a:t>
            </a:r>
            <a:endParaRPr lang="en-US" dirty="0"/>
          </a:p>
        </p:txBody>
      </p:sp>
      <p:sp>
        <p:nvSpPr>
          <p:cNvPr id="2" name="Slide Number Placeholder 1"/>
          <p:cNvSpPr>
            <a:spLocks noGrp="1"/>
          </p:cNvSpPr>
          <p:nvPr>
            <p:ph type="sldNum" sz="quarter" idx="12"/>
          </p:nvPr>
        </p:nvSpPr>
        <p:spPr/>
        <p:txBody>
          <a:bodyPr/>
          <a:lstStyle/>
          <a:p>
            <a:pPr>
              <a:defRPr/>
            </a:pPr>
            <a:fld id="{278D204F-8341-48AB-81CC-F51F943B33EA}" type="slidenum">
              <a:rPr lang="en-US" smtClean="0"/>
              <a:pPr>
                <a:defRPr/>
              </a:pPr>
              <a:t>34</a:t>
            </a:fld>
            <a:endParaRPr lang="en-US" dirty="0"/>
          </a:p>
        </p:txBody>
      </p:sp>
    </p:spTree>
    <p:extLst>
      <p:ext uri="{BB962C8B-B14F-4D97-AF65-F5344CB8AC3E}">
        <p14:creationId xmlns:p14="http://schemas.microsoft.com/office/powerpoint/2010/main" val="4250432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2023.</a:t>
            </a:r>
            <a:endParaRPr lang="en-US" altLang="en-US" sz="1200" dirty="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 </a:t>
            </a:r>
          </a:p>
        </p:txBody>
      </p:sp>
      <p:sp>
        <p:nvSpPr>
          <p:cNvPr id="15364" name="Content Placeholder 2"/>
          <p:cNvSpPr>
            <a:spLocks noGrp="1"/>
          </p:cNvSpPr>
          <p:nvPr>
            <p:ph idx="1"/>
          </p:nvPr>
        </p:nvSpPr>
        <p:spPr>
          <a:xfrm>
            <a:off x="457200" y="990600"/>
            <a:ext cx="8229600" cy="4800600"/>
          </a:xfrm>
        </p:spPr>
        <p:txBody>
          <a:bodyPr/>
          <a:lstStyle/>
          <a:p>
            <a:pPr eaLnBrk="1" hangingPunct="1"/>
            <a:endParaRPr lang="en-US" altLang="en-US" sz="28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See you next week!</a:t>
            </a:r>
          </a:p>
          <a:p>
            <a:pPr eaLnBrk="1" hangingPunct="1"/>
            <a:endParaRPr lang="en-US" altLang="en-US" sz="2800" dirty="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35</a:t>
            </a:fld>
            <a:endParaRPr lang="en-US" dirty="0"/>
          </a:p>
        </p:txBody>
      </p:sp>
    </p:spTree>
    <p:extLst>
      <p:ext uri="{BB962C8B-B14F-4D97-AF65-F5344CB8AC3E}">
        <p14:creationId xmlns:p14="http://schemas.microsoft.com/office/powerpoint/2010/main" val="3359031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4</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743950" cy="679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833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dirty="0" smtClean="0">
                <a:latin typeface="Georgia" pitchFamily="18" charset="0"/>
              </a:rPr>
              <a:t>Part 2 - Contracts</a:t>
            </a:r>
          </a:p>
        </p:txBody>
      </p:sp>
      <p:sp>
        <p:nvSpPr>
          <p:cNvPr id="35843" name="Content Placeholder 2"/>
          <p:cNvSpPr>
            <a:spLocks noGrp="1"/>
          </p:cNvSpPr>
          <p:nvPr>
            <p:ph idx="4294967295"/>
          </p:nvPr>
        </p:nvSpPr>
        <p:spPr>
          <a:xfrm>
            <a:off x="457200" y="1219200"/>
            <a:ext cx="8229600" cy="5257800"/>
          </a:xfrm>
        </p:spPr>
        <p:txBody>
          <a:bodyPr/>
          <a:lstStyle/>
          <a:p>
            <a:pPr eaLnBrk="1" hangingPunct="1">
              <a:lnSpc>
                <a:spcPct val="90000"/>
              </a:lnSpc>
            </a:pPr>
            <a:r>
              <a:rPr lang="en-US" sz="2800" dirty="0" smtClean="0">
                <a:latin typeface="Georgia" pitchFamily="18" charset="0"/>
              </a:rPr>
              <a:t>Entrepreneurs must deal extensively with contracts</a:t>
            </a:r>
          </a:p>
          <a:p>
            <a:pPr lvl="1" eaLnBrk="1" hangingPunct="1">
              <a:lnSpc>
                <a:spcPct val="90000"/>
              </a:lnSpc>
            </a:pPr>
            <a:r>
              <a:rPr lang="en-US" sz="2400" dirty="0" smtClean="0">
                <a:latin typeface="Georgia" pitchFamily="18" charset="0"/>
              </a:rPr>
              <a:t>Give a legally enforceable right </a:t>
            </a:r>
            <a:endParaRPr lang="en-US" sz="2000" dirty="0">
              <a:latin typeface="Georgia" pitchFamily="18" charset="0"/>
            </a:endParaRPr>
          </a:p>
          <a:p>
            <a:pPr lvl="1" eaLnBrk="1" hangingPunct="1">
              <a:lnSpc>
                <a:spcPct val="90000"/>
              </a:lnSpc>
            </a:pPr>
            <a:r>
              <a:rPr lang="en-US" sz="2400" dirty="0" smtClean="0">
                <a:latin typeface="Georgia" pitchFamily="18" charset="0"/>
              </a:rPr>
              <a:t>But! Contracts may be a legal tool, but their greatest business strength is their use to get something done, not their use as an exhibit in a courtroom</a:t>
            </a:r>
          </a:p>
          <a:p>
            <a:pPr lvl="1" eaLnBrk="1" hangingPunct="1">
              <a:lnSpc>
                <a:spcPct val="90000"/>
              </a:lnSpc>
            </a:pPr>
            <a:r>
              <a:rPr lang="en-US" sz="2400" dirty="0">
                <a:latin typeface="Georgia" pitchFamily="18" charset="0"/>
              </a:rPr>
              <a:t>In a general sense, contracts really establish </a:t>
            </a:r>
            <a:r>
              <a:rPr lang="en-US" sz="2400" dirty="0" smtClean="0">
                <a:latin typeface="Georgia" pitchFamily="18" charset="0"/>
              </a:rPr>
              <a:t>and structure/define relationships</a:t>
            </a:r>
            <a:endParaRPr lang="en-US" sz="2400" dirty="0">
              <a:latin typeface="Georgia" pitchFamily="18" charset="0"/>
            </a:endParaRPr>
          </a:p>
          <a:p>
            <a:pPr lvl="2" eaLnBrk="1" hangingPunct="1">
              <a:lnSpc>
                <a:spcPct val="90000"/>
              </a:lnSpc>
            </a:pPr>
            <a:r>
              <a:rPr lang="en-US" dirty="0">
                <a:latin typeface="Georgia" pitchFamily="18" charset="0"/>
              </a:rPr>
              <a:t>Can be a simple or complex </a:t>
            </a:r>
            <a:r>
              <a:rPr lang="en-US" dirty="0" smtClean="0">
                <a:latin typeface="Georgia" pitchFamily="18" charset="0"/>
              </a:rPr>
              <a:t>relationships</a:t>
            </a:r>
            <a:endParaRPr lang="en-US" dirty="0">
              <a:latin typeface="Georgia" pitchFamily="18" charset="0"/>
            </a:endParaRPr>
          </a:p>
          <a:p>
            <a:pPr lvl="2" eaLnBrk="1" hangingPunct="1">
              <a:lnSpc>
                <a:spcPct val="90000"/>
              </a:lnSpc>
            </a:pPr>
            <a:r>
              <a:rPr lang="en-US" dirty="0">
                <a:latin typeface="Georgia" pitchFamily="18" charset="0"/>
              </a:rPr>
              <a:t>We really just want to </a:t>
            </a:r>
            <a:r>
              <a:rPr lang="en-US" dirty="0" smtClean="0">
                <a:latin typeface="Georgia" pitchFamily="18" charset="0"/>
              </a:rPr>
              <a:t>have clear terms for our relationships and avoid disputes so that our company can grow</a:t>
            </a:r>
            <a:endParaRPr lang="en-US" dirty="0">
              <a:latin typeface="Georgia" pitchFamily="18" charset="0"/>
            </a:endParaRPr>
          </a:p>
          <a:p>
            <a:pPr lvl="1" eaLnBrk="1" hangingPunct="1">
              <a:lnSpc>
                <a:spcPct val="90000"/>
              </a:lnSpc>
            </a:pPr>
            <a:endParaRPr lang="en-US" sz="2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5</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What is a contract?</a:t>
            </a:r>
          </a:p>
        </p:txBody>
      </p:sp>
      <p:sp>
        <p:nvSpPr>
          <p:cNvPr id="17410" name="Content Placeholder 2"/>
          <p:cNvSpPr>
            <a:spLocks noGrp="1"/>
          </p:cNvSpPr>
          <p:nvPr>
            <p:ph idx="4294967295"/>
          </p:nvPr>
        </p:nvSpPr>
        <p:spPr>
          <a:xfrm>
            <a:off x="457200" y="1143000"/>
            <a:ext cx="8229600" cy="4953000"/>
          </a:xfrm>
        </p:spPr>
        <p:txBody>
          <a:bodyPr/>
          <a:lstStyle/>
          <a:p>
            <a:pPr eaLnBrk="1" hangingPunct="1">
              <a:lnSpc>
                <a:spcPct val="90000"/>
              </a:lnSpc>
            </a:pPr>
            <a:r>
              <a:rPr lang="en-US" sz="2800" dirty="0" smtClean="0">
                <a:latin typeface="Georgia" pitchFamily="18" charset="0"/>
              </a:rPr>
              <a:t>What is a legally binding contract?</a:t>
            </a:r>
          </a:p>
          <a:p>
            <a:pPr lvl="1" eaLnBrk="1" hangingPunct="1">
              <a:lnSpc>
                <a:spcPct val="90000"/>
              </a:lnSpc>
            </a:pPr>
            <a:r>
              <a:rPr lang="en-US" sz="2400" dirty="0" smtClean="0">
                <a:latin typeface="Georgia" pitchFamily="18" charset="0"/>
              </a:rPr>
              <a:t>(1) An agreement, (2) Between at least two parties, (3) That is actually enforced by a court</a:t>
            </a:r>
          </a:p>
          <a:p>
            <a:pPr eaLnBrk="1" hangingPunct="1">
              <a:lnSpc>
                <a:spcPct val="90000"/>
              </a:lnSpc>
            </a:pPr>
            <a:r>
              <a:rPr lang="en-US" sz="2800" dirty="0" smtClean="0">
                <a:latin typeface="Georgia" pitchFamily="18" charset="0"/>
              </a:rPr>
              <a:t>Not all agreements are enforceable </a:t>
            </a:r>
          </a:p>
          <a:p>
            <a:pPr lvl="1" eaLnBrk="1" hangingPunct="1">
              <a:lnSpc>
                <a:spcPct val="90000"/>
              </a:lnSpc>
            </a:pPr>
            <a:r>
              <a:rPr lang="en-US" sz="2400" dirty="0" smtClean="0">
                <a:latin typeface="Georgia" pitchFamily="18" charset="0"/>
              </a:rPr>
              <a:t>You never know for sure until the court rules</a:t>
            </a:r>
          </a:p>
          <a:p>
            <a:pPr lvl="1" eaLnBrk="1" hangingPunct="1">
              <a:lnSpc>
                <a:spcPct val="90000"/>
              </a:lnSpc>
            </a:pPr>
            <a:r>
              <a:rPr lang="en-US" sz="2400" dirty="0" smtClean="0">
                <a:latin typeface="Georgia" pitchFamily="18" charset="0"/>
              </a:rPr>
              <a:t>Many people think that they have a legally binding contract/agreement when they really just have an unenforceable agreement</a:t>
            </a:r>
          </a:p>
          <a:p>
            <a:pPr eaLnBrk="1" hangingPunct="1">
              <a:lnSpc>
                <a:spcPct val="90000"/>
              </a:lnSpc>
            </a:pPr>
            <a:r>
              <a:rPr lang="en-US" sz="2800" dirty="0" smtClean="0">
                <a:latin typeface="Georgia" pitchFamily="18" charset="0"/>
              </a:rPr>
              <a:t>But! If you believe a contract binds you</a:t>
            </a:r>
            <a:r>
              <a:rPr lang="en-US" sz="2800" dirty="0">
                <a:latin typeface="Georgia" pitchFamily="18" charset="0"/>
              </a:rPr>
              <a:t> </a:t>
            </a:r>
            <a:r>
              <a:rPr lang="en-US" sz="2800" dirty="0" smtClean="0">
                <a:latin typeface="Georgia" pitchFamily="18" charset="0"/>
              </a:rPr>
              <a:t>- it does</a:t>
            </a:r>
          </a:p>
          <a:p>
            <a:pPr lvl="1" eaLnBrk="1" hangingPunct="1">
              <a:lnSpc>
                <a:spcPct val="90000"/>
              </a:lnSpc>
            </a:pPr>
            <a:r>
              <a:rPr lang="en-US" sz="2400" dirty="0" smtClean="0">
                <a:latin typeface="Georgia" pitchFamily="18" charset="0"/>
              </a:rPr>
              <a:t>Elephant Metaphor </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6</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dirty="0" smtClean="0">
                <a:latin typeface="Georgia" pitchFamily="18" charset="0"/>
              </a:rPr>
              <a:t>Necessary For A Contract? - 1</a:t>
            </a:r>
          </a:p>
        </p:txBody>
      </p:sp>
      <p:sp>
        <p:nvSpPr>
          <p:cNvPr id="1843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What is necessary to have an agreement that a court will enforce?</a:t>
            </a:r>
          </a:p>
          <a:p>
            <a:pPr lvl="1" eaLnBrk="1" hangingPunct="1">
              <a:lnSpc>
                <a:spcPct val="90000"/>
              </a:lnSpc>
            </a:pPr>
            <a:r>
              <a:rPr lang="en-US" sz="2400" dirty="0" smtClean="0">
                <a:latin typeface="Georgia" pitchFamily="18" charset="0"/>
              </a:rPr>
              <a:t>Does it need to say “Contract” at the top?</a:t>
            </a:r>
          </a:p>
          <a:p>
            <a:pPr lvl="1" eaLnBrk="1" hangingPunct="1">
              <a:lnSpc>
                <a:spcPct val="90000"/>
              </a:lnSpc>
            </a:pPr>
            <a:r>
              <a:rPr lang="en-US" sz="2400" dirty="0" smtClean="0">
                <a:solidFill>
                  <a:srgbClr val="0070C0"/>
                </a:solidFill>
                <a:latin typeface="Georgia" pitchFamily="18" charset="0"/>
              </a:rPr>
              <a:t>No - It’s </a:t>
            </a:r>
            <a:r>
              <a:rPr lang="en-US" sz="2400" dirty="0">
                <a:solidFill>
                  <a:srgbClr val="0070C0"/>
                </a:solidFill>
                <a:latin typeface="Georgia" pitchFamily="18" charset="0"/>
              </a:rPr>
              <a:t>just an agreement, typically don’t have to use “magic language</a:t>
            </a:r>
            <a:r>
              <a:rPr lang="en-US" sz="2400" dirty="0" smtClean="0">
                <a:solidFill>
                  <a:srgbClr val="0070C0"/>
                </a:solidFill>
                <a:latin typeface="Georgia" pitchFamily="18" charset="0"/>
              </a:rPr>
              <a:t>”</a:t>
            </a:r>
            <a:endParaRPr lang="en-US" sz="2400" dirty="0" smtClean="0">
              <a:latin typeface="Georgia" pitchFamily="18" charset="0"/>
            </a:endParaRPr>
          </a:p>
          <a:p>
            <a:pPr lvl="1" eaLnBrk="1" hangingPunct="1">
              <a:lnSpc>
                <a:spcPct val="90000"/>
              </a:lnSpc>
            </a:pPr>
            <a:r>
              <a:rPr lang="en-US" sz="2400" dirty="0" smtClean="0">
                <a:latin typeface="Georgia" pitchFamily="18" charset="0"/>
              </a:rPr>
              <a:t>Does it need to be written on paper?</a:t>
            </a:r>
          </a:p>
          <a:p>
            <a:pPr lvl="1" eaLnBrk="1" hangingPunct="1">
              <a:lnSpc>
                <a:spcPct val="90000"/>
              </a:lnSpc>
            </a:pPr>
            <a:r>
              <a:rPr lang="en-US" sz="2400" dirty="0" smtClean="0">
                <a:solidFill>
                  <a:srgbClr val="0070C0"/>
                </a:solidFill>
                <a:latin typeface="Georgia" pitchFamily="18" charset="0"/>
              </a:rPr>
              <a:t>No - Electronic </a:t>
            </a:r>
            <a:r>
              <a:rPr lang="en-US" sz="2400" dirty="0">
                <a:solidFill>
                  <a:srgbClr val="0070C0"/>
                </a:solidFill>
                <a:latin typeface="Georgia" pitchFamily="18" charset="0"/>
              </a:rPr>
              <a:t>transmission and storage is often considered more permanent than </a:t>
            </a:r>
            <a:r>
              <a:rPr lang="en-US" sz="2400" dirty="0" smtClean="0">
                <a:solidFill>
                  <a:srgbClr val="0070C0"/>
                </a:solidFill>
                <a:latin typeface="Georgia" pitchFamily="18" charset="0"/>
              </a:rPr>
              <a:t>paper</a:t>
            </a:r>
            <a:endParaRPr lang="en-US" sz="2400" dirty="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Necessary For A Contract? - 2 </a:t>
            </a:r>
          </a:p>
        </p:txBody>
      </p:sp>
      <p:sp>
        <p:nvSpPr>
          <p:cNvPr id="1945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a:latin typeface="Georgia" pitchFamily="18" charset="0"/>
              </a:rPr>
              <a:t>What is necessary to have an agreement that a court will enforce?</a:t>
            </a:r>
          </a:p>
          <a:p>
            <a:pPr lvl="1" eaLnBrk="1" hangingPunct="1">
              <a:lnSpc>
                <a:spcPct val="90000"/>
              </a:lnSpc>
            </a:pPr>
            <a:r>
              <a:rPr lang="en-US" sz="2400" dirty="0" smtClean="0">
                <a:latin typeface="Georgia" pitchFamily="18" charset="0"/>
              </a:rPr>
              <a:t>What </a:t>
            </a:r>
            <a:r>
              <a:rPr lang="en-US" sz="2400" dirty="0">
                <a:latin typeface="Georgia" pitchFamily="18" charset="0"/>
              </a:rPr>
              <a:t>if one person is just kind of joking around</a:t>
            </a:r>
            <a:r>
              <a:rPr lang="en-US" sz="2400" dirty="0" smtClean="0">
                <a:latin typeface="Georgia" pitchFamily="18" charset="0"/>
              </a:rPr>
              <a:t>?</a:t>
            </a:r>
          </a:p>
          <a:p>
            <a:pPr lvl="1" eaLnBrk="1" hangingPunct="1">
              <a:lnSpc>
                <a:spcPct val="90000"/>
              </a:lnSpc>
            </a:pPr>
            <a:r>
              <a:rPr lang="en-US" sz="2400" dirty="0" smtClean="0">
                <a:solidFill>
                  <a:srgbClr val="0070C0"/>
                </a:solidFill>
                <a:latin typeface="Georgia" pitchFamily="18" charset="0"/>
              </a:rPr>
              <a:t>Maybe - </a:t>
            </a:r>
            <a:r>
              <a:rPr lang="en-US" sz="2400" dirty="0">
                <a:solidFill>
                  <a:srgbClr val="0070C0"/>
                </a:solidFill>
                <a:latin typeface="Georgia" pitchFamily="18" charset="0"/>
              </a:rPr>
              <a:t>Objective reasonableness created in the mind of the </a:t>
            </a:r>
            <a:r>
              <a:rPr lang="en-US" sz="2400" dirty="0" smtClean="0">
                <a:solidFill>
                  <a:srgbClr val="0070C0"/>
                </a:solidFill>
                <a:latin typeface="Georgia" pitchFamily="18" charset="0"/>
              </a:rPr>
              <a:t>perceiver?</a:t>
            </a:r>
            <a:endParaRPr lang="en-US" sz="2400" dirty="0">
              <a:solidFill>
                <a:srgbClr val="0070C0"/>
              </a:solidFill>
              <a:latin typeface="Georgia" pitchFamily="18" charset="0"/>
            </a:endParaRPr>
          </a:p>
          <a:p>
            <a:pPr lvl="1" eaLnBrk="1" hangingPunct="1">
              <a:lnSpc>
                <a:spcPct val="90000"/>
              </a:lnSpc>
            </a:pPr>
            <a:r>
              <a:rPr lang="en-US" sz="2400" dirty="0">
                <a:latin typeface="Georgia" pitchFamily="18" charset="0"/>
              </a:rPr>
              <a:t>What if I just write someone an e-mail that says “unless you tell me different by Oct 1, then X</a:t>
            </a:r>
            <a:r>
              <a:rPr lang="en-US" sz="2400" dirty="0" smtClean="0">
                <a:latin typeface="Georgia" pitchFamily="18" charset="0"/>
              </a:rPr>
              <a:t>”?</a:t>
            </a:r>
          </a:p>
          <a:p>
            <a:pPr lvl="1" eaLnBrk="1" hangingPunct="1">
              <a:lnSpc>
                <a:spcPct val="90000"/>
              </a:lnSpc>
            </a:pPr>
            <a:r>
              <a:rPr lang="en-US" sz="2400" dirty="0" smtClean="0">
                <a:solidFill>
                  <a:srgbClr val="0070C0"/>
                </a:solidFill>
                <a:latin typeface="Georgia" pitchFamily="18" charset="0"/>
              </a:rPr>
              <a:t>Maybe - Objective reasonableness based on custom, practice, communications, etc.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8</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dirty="0" smtClean="0">
                <a:latin typeface="Georgia" pitchFamily="18" charset="0"/>
              </a:rPr>
              <a:t>Contract Interpretation - 1</a:t>
            </a:r>
          </a:p>
        </p:txBody>
      </p:sp>
      <p:sp>
        <p:nvSpPr>
          <p:cNvPr id="19458"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800" dirty="0" smtClean="0">
                <a:latin typeface="Georgia" pitchFamily="18" charset="0"/>
              </a:rPr>
              <a:t>Much </a:t>
            </a:r>
            <a:r>
              <a:rPr lang="en-US" sz="2800" dirty="0">
                <a:latin typeface="Georgia" pitchFamily="18" charset="0"/>
              </a:rPr>
              <a:t>of contract law is based on “reasonableness” – we want to enforce what the parties reasonably agreed to</a:t>
            </a:r>
          </a:p>
          <a:p>
            <a:pPr lvl="1" eaLnBrk="1" hangingPunct="1">
              <a:lnSpc>
                <a:spcPct val="90000"/>
              </a:lnSpc>
            </a:pPr>
            <a:r>
              <a:rPr lang="en-US" sz="2400" dirty="0">
                <a:latin typeface="Georgia" pitchFamily="18" charset="0"/>
              </a:rPr>
              <a:t>Honor expectations of the parties</a:t>
            </a:r>
          </a:p>
          <a:p>
            <a:pPr lvl="1" eaLnBrk="1" hangingPunct="1">
              <a:lnSpc>
                <a:spcPct val="90000"/>
              </a:lnSpc>
            </a:pPr>
            <a:r>
              <a:rPr lang="en-US" sz="2400" dirty="0">
                <a:latin typeface="Georgia" pitchFamily="18" charset="0"/>
              </a:rPr>
              <a:t>Honor practice in </a:t>
            </a:r>
            <a:r>
              <a:rPr lang="en-US" sz="2400" dirty="0" smtClean="0">
                <a:latin typeface="Georgia" pitchFamily="18" charset="0"/>
              </a:rPr>
              <a:t>industry</a:t>
            </a:r>
          </a:p>
          <a:p>
            <a:pPr eaLnBrk="1" hangingPunct="1">
              <a:lnSpc>
                <a:spcPct val="90000"/>
              </a:lnSpc>
            </a:pPr>
            <a:r>
              <a:rPr lang="en-US" sz="2800" dirty="0" smtClean="0">
                <a:latin typeface="Georgia" pitchFamily="18" charset="0"/>
              </a:rPr>
              <a:t>Typically, this is objective reasonableness, not subjective</a:t>
            </a:r>
          </a:p>
          <a:p>
            <a:pPr lvl="1" eaLnBrk="1" hangingPunct="1">
              <a:lnSpc>
                <a:spcPct val="90000"/>
              </a:lnSpc>
            </a:pPr>
            <a:r>
              <a:rPr lang="en-US" sz="2400" dirty="0" smtClean="0">
                <a:latin typeface="Georgia" pitchFamily="18" charset="0"/>
              </a:rPr>
              <a:t>What a reasonable observer would think, not what you thought you were doing</a:t>
            </a:r>
          </a:p>
          <a:p>
            <a:pPr lvl="1" eaLnBrk="1" hangingPunct="1">
              <a:lnSpc>
                <a:spcPct val="90000"/>
              </a:lnSpc>
            </a:pPr>
            <a:r>
              <a:rPr lang="en-US" sz="2400" dirty="0" smtClean="0">
                <a:latin typeface="Georgia" pitchFamily="18" charset="0"/>
              </a:rPr>
              <a:t>May vary based on environment</a:t>
            </a:r>
          </a:p>
          <a:p>
            <a:pPr eaLnBrk="1" hangingPunct="1">
              <a:lnSpc>
                <a:spcPct val="90000"/>
              </a:lnSpc>
            </a:pPr>
            <a:endParaRPr lang="en-US" dirty="0" smtClean="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9</a:t>
            </a:fld>
            <a:endParaRPr lang="en-US" dirty="0"/>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extLst>
      <p:ext uri="{BB962C8B-B14F-4D97-AF65-F5344CB8AC3E}">
        <p14:creationId xmlns:p14="http://schemas.microsoft.com/office/powerpoint/2010/main" val="711918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2C490-D8FE-48B9-B78C-F6DF0E62BFB8}">
  <ds:schemaRefs>
    <ds:schemaRef ds:uri="http://schemas.openxmlformats.org/package/2006/metadata/core-propertie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purl.org/dc/terms/"/>
    <ds:schemaRef ds:uri="http://schemas.microsoft.com/office/2006/documentManagement/type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1D689-7E25-44D5-A4BF-C30B0DAC8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10789</TotalTime>
  <Words>2773</Words>
  <Application>Microsoft Office PowerPoint</Application>
  <PresentationFormat>On-screen Show (4:3)</PresentationFormat>
  <Paragraphs>323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Startups: Incorporation, Funding, Contracts, and Intellectual Property</vt:lpstr>
      <vt:lpstr>Reminders</vt:lpstr>
      <vt:lpstr>Venture Investment Data </vt:lpstr>
      <vt:lpstr>PowerPoint Presentation</vt:lpstr>
      <vt:lpstr>Part 2 - Contracts</vt:lpstr>
      <vt:lpstr>What is a contract?</vt:lpstr>
      <vt:lpstr>Necessary For A Contract? - 1</vt:lpstr>
      <vt:lpstr>Necessary For A Contract? - 2 </vt:lpstr>
      <vt:lpstr>Contract Interpretation - 1</vt:lpstr>
      <vt:lpstr>Contract Interpretation - 2</vt:lpstr>
      <vt:lpstr>Contract Interpretation - 3</vt:lpstr>
      <vt:lpstr>Enforcement - 1</vt:lpstr>
      <vt:lpstr>Enforcement - 2</vt:lpstr>
      <vt:lpstr>Enforcement - 3</vt:lpstr>
      <vt:lpstr>Enforcement - 4</vt:lpstr>
      <vt:lpstr>Enforcement - 5</vt:lpstr>
      <vt:lpstr>Bankruptcy - Lots of misunderstanding</vt:lpstr>
      <vt:lpstr>Get It In Writing - 1</vt:lpstr>
      <vt:lpstr>Get It In Writing - 2</vt:lpstr>
      <vt:lpstr>Origins of Contract Law </vt:lpstr>
      <vt:lpstr>Contract Law- 1</vt:lpstr>
      <vt:lpstr>Contract Law - 2</vt:lpstr>
      <vt:lpstr>Evolution of Contract Law - 1</vt:lpstr>
      <vt:lpstr>Evolution of Contract Law - 2</vt:lpstr>
      <vt:lpstr>Evolution of Contract Law - 3</vt:lpstr>
      <vt:lpstr>Restatement - 1</vt:lpstr>
      <vt:lpstr>Restatement - 2</vt:lpstr>
      <vt:lpstr>Restatement vs. UCC</vt:lpstr>
      <vt:lpstr>UCC – Really Technical</vt:lpstr>
      <vt:lpstr>UCC- 2 </vt:lpstr>
      <vt:lpstr>Restatement vs. UCC</vt:lpstr>
      <vt:lpstr>State or Federal Court? - 1</vt:lpstr>
      <vt:lpstr>State or Federal Court? - 2</vt:lpstr>
      <vt:lpstr>State or Federal Court? - 3</vt:lpstr>
      <vt:lpstr> </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105</cp:revision>
  <cp:lastPrinted>2017-02-15T21:50:40Z</cp:lastPrinted>
  <dcterms:created xsi:type="dcterms:W3CDTF">2009-09-14T01:06:34Z</dcterms:created>
  <dcterms:modified xsi:type="dcterms:W3CDTF">2023-02-13T03:56:00Z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