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3" r:id="rId4"/>
    <p:sldId id="274" r:id="rId5"/>
    <p:sldId id="290" r:id="rId6"/>
    <p:sldId id="291" r:id="rId7"/>
    <p:sldId id="286" r:id="rId8"/>
    <p:sldId id="275" r:id="rId9"/>
    <p:sldId id="287" r:id="rId10"/>
    <p:sldId id="289" r:id="rId11"/>
    <p:sldId id="288" r:id="rId12"/>
    <p:sldId id="292" r:id="rId13"/>
    <p:sldId id="295" r:id="rId14"/>
    <p:sldId id="296" r:id="rId15"/>
    <p:sldId id="297" r:id="rId16"/>
    <p:sldId id="293" r:id="rId17"/>
    <p:sldId id="285" r:id="rId18"/>
    <p:sldId id="298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82D96-802E-4579-86B8-5537DFA90754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6E4ED-C611-4E53-B8E0-028B0B6C0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2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E4ED-C611-4E53-B8E0-028B0B6C08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E4ED-C611-4E53-B8E0-028B0B6C08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4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E4ED-C611-4E53-B8E0-028B0B6C08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E4ED-C611-4E53-B8E0-028B0B6C08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4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E4ED-C611-4E53-B8E0-028B0B6C08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4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E4ED-C611-4E53-B8E0-028B0B6C08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4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E4ED-C611-4E53-B8E0-028B0B6C08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4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E4ED-C611-4E53-B8E0-028B0B6C08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4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E4ED-C611-4E53-B8E0-028B0B6C08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</a:t>
            </a:r>
            <a:r>
              <a:rPr lang="en-US" dirty="0" err="1" smtClean="0"/>
              <a:t>Barich</a:t>
            </a:r>
            <a:r>
              <a:rPr lang="en-US" dirty="0" smtClean="0"/>
              <a:t> IP Law Group.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A542-0988-4A36-854C-5BEFA4BA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7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0175"/>
            <a:ext cx="74676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</a:t>
            </a:r>
            <a:r>
              <a:rPr lang="en-US" dirty="0" err="1" smtClean="0"/>
              <a:t>Barich</a:t>
            </a:r>
            <a:r>
              <a:rPr lang="en-US" dirty="0" smtClean="0"/>
              <a:t> IP Law Group.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A542-0988-4A36-854C-5BEFA4BA71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9906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3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0" y="635635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2014 </a:t>
            </a:r>
            <a:r>
              <a:rPr lang="en-US" dirty="0" err="1" smtClean="0"/>
              <a:t>Barich</a:t>
            </a:r>
            <a:r>
              <a:rPr lang="en-US" dirty="0" smtClean="0"/>
              <a:t> IP Law Group.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FA542-0988-4A36-854C-5BEFA4BA71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3"/>
            <a:ext cx="816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F58622"/>
          </a:solidFill>
          <a:latin typeface="Helvetica Condensed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Helvetica Condense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Helvetica Condense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Condense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Helvetica Condense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Helvetica Condense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28" y="4495800"/>
            <a:ext cx="3090672" cy="1005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530" y="5334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chemeClr val="bg1"/>
              </a:solidFill>
              <a:latin typeface="Helvetica CondensedBlack" pitchFamily="34" charset="0"/>
            </a:endParaRPr>
          </a:p>
          <a:p>
            <a:r>
              <a:rPr lang="en-US" sz="6000" dirty="0" smtClean="0">
                <a:solidFill>
                  <a:srgbClr val="F58622"/>
                </a:solidFill>
                <a:latin typeface="Helvetica CondensedBlack" pitchFamily="34" charset="0"/>
              </a:rPr>
              <a:t>Provisional Patent Applications</a:t>
            </a:r>
            <a:endParaRPr lang="en-US" sz="6000" dirty="0">
              <a:solidFill>
                <a:srgbClr val="F58622"/>
              </a:solidFill>
              <a:latin typeface="Helvetica Condensed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Helvetica Condensed" pitchFamily="34" charset="0"/>
              </a:rPr>
              <a:t>COZAD WORKSHOP SERIES </a:t>
            </a:r>
            <a:r>
              <a:rPr lang="en-US" sz="2400" dirty="0" smtClean="0">
                <a:solidFill>
                  <a:schemeClr val="bg1"/>
                </a:solidFill>
                <a:latin typeface="Helvetica Condensed" pitchFamily="34" charset="0"/>
              </a:rPr>
              <a:t>PRESENTATION</a:t>
            </a:r>
            <a:endParaRPr lang="en-US" sz="2400" dirty="0">
              <a:solidFill>
                <a:schemeClr val="bg1"/>
              </a:solidFill>
              <a:latin typeface="Helvetica Condense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3164" y="3810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F58622"/>
                </a:solidFill>
                <a:latin typeface="Helvetica CondensedBlack" pitchFamily="34" charset="0"/>
              </a:rPr>
              <a:t>Joe </a:t>
            </a:r>
            <a:r>
              <a:rPr lang="en-US" sz="4000" dirty="0" err="1" smtClean="0">
                <a:solidFill>
                  <a:srgbClr val="F58622"/>
                </a:solidFill>
                <a:latin typeface="Helvetica CondensedBlack" pitchFamily="34" charset="0"/>
              </a:rPr>
              <a:t>Barich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6581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0"/>
            <a:ext cx="669925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smtClean="0">
                <a:latin typeface="Georgia" pitchFamily="18" charset="0"/>
              </a:rPr>
              <a:t> </a:t>
            </a:r>
          </a:p>
        </p:txBody>
      </p:sp>
      <p:sp>
        <p:nvSpPr>
          <p:cNvPr id="23556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0668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Georgia" pitchFamily="18" charset="0"/>
              </a:rPr>
              <a:t> 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3886200" y="366713"/>
            <a:ext cx="5405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>
                <a:latin typeface="Georgia" pitchFamily="18" charset="0"/>
              </a:rPr>
              <a:t>Patenting </a:t>
            </a:r>
            <a:br>
              <a:rPr lang="en-US" sz="4400" dirty="0">
                <a:latin typeface="Georgia" pitchFamily="18" charset="0"/>
              </a:rPr>
            </a:br>
            <a:r>
              <a:rPr lang="en-US" sz="4400" dirty="0">
                <a:latin typeface="Georgia" pitchFamily="18" charset="0"/>
              </a:rPr>
              <a:t>Process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71406" y="6471759"/>
            <a:ext cx="50292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Joe Barich, 2013.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18112" y="366713"/>
            <a:ext cx="183706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Provisional Application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 months before regular app)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0800000">
            <a:off x="2567412" y="533412"/>
            <a:ext cx="372730" cy="37191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6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Regular vs. </a:t>
            </a:r>
            <a:r>
              <a:rPr lang="en-US" altLang="en-US" dirty="0" smtClean="0"/>
              <a:t>Provisional  App - 2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772400" cy="5181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dirty="0" smtClean="0"/>
              <a:t>Provisional Application</a:t>
            </a:r>
          </a:p>
          <a:p>
            <a:pPr lvl="1"/>
            <a:r>
              <a:rPr lang="en-US" altLang="en-US" sz="2400" dirty="0" smtClean="0"/>
              <a:t>Still must be an enabling written description</a:t>
            </a:r>
          </a:p>
          <a:p>
            <a:pPr lvl="2"/>
            <a:r>
              <a:rPr lang="en-US" altLang="en-US" sz="2000" dirty="0" smtClean="0"/>
              <a:t>You can’t skimp on the technical details</a:t>
            </a:r>
          </a:p>
          <a:p>
            <a:pPr lvl="2"/>
            <a:r>
              <a:rPr lang="en-US" altLang="en-US" sz="2000" dirty="0" smtClean="0"/>
              <a:t>Big error point - Can’t fix this later</a:t>
            </a:r>
          </a:p>
          <a:p>
            <a:pPr lvl="1"/>
            <a:r>
              <a:rPr lang="en-US" altLang="en-US" dirty="0" smtClean="0"/>
              <a:t>Does not have to be formal</a:t>
            </a:r>
          </a:p>
          <a:p>
            <a:pPr lvl="2"/>
            <a:r>
              <a:rPr lang="en-US" altLang="en-US" dirty="0" smtClean="0"/>
              <a:t>Can include CAD/rough drawings, brochures, computer code, kitchen sink</a:t>
            </a:r>
          </a:p>
          <a:p>
            <a:pPr lvl="1"/>
            <a:r>
              <a:rPr lang="en-US" altLang="en-US" dirty="0" smtClean="0"/>
              <a:t>Does not have to include claims</a:t>
            </a:r>
          </a:p>
          <a:p>
            <a:pPr lvl="1"/>
            <a:r>
              <a:rPr lang="en-US" altLang="en-US" dirty="0" smtClean="0"/>
              <a:t>Is </a:t>
            </a:r>
            <a:r>
              <a:rPr lang="en-US" altLang="en-US" u="sng" dirty="0" smtClean="0"/>
              <a:t>NOT</a:t>
            </a:r>
            <a:r>
              <a:rPr lang="en-US" altLang="en-US" dirty="0" smtClean="0"/>
              <a:t> Examined by the PTO</a:t>
            </a:r>
          </a:p>
          <a:p>
            <a:pPr lvl="2"/>
            <a:r>
              <a:rPr lang="en-US" altLang="en-US" dirty="0" smtClean="0"/>
              <a:t>Just sits in the PTO for 1 year</a:t>
            </a:r>
          </a:p>
          <a:p>
            <a:pPr lvl="2"/>
            <a:r>
              <a:rPr lang="en-US" altLang="en-US" dirty="0" smtClean="0"/>
              <a:t>Must then either file a regular patent application or your provisional is abandoned</a:t>
            </a:r>
          </a:p>
          <a:p>
            <a:pPr lvl="1"/>
            <a:r>
              <a:rPr lang="en-US" altLang="en-US" dirty="0" smtClean="0"/>
              <a:t>Very thorough “data dump” at PTO</a:t>
            </a:r>
          </a:p>
          <a:p>
            <a:pPr lvl="1"/>
            <a:endParaRPr lang="en-US" altLang="en-US" sz="2400" dirty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001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7315200" cy="1165225"/>
          </a:xfrm>
        </p:spPr>
        <p:txBody>
          <a:bodyPr>
            <a:normAutofit/>
          </a:bodyPr>
          <a:lstStyle/>
          <a:p>
            <a:r>
              <a:rPr lang="en-US" dirty="0" smtClean="0"/>
              <a:t>Provisional Application Hints - 1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Barich IP Law Group.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A542-0988-4A36-854C-5BEFA4BA71A4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990600" y="1143000"/>
            <a:ext cx="7696200" cy="5334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/>
              <a:t>Individual inventors can file their provisional applications with the PTO at </a:t>
            </a:r>
            <a:r>
              <a:rPr lang="en-US" sz="2800" u="sng" dirty="0" smtClean="0"/>
              <a:t>uspto.gov</a:t>
            </a:r>
            <a:r>
              <a:rPr lang="en-US" sz="2800" dirty="0" smtClean="0"/>
              <a:t> </a:t>
            </a:r>
          </a:p>
          <a:p>
            <a:pPr lvl="1">
              <a:defRPr/>
            </a:pPr>
            <a:r>
              <a:rPr lang="en-US" sz="2400" dirty="0" smtClean="0"/>
              <a:t>But! Individual inventors can make many mistakes that are not correctable later</a:t>
            </a:r>
          </a:p>
          <a:p>
            <a:pPr lvl="1">
              <a:defRPr/>
            </a:pPr>
            <a:r>
              <a:rPr lang="en-US" sz="2400" dirty="0" smtClean="0"/>
              <a:t>Highly recommended to get a lawyer</a:t>
            </a:r>
          </a:p>
          <a:p>
            <a:pPr lvl="1">
              <a:defRPr/>
            </a:pPr>
            <a:r>
              <a:rPr lang="en-US" sz="2400" dirty="0" smtClean="0"/>
              <a:t>Typically costs $1,500-$2,500 to do it right</a:t>
            </a:r>
          </a:p>
          <a:p>
            <a:pPr lvl="2">
              <a:defRPr/>
            </a:pPr>
            <a:r>
              <a:rPr lang="en-US" sz="2000" dirty="0" smtClean="0"/>
              <a:t>Regular patent application costs about $10,000</a:t>
            </a:r>
          </a:p>
          <a:p>
            <a:pPr lvl="1">
              <a:defRPr/>
            </a:pPr>
            <a:r>
              <a:rPr lang="en-US" sz="2400" dirty="0" smtClean="0"/>
              <a:t>Typical process – </a:t>
            </a:r>
          </a:p>
          <a:p>
            <a:pPr lvl="2">
              <a:defRPr/>
            </a:pPr>
            <a:r>
              <a:rPr lang="en-US" sz="2000" dirty="0"/>
              <a:t>Y</a:t>
            </a:r>
            <a:r>
              <a:rPr lang="en-US" sz="2000" dirty="0" smtClean="0"/>
              <a:t>ou provide invention disclosure to attorney, </a:t>
            </a:r>
          </a:p>
          <a:p>
            <a:pPr lvl="2">
              <a:defRPr/>
            </a:pPr>
            <a:r>
              <a:rPr lang="en-US" sz="2000" dirty="0"/>
              <a:t>A</a:t>
            </a:r>
            <a:r>
              <a:rPr lang="en-US" sz="2000" dirty="0" smtClean="0"/>
              <a:t>ttorney identifies areas needing further supplementation or that are inadequately disclosed </a:t>
            </a:r>
          </a:p>
          <a:p>
            <a:pPr lvl="2">
              <a:defRPr/>
            </a:pPr>
            <a:r>
              <a:rPr lang="en-US" sz="2000" dirty="0"/>
              <a:t>Y</a:t>
            </a:r>
            <a:r>
              <a:rPr lang="en-US" sz="2000" dirty="0" smtClean="0"/>
              <a:t>ou provide more info, attorney reviews …. </a:t>
            </a:r>
          </a:p>
          <a:p>
            <a:pPr lvl="2">
              <a:defRPr/>
            </a:pPr>
            <a:r>
              <a:rPr lang="en-US" sz="2000" dirty="0" smtClean="0"/>
              <a:t>Eventually OK to file, attorney files with PTO</a:t>
            </a:r>
          </a:p>
          <a:p>
            <a:pPr lvl="1">
              <a:defRPr/>
            </a:pPr>
            <a:r>
              <a:rPr lang="en-US" dirty="0"/>
              <a:t>How can you save on costs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7315200" cy="1165225"/>
          </a:xfrm>
        </p:spPr>
        <p:txBody>
          <a:bodyPr>
            <a:normAutofit/>
          </a:bodyPr>
          <a:lstStyle/>
          <a:p>
            <a:r>
              <a:rPr lang="en-US" dirty="0" smtClean="0"/>
              <a:t>Provisional Application Hints - 2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Barich IP Law Group.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A542-0988-4A36-854C-5BEFA4BA71A4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990600" y="1143000"/>
            <a:ext cx="7696200" cy="5334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 smtClean="0"/>
              <a:t>Biggest error point–insufficiency of disclosure</a:t>
            </a:r>
          </a:p>
          <a:p>
            <a:pPr lvl="1">
              <a:defRPr/>
            </a:pPr>
            <a:r>
              <a:rPr lang="en-US" sz="2000" dirty="0" smtClean="0"/>
              <a:t>PTO is very literal – limit you to only the words that you actually write down in the application</a:t>
            </a:r>
          </a:p>
          <a:p>
            <a:pPr lvl="1">
              <a:defRPr/>
            </a:pPr>
            <a:r>
              <a:rPr lang="en-US" sz="2000" dirty="0" smtClean="0"/>
              <a:t>Not allowed to skip over steps in the process</a:t>
            </a:r>
          </a:p>
          <a:p>
            <a:pPr lvl="1">
              <a:defRPr/>
            </a:pPr>
            <a:r>
              <a:rPr lang="en-US" sz="2000" dirty="0" smtClean="0"/>
              <a:t>Must write out each and every step in </a:t>
            </a:r>
            <a:r>
              <a:rPr lang="en-US" sz="2000" u="sng" dirty="0" smtClean="0"/>
              <a:t>excruciating</a:t>
            </a:r>
            <a:r>
              <a:rPr lang="en-US" sz="2000" dirty="0" smtClean="0"/>
              <a:t> detail</a:t>
            </a:r>
          </a:p>
          <a:p>
            <a:pPr lvl="1">
              <a:defRPr/>
            </a:pPr>
            <a:r>
              <a:rPr lang="en-US" sz="2000" dirty="0" smtClean="0"/>
              <a:t>Can’t make “logical assumptions” = no disclosure</a:t>
            </a:r>
          </a:p>
          <a:p>
            <a:pPr>
              <a:defRPr/>
            </a:pPr>
            <a:r>
              <a:rPr lang="en-US" sz="2400" dirty="0" smtClean="0"/>
              <a:t>Must disclose at a low level (machine level) rather than a conceptual level (too abstract=no disclosure)</a:t>
            </a:r>
          </a:p>
          <a:p>
            <a:pPr lvl="1">
              <a:defRPr/>
            </a:pPr>
            <a:r>
              <a:rPr lang="en-US" sz="2000" dirty="0" smtClean="0"/>
              <a:t>Corollary – </a:t>
            </a:r>
            <a:r>
              <a:rPr lang="en-US" sz="2000" u="sng" dirty="0" smtClean="0"/>
              <a:t>Can NOT</a:t>
            </a:r>
            <a:r>
              <a:rPr lang="en-US" sz="2000" dirty="0" smtClean="0"/>
              <a:t> claim an idea.  </a:t>
            </a:r>
            <a:r>
              <a:rPr lang="en-US" sz="2000" u="sng" dirty="0" smtClean="0"/>
              <a:t>CAN</a:t>
            </a:r>
            <a:r>
              <a:rPr lang="en-US" sz="2000" dirty="0" smtClean="0"/>
              <a:t> claim a machine or process implementing the idea, but must enable.</a:t>
            </a:r>
          </a:p>
          <a:p>
            <a:pPr lvl="1">
              <a:defRPr/>
            </a:pPr>
            <a:r>
              <a:rPr lang="en-US" sz="2000" dirty="0" smtClean="0"/>
              <a:t>Inventors have a hard time believing how picky the PTO is with regard to disclosure</a:t>
            </a:r>
          </a:p>
          <a:p>
            <a:pPr>
              <a:defRPr/>
            </a:pPr>
            <a:r>
              <a:rPr lang="en-US" sz="2400" dirty="0" smtClean="0"/>
              <a:t>The better your initial Invention Disclosure, the less work that the attorney will have to do</a:t>
            </a:r>
          </a:p>
          <a:p>
            <a:pPr lvl="1">
              <a:defRPr/>
            </a:pPr>
            <a:r>
              <a:rPr lang="en-US" sz="2000" dirty="0"/>
              <a:t>C</a:t>
            </a:r>
            <a:r>
              <a:rPr lang="en-US" sz="2000" dirty="0" smtClean="0"/>
              <a:t>an save you a lot of $</a:t>
            </a:r>
          </a:p>
        </p:txBody>
      </p:sp>
    </p:spTree>
    <p:extLst>
      <p:ext uri="{BB962C8B-B14F-4D97-AF65-F5344CB8AC3E}">
        <p14:creationId xmlns:p14="http://schemas.microsoft.com/office/powerpoint/2010/main" val="40056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7315200" cy="1165225"/>
          </a:xfrm>
        </p:spPr>
        <p:txBody>
          <a:bodyPr>
            <a:normAutofit/>
          </a:bodyPr>
          <a:lstStyle/>
          <a:p>
            <a:r>
              <a:rPr lang="en-US" dirty="0" smtClean="0"/>
              <a:t>Provisional Horror Stories -1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Barich IP Law Group.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A542-0988-4A36-854C-5BEFA4BA71A4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990600" y="1143000"/>
            <a:ext cx="8001000" cy="5334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 smtClean="0"/>
              <a:t>Example 1: Inventor files provisional with only concept/idea disclosure (hey, it’s less work!).  </a:t>
            </a:r>
          </a:p>
          <a:p>
            <a:pPr lvl="1">
              <a:defRPr/>
            </a:pPr>
            <a:r>
              <a:rPr lang="en-US" sz="2000" dirty="0" smtClean="0"/>
              <a:t>Or, they are not sure which of three options they will implement and so only choose to disclose at an abstract level</a:t>
            </a:r>
          </a:p>
          <a:p>
            <a:pPr lvl="1">
              <a:defRPr/>
            </a:pPr>
            <a:r>
              <a:rPr lang="en-US" sz="2000" dirty="0" smtClean="0"/>
              <a:t>Instead, they should disclose all three options – they can pick the commercial embodiment later</a:t>
            </a:r>
          </a:p>
          <a:p>
            <a:pPr>
              <a:defRPr/>
            </a:pPr>
            <a:r>
              <a:rPr lang="en-US" sz="2400" dirty="0" smtClean="0"/>
              <a:t>6 months later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inventor files a provisional with an enabling disclosure</a:t>
            </a:r>
          </a:p>
          <a:p>
            <a:pPr>
              <a:defRPr/>
            </a:pPr>
            <a:r>
              <a:rPr lang="en-US" sz="2400" dirty="0" smtClean="0"/>
              <a:t>At 12 months,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Inventor files regular patent application thinking everything is fine</a:t>
            </a:r>
          </a:p>
          <a:p>
            <a:pPr>
              <a:defRPr/>
            </a:pPr>
            <a:r>
              <a:rPr lang="en-US" sz="2400" dirty="0" smtClean="0"/>
              <a:t>2 years later, during prosecution of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Inventor’s application,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inventor’s application is discovered</a:t>
            </a:r>
          </a:p>
          <a:p>
            <a:pPr>
              <a:defRPr/>
            </a:pPr>
            <a:r>
              <a:rPr lang="en-US" sz="2400" dirty="0" smtClean="0"/>
              <a:t>Result: Unfixable - </a:t>
            </a:r>
            <a:r>
              <a:rPr lang="en-US" sz="2400" u="sng" dirty="0" smtClean="0"/>
              <a:t>1</a:t>
            </a:r>
            <a:r>
              <a:rPr lang="en-US" sz="2400" u="sng" baseline="30000" dirty="0" smtClean="0"/>
              <a:t>st</a:t>
            </a:r>
            <a:r>
              <a:rPr lang="en-US" sz="2400" u="sng" dirty="0" smtClean="0"/>
              <a:t> inventor loses all rights</a:t>
            </a:r>
          </a:p>
          <a:p>
            <a:pPr>
              <a:defRPr/>
            </a:pPr>
            <a:r>
              <a:rPr lang="en-US" sz="2400" dirty="0" smtClean="0"/>
              <a:t>Their provisional is not worth much because it is not an enabling disclosure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36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7315200" cy="1165225"/>
          </a:xfrm>
        </p:spPr>
        <p:txBody>
          <a:bodyPr>
            <a:normAutofit/>
          </a:bodyPr>
          <a:lstStyle/>
          <a:p>
            <a:r>
              <a:rPr lang="en-US" dirty="0"/>
              <a:t>Provisional Horror Stories </a:t>
            </a:r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Barich IP Law Group.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A542-0988-4A36-854C-5BEFA4BA71A4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990600" y="1143000"/>
            <a:ext cx="76962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Example 2: Inventor files provisional with only concept/idea disclosure</a:t>
            </a:r>
          </a:p>
          <a:p>
            <a:pPr>
              <a:defRPr/>
            </a:pPr>
            <a:r>
              <a:rPr lang="en-US" sz="2400" dirty="0" smtClean="0"/>
              <a:t>6 months later, inventor releases a press release or launches a website describing exactly how their invention works</a:t>
            </a:r>
          </a:p>
          <a:p>
            <a:pPr>
              <a:defRPr/>
            </a:pPr>
            <a:r>
              <a:rPr lang="en-US" sz="2400" dirty="0" smtClean="0"/>
              <a:t>At 12 months, inventor wants to file foreign applications</a:t>
            </a:r>
          </a:p>
          <a:p>
            <a:pPr>
              <a:defRPr/>
            </a:pPr>
            <a:r>
              <a:rPr lang="en-US" sz="2400" dirty="0" smtClean="0"/>
              <a:t>Result: Unfixable – Inventor loses all rights to anything that was in the website or presentation that was not explicitly mentioned in the provisional</a:t>
            </a:r>
          </a:p>
          <a:p>
            <a:pPr lvl="1">
              <a:defRPr/>
            </a:pPr>
            <a:r>
              <a:rPr lang="en-US" sz="2000" dirty="0" smtClean="0"/>
              <a:t>Loses all rights to the implementation details</a:t>
            </a:r>
          </a:p>
          <a:p>
            <a:pPr lvl="1">
              <a:defRPr/>
            </a:pPr>
            <a:r>
              <a:rPr lang="en-US" sz="2000" dirty="0" smtClean="0"/>
              <a:t>But the implementation details are required for patentability</a:t>
            </a:r>
          </a:p>
          <a:p>
            <a:pPr lvl="1">
              <a:defRPr/>
            </a:pPr>
            <a:r>
              <a:rPr lang="en-US" sz="2000" dirty="0" smtClean="0"/>
              <a:t>Result: </a:t>
            </a:r>
            <a:r>
              <a:rPr lang="en-US" sz="2000" u="sng" dirty="0"/>
              <a:t>I</a:t>
            </a:r>
            <a:r>
              <a:rPr lang="en-US" sz="2000" u="sng" dirty="0" smtClean="0"/>
              <a:t>nventor </a:t>
            </a:r>
            <a:r>
              <a:rPr lang="en-US" sz="2000" u="sng" dirty="0"/>
              <a:t>loses all rights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20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0175"/>
            <a:ext cx="7467600" cy="1165225"/>
          </a:xfrm>
        </p:spPr>
        <p:txBody>
          <a:bodyPr/>
          <a:lstStyle/>
          <a:p>
            <a:r>
              <a:rPr lang="en-US" dirty="0" smtClean="0"/>
              <a:t>Provisional Application Hints - 3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Barich IP Law Group.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A542-0988-4A36-854C-5BEFA4BA71A4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990600" y="1143000"/>
            <a:ext cx="7696200" cy="4983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You can wrap multiple </a:t>
            </a:r>
            <a:r>
              <a:rPr lang="en-US" dirty="0" err="1"/>
              <a:t>p</a:t>
            </a:r>
            <a:r>
              <a:rPr lang="en-US" dirty="0" err="1" smtClean="0"/>
              <a:t>rovisionals</a:t>
            </a:r>
            <a:r>
              <a:rPr lang="en-US" dirty="0" smtClean="0"/>
              <a:t> into a single regular patent application</a:t>
            </a:r>
          </a:p>
          <a:p>
            <a:pPr>
              <a:defRPr/>
            </a:pPr>
            <a:r>
              <a:rPr lang="en-US" dirty="0" smtClean="0"/>
              <a:t>Useful when development is ongoing</a:t>
            </a:r>
          </a:p>
          <a:p>
            <a:pPr lvl="1">
              <a:defRPr/>
            </a:pPr>
            <a:r>
              <a:rPr lang="en-US" dirty="0" smtClean="0"/>
              <a:t>File 1</a:t>
            </a:r>
            <a:r>
              <a:rPr lang="en-US" baseline="30000" dirty="0" smtClean="0"/>
              <a:t>st</a:t>
            </a:r>
            <a:r>
              <a:rPr lang="en-US" dirty="0" smtClean="0"/>
              <a:t> provisional</a:t>
            </a:r>
          </a:p>
          <a:p>
            <a:pPr lvl="1">
              <a:defRPr/>
            </a:pPr>
            <a:r>
              <a:rPr lang="en-US" dirty="0" smtClean="0"/>
              <a:t>Significant development 6 months later</a:t>
            </a:r>
          </a:p>
          <a:p>
            <a:pPr lvl="1">
              <a:defRPr/>
            </a:pPr>
            <a:r>
              <a:rPr lang="en-US" dirty="0" smtClean="0"/>
              <a:t>File 2</a:t>
            </a:r>
            <a:r>
              <a:rPr lang="en-US" baseline="30000" dirty="0" smtClean="0"/>
              <a:t>nd</a:t>
            </a:r>
            <a:r>
              <a:rPr lang="en-US" dirty="0" smtClean="0"/>
              <a:t> provisional with improvement</a:t>
            </a:r>
          </a:p>
          <a:p>
            <a:pPr lvl="1">
              <a:defRPr/>
            </a:pPr>
            <a:r>
              <a:rPr lang="en-US" dirty="0" smtClean="0"/>
              <a:t>Wrap both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provisionals</a:t>
            </a:r>
            <a:r>
              <a:rPr lang="en-US" dirty="0" smtClean="0"/>
              <a:t> into one regular patent application within 12 months of 1</a:t>
            </a:r>
            <a:r>
              <a:rPr lang="en-US" baseline="30000" dirty="0" smtClean="0"/>
              <a:t>st</a:t>
            </a:r>
            <a:r>
              <a:rPr lang="en-US" dirty="0" smtClean="0"/>
              <a:t> provisional</a:t>
            </a:r>
          </a:p>
        </p:txBody>
      </p:sp>
    </p:spTree>
    <p:extLst>
      <p:ext uri="{BB962C8B-B14F-4D97-AF65-F5344CB8AC3E}">
        <p14:creationId xmlns:p14="http://schemas.microsoft.com/office/powerpoint/2010/main" val="6857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 What is the </a:t>
            </a:r>
            <a:r>
              <a:rPr lang="en-US" altLang="en-US" sz="3600" dirty="0" smtClean="0"/>
              <a:t>IP/Patent </a:t>
            </a:r>
            <a:r>
              <a:rPr lang="en-US" altLang="en-US" sz="3600" dirty="0" smtClean="0"/>
              <a:t>Clinic?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696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TEC/College of Law Joint Effort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Law students draft a patent application for selected inventors for free (typical cost 10K-12K)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Inventors file patent application themselves (we show how) and pay fee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Inventors will have to obtain OTM permission before </a:t>
            </a:r>
            <a:r>
              <a:rPr lang="en-US" altLang="en-US" sz="3200" dirty="0" smtClean="0"/>
              <a:t>filing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Spring only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434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Summary</a:t>
            </a:r>
            <a:endParaRPr lang="en-US" altLang="en-US" sz="36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6962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Patent goes to 1</a:t>
            </a:r>
            <a:r>
              <a:rPr lang="en-US" altLang="en-US" sz="2800" baseline="30000" dirty="0" smtClean="0"/>
              <a:t>st</a:t>
            </a:r>
            <a:r>
              <a:rPr lang="en-US" altLang="en-US" sz="2800" dirty="0" smtClean="0"/>
              <a:t> to file, not 1</a:t>
            </a:r>
            <a:r>
              <a:rPr lang="en-US" altLang="en-US" sz="2800" baseline="30000" dirty="0" smtClean="0"/>
              <a:t>st</a:t>
            </a:r>
            <a:r>
              <a:rPr lang="en-US" altLang="en-US" sz="2800" dirty="0" smtClean="0"/>
              <a:t> to invent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Filing a provisional gets you a filing date and “Patent Pending”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Provisional must be an enabling disclosure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/>
              <a:t>Get legal help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Can wrap multiple </a:t>
            </a:r>
            <a:r>
              <a:rPr lang="en-US" altLang="en-US" dirty="0" err="1" smtClean="0"/>
              <a:t>provisionals</a:t>
            </a:r>
            <a:r>
              <a:rPr lang="en-US" altLang="en-US" dirty="0" smtClean="0"/>
              <a:t> into a single regular patent application when development is ongoing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949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Barich IP Law Group.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A542-0988-4A36-854C-5BEFA4BA71A4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990600" y="1143000"/>
            <a:ext cx="7696200" cy="45259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6600" dirty="0" smtClean="0"/>
              <a:t>Questions?</a:t>
            </a:r>
            <a:endParaRPr lang="en-US" dirty="0" smtClean="0"/>
          </a:p>
          <a:p>
            <a:pPr marL="0" indent="0">
              <a:buNone/>
              <a:defRPr/>
            </a:pPr>
            <a:endParaRPr lang="en-US" sz="2800" dirty="0" smtClean="0"/>
          </a:p>
          <a:p>
            <a:pPr marL="0" indent="0">
              <a:buNone/>
              <a:defRPr/>
            </a:pPr>
            <a:r>
              <a:rPr lang="en-US" sz="2800" dirty="0" smtClean="0"/>
              <a:t>To learn more:</a:t>
            </a:r>
          </a:p>
          <a:p>
            <a:pPr marL="0" indent="0">
              <a:buNone/>
              <a:defRPr/>
            </a:pPr>
            <a:r>
              <a:rPr lang="en-US" sz="2800" dirty="0" smtClean="0"/>
              <a:t>Professional Website: </a:t>
            </a:r>
            <a:r>
              <a:rPr lang="en-US" sz="2800" u="sng" dirty="0" smtClean="0">
                <a:solidFill>
                  <a:srgbClr val="0070C0"/>
                </a:solidFill>
              </a:rPr>
              <a:t>BarichIP.com</a:t>
            </a:r>
          </a:p>
          <a:p>
            <a:pPr marL="0" indent="0">
              <a:buNone/>
              <a:defRPr/>
            </a:pPr>
            <a:r>
              <a:rPr lang="en-US" sz="2800" dirty="0" smtClean="0"/>
              <a:t>Academic Website: </a:t>
            </a:r>
            <a:r>
              <a:rPr lang="en-US" sz="2800" u="sng" dirty="0" smtClean="0">
                <a:solidFill>
                  <a:srgbClr val="0070C0"/>
                </a:solidFill>
              </a:rPr>
              <a:t>JoeBarich.com</a:t>
            </a:r>
            <a:r>
              <a:rPr lang="en-US" sz="2800" dirty="0" smtClean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61193"/>
            <a:ext cx="3621024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4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Barich IP Law Group.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A542-0988-4A36-854C-5BEFA4BA71A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990600" y="1600200"/>
            <a:ext cx="8001000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About me</a:t>
            </a:r>
            <a:endParaRPr lang="en-US" dirty="0"/>
          </a:p>
          <a:p>
            <a:pPr>
              <a:defRPr/>
            </a:pPr>
            <a:r>
              <a:rPr lang="en-US" dirty="0"/>
              <a:t>What is a </a:t>
            </a:r>
            <a:r>
              <a:rPr lang="en-US" dirty="0" smtClean="0"/>
              <a:t>Patent?</a:t>
            </a:r>
            <a:endParaRPr lang="en-US" dirty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Patenting </a:t>
            </a:r>
            <a:r>
              <a:rPr lang="en-US" dirty="0" smtClean="0"/>
              <a:t>Process</a:t>
            </a:r>
          </a:p>
          <a:p>
            <a:pPr>
              <a:defRPr/>
            </a:pPr>
            <a:r>
              <a:rPr lang="en-US" dirty="0" smtClean="0"/>
              <a:t>Provisional vs. Regular Patent Applications</a:t>
            </a:r>
            <a:endParaRPr lang="en-US" dirty="0"/>
          </a:p>
          <a:p>
            <a:pPr>
              <a:defRPr/>
            </a:pPr>
            <a:r>
              <a:rPr lang="en-US" dirty="0" smtClean="0"/>
              <a:t>Provisional Patent Application Hints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sz="1900" dirty="0" smtClean="0"/>
              <a:t>Note</a:t>
            </a:r>
            <a:r>
              <a:rPr lang="en-US" sz="1900" dirty="0"/>
              <a:t>: This presentation represents educational and general opinion information. It is not advice with regard to any specific factual situation and does not create an Attorney/Client relationship.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0175"/>
            <a:ext cx="7467600" cy="860425"/>
          </a:xfrm>
        </p:spPr>
        <p:txBody>
          <a:bodyPr/>
          <a:lstStyle/>
          <a:p>
            <a:r>
              <a:rPr lang="en-US" dirty="0" smtClean="0"/>
              <a:t>Who is Joe Barich?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Barich IP Law Group.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A542-0988-4A36-854C-5BEFA4BA71A4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990600" y="990600"/>
            <a:ext cx="7696200" cy="5867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 smtClean="0"/>
              <a:t>16 years as a patent attorney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15 at large firm IP specialty firm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Founded Barich IP Law Group in 2013</a:t>
            </a:r>
          </a:p>
          <a:p>
            <a:pPr>
              <a:lnSpc>
                <a:spcPct val="120000"/>
              </a:lnSpc>
            </a:pPr>
            <a:r>
              <a:rPr lang="en-US" altLang="en-US" dirty="0" smtClean="0"/>
              <a:t>10 years as a Professor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Adjunct </a:t>
            </a:r>
            <a:r>
              <a:rPr lang="en-US" altLang="en-US" dirty="0"/>
              <a:t>Professor, </a:t>
            </a:r>
            <a:r>
              <a:rPr lang="en-US" altLang="en-US" dirty="0" smtClean="0"/>
              <a:t>U of I College of Law</a:t>
            </a:r>
          </a:p>
          <a:p>
            <a:pPr lvl="2">
              <a:lnSpc>
                <a:spcPct val="120000"/>
              </a:lnSpc>
            </a:pPr>
            <a:r>
              <a:rPr lang="en-US" altLang="en-US" dirty="0" smtClean="0"/>
              <a:t>Patent Prosecution, Patent Clinic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Visiting Lecturer, U of I College of Engineering</a:t>
            </a:r>
          </a:p>
          <a:p>
            <a:pPr lvl="2">
              <a:lnSpc>
                <a:spcPct val="120000"/>
              </a:lnSpc>
            </a:pPr>
            <a:r>
              <a:rPr lang="en-US" altLang="en-US" dirty="0" smtClean="0"/>
              <a:t>Engineering Law, Legal Issues In Eng. Entrepreneurship </a:t>
            </a:r>
            <a:endParaRPr lang="en-US" altLang="en-US" dirty="0"/>
          </a:p>
          <a:p>
            <a:pPr>
              <a:lnSpc>
                <a:spcPct val="120000"/>
              </a:lnSpc>
            </a:pPr>
            <a:r>
              <a:rPr lang="en-US" altLang="en-US" dirty="0" smtClean="0"/>
              <a:t>Prosecuted 1000+ </a:t>
            </a:r>
            <a:r>
              <a:rPr lang="en-US" altLang="en-US" dirty="0"/>
              <a:t>patents in the US and abroad</a:t>
            </a:r>
          </a:p>
          <a:p>
            <a:pPr>
              <a:lnSpc>
                <a:spcPct val="120000"/>
              </a:lnSpc>
            </a:pPr>
            <a:r>
              <a:rPr lang="en-US" altLang="en-US" dirty="0" smtClean="0"/>
              <a:t>4 time </a:t>
            </a:r>
            <a:r>
              <a:rPr lang="en-US" altLang="en-US" i="1" dirty="0" smtClean="0"/>
              <a:t>Illinois </a:t>
            </a:r>
            <a:r>
              <a:rPr lang="en-US" altLang="en-US" i="1" dirty="0"/>
              <a:t>Rising Star</a:t>
            </a:r>
            <a:r>
              <a:rPr lang="en-US" altLang="en-US" dirty="0"/>
              <a:t> on the </a:t>
            </a:r>
            <a:r>
              <a:rPr lang="en-US" altLang="en-US" i="1" dirty="0"/>
              <a:t>Super Lawyers</a:t>
            </a:r>
            <a:r>
              <a:rPr lang="en-US" altLang="en-US" dirty="0"/>
              <a:t> list </a:t>
            </a:r>
          </a:p>
          <a:p>
            <a:pPr>
              <a:lnSpc>
                <a:spcPct val="120000"/>
              </a:lnSpc>
            </a:pPr>
            <a:r>
              <a:rPr lang="en-US" altLang="en-US" sz="2800" i="1" dirty="0"/>
              <a:t>Patent Buddy</a:t>
            </a:r>
            <a:r>
              <a:rPr lang="en-US" altLang="en-US" sz="2800" dirty="0"/>
              <a:t>® List of Top Patent Prosecutors (top 2%) in the areas of "Computer, Electrical, Software, and Business Methods</a:t>
            </a:r>
            <a:r>
              <a:rPr lang="en-US" altLang="en-US" sz="2800" dirty="0" smtClean="0"/>
              <a:t>"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884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4638"/>
            <a:ext cx="7696200" cy="7921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What is a Patent</a:t>
            </a:r>
            <a:r>
              <a:rPr lang="en-US" altLang="en-US" sz="4000" dirty="0" smtClean="0"/>
              <a:t>? </a:t>
            </a:r>
            <a:endParaRPr lang="en-US" altLang="en-US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7724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2800" dirty="0" smtClean="0"/>
              <a:t>Legal right to exclude others from practicing your invention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 smtClean="0"/>
              <a:t>Not a right to use or make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 smtClean="0"/>
              <a:t>Not a right to sell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 smtClean="0"/>
              <a:t>Does not guarantee that you are not infringing other patents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 smtClean="0"/>
              <a:t>A sword, not a shield - does not </a:t>
            </a:r>
            <a:r>
              <a:rPr lang="en-US" altLang="en-US" sz="2800" dirty="0" smtClean="0"/>
              <a:t>really “protect” your invention, although it may give you exclusive rights to sell it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893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Transition to First-To-File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772400" cy="53340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As part of the America Invents Act (AIA), the US transitioned from First-To-Invent to First-To-File on March 16, </a:t>
            </a:r>
            <a:r>
              <a:rPr lang="en-US" altLang="en-US" sz="2800" dirty="0" smtClean="0"/>
              <a:t>2013</a:t>
            </a:r>
          </a:p>
          <a:p>
            <a:r>
              <a:rPr lang="en-US" altLang="en-US" sz="2800" dirty="0" smtClean="0"/>
              <a:t>Thus, U.S</a:t>
            </a:r>
            <a:r>
              <a:rPr lang="en-US" altLang="en-US" sz="2800" dirty="0"/>
              <a:t>. </a:t>
            </a:r>
            <a:r>
              <a:rPr lang="en-US" altLang="en-US" sz="2800" dirty="0" smtClean="0"/>
              <a:t>patents are now awarded </a:t>
            </a:r>
            <a:r>
              <a:rPr lang="en-US" altLang="en-US" sz="2800" dirty="0"/>
              <a:t>to the </a:t>
            </a:r>
            <a:r>
              <a:rPr lang="en-US" altLang="en-US" sz="2800" u="sng" dirty="0"/>
              <a:t>first to file</a:t>
            </a:r>
            <a:r>
              <a:rPr lang="en-US" altLang="en-US" sz="2800" dirty="0"/>
              <a:t>, not the first to invent 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Consequence</a:t>
            </a:r>
            <a:r>
              <a:rPr lang="en-US" altLang="en-US" sz="2800" dirty="0" smtClean="0"/>
              <a:t>: Even if you invent first, if you don’t file first then you lose your rights.  </a:t>
            </a:r>
            <a:endParaRPr lang="en-US" altLang="en-US" sz="2800" dirty="0" smtClean="0"/>
          </a:p>
          <a:p>
            <a:pPr lvl="1"/>
            <a:r>
              <a:rPr lang="en-US" altLang="en-US" sz="2400" dirty="0" smtClean="0"/>
              <a:t>Thus</a:t>
            </a:r>
            <a:r>
              <a:rPr lang="en-US" altLang="en-US" sz="2400" dirty="0" smtClean="0"/>
              <a:t>, you really want to file your patent application </a:t>
            </a:r>
            <a:r>
              <a:rPr lang="en-US" altLang="en-US" sz="2400" dirty="0" smtClean="0"/>
              <a:t>ASAP</a:t>
            </a:r>
          </a:p>
          <a:p>
            <a:pPr lvl="1"/>
            <a:r>
              <a:rPr lang="en-US" altLang="en-US" sz="2400" dirty="0" smtClean="0"/>
              <a:t>And it needs to be good!  An insufficient application may not provide you with any rights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690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 Warning! - BAR DATES!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U.S</a:t>
            </a:r>
            <a:r>
              <a:rPr lang="en-US" altLang="en-US" sz="2400" dirty="0" smtClean="0"/>
              <a:t>. has </a:t>
            </a:r>
            <a:r>
              <a:rPr lang="en-US" altLang="en-US" sz="2400" dirty="0" smtClean="0"/>
              <a:t>a </a:t>
            </a:r>
            <a:r>
              <a:rPr lang="en-US" altLang="en-US" sz="2400" u="sng" dirty="0" smtClean="0"/>
              <a:t>One </a:t>
            </a:r>
            <a:r>
              <a:rPr lang="en-US" altLang="en-US" sz="2400" u="sng" dirty="0" smtClean="0"/>
              <a:t>Year Grace Period</a:t>
            </a:r>
            <a:r>
              <a:rPr lang="en-US" altLang="en-US" sz="2400" dirty="0" smtClean="0"/>
              <a:t> from date of first </a:t>
            </a:r>
            <a:r>
              <a:rPr lang="en-US" altLang="en-US" sz="2400" dirty="0" smtClean="0"/>
              <a:t>disclosure/commercialization</a:t>
            </a:r>
          </a:p>
          <a:p>
            <a:pPr lvl="1"/>
            <a:r>
              <a:rPr lang="en-US" altLang="en-US" sz="2000" dirty="0" smtClean="0"/>
              <a:t>File your patent application or lose rights forever</a:t>
            </a:r>
            <a:endParaRPr lang="en-US" altLang="en-US" sz="2000" dirty="0" smtClean="0"/>
          </a:p>
          <a:p>
            <a:pPr eaLnBrk="1" hangingPunct="1"/>
            <a:r>
              <a:rPr lang="en-US" altLang="en-US" sz="2400" dirty="0" smtClean="0"/>
              <a:t>Foreign = No Grace Period – disclose/commercialize before filing and you blew it</a:t>
            </a:r>
          </a:p>
          <a:p>
            <a:pPr eaLnBrk="1" hangingPunct="1"/>
            <a:r>
              <a:rPr lang="en-US" altLang="en-US" sz="2400" dirty="0" smtClean="0"/>
              <a:t>Foreign rights can be preserved by filing an application in the U.S. before disclosure and then later filing foreign app claiming priority to U.S. app</a:t>
            </a:r>
          </a:p>
          <a:p>
            <a:pPr eaLnBrk="1" hangingPunct="1"/>
            <a:r>
              <a:rPr lang="en-US" altLang="en-US" sz="2400" dirty="0" smtClean="0"/>
              <a:t>Disclosures in confidence (to attorney, under agreement of confidentiality), without commercialization, are typically </a:t>
            </a:r>
            <a:r>
              <a:rPr lang="en-US" altLang="en-US" sz="2400" dirty="0" smtClean="0"/>
              <a:t>OK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81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4638"/>
            <a:ext cx="7696200" cy="792162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Patent Application</a:t>
            </a:r>
            <a:r>
              <a:rPr lang="en-US" altLang="en-US" dirty="0"/>
              <a:t> </a:t>
            </a:r>
            <a:r>
              <a:rPr lang="en-US" altLang="en-US" dirty="0" smtClean="0"/>
              <a:t>≠</a:t>
            </a:r>
            <a:r>
              <a:rPr lang="en-US" altLang="en-US" dirty="0"/>
              <a:t> Patent</a:t>
            </a:r>
            <a:endParaRPr lang="en-US" altLang="en-US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772400" cy="5029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dirty="0" smtClean="0"/>
              <a:t>You can only use an issued </a:t>
            </a:r>
            <a:r>
              <a:rPr lang="en-US" altLang="en-US" u="sng" dirty="0" smtClean="0"/>
              <a:t>patent</a:t>
            </a:r>
            <a:r>
              <a:rPr lang="en-US" altLang="en-US" dirty="0" smtClean="0"/>
              <a:t> to sue someone, not a pending </a:t>
            </a:r>
            <a:r>
              <a:rPr lang="en-US" altLang="en-US" u="sng" dirty="0" smtClean="0"/>
              <a:t>patent application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But! You are “Patent Pending” as soon as you file the patent application and it may discourage competitors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Someone who has filed a patent application with the PTO is said to be “prosecuting a patent” and the process is often called “patent </a:t>
            </a:r>
            <a:r>
              <a:rPr lang="en-US" altLang="en-US" dirty="0" smtClean="0"/>
              <a:t>prosecution” </a:t>
            </a:r>
            <a:endParaRPr lang="en-US" altLang="en-US" dirty="0"/>
          </a:p>
          <a:p>
            <a:pPr lvl="1">
              <a:lnSpc>
                <a:spcPct val="120000"/>
              </a:lnSpc>
            </a:pPr>
            <a:endParaRPr lang="en-US" altLang="en-US" dirty="0" smtClean="0"/>
          </a:p>
          <a:p>
            <a:pPr marL="457200" lvl="1" indent="0">
              <a:lnSpc>
                <a:spcPct val="120000"/>
              </a:lnSpc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302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is a Patent Application?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4419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/>
              <a:t>Formal document filed with the Patent and Trademark Office (PTO) in an attempt to obtain a patent for an invention  </a:t>
            </a:r>
            <a:endParaRPr lang="en-US" altLang="en-US" sz="2800" dirty="0" smtClean="0"/>
          </a:p>
          <a:p>
            <a:pPr>
              <a:lnSpc>
                <a:spcPct val="90000"/>
              </a:lnSpc>
            </a:pPr>
            <a:r>
              <a:rPr lang="en-US" altLang="en-US" sz="2800" dirty="0"/>
              <a:t>Includes 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Description/specification (your invention)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Claims (the legal protection that you want for your invention</a:t>
            </a:r>
            <a:r>
              <a:rPr lang="en-US" altLang="en-US" sz="2600" dirty="0" smtClean="0"/>
              <a:t>)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“A </a:t>
            </a:r>
            <a:r>
              <a:rPr lang="en-US" altLang="en-US" sz="2800" u="sng" dirty="0"/>
              <a:t>written description</a:t>
            </a:r>
            <a:r>
              <a:rPr lang="en-US" altLang="en-US" sz="2800" dirty="0"/>
              <a:t> sufficient to </a:t>
            </a:r>
            <a:r>
              <a:rPr lang="en-US" altLang="en-US" sz="2800" u="sng" dirty="0"/>
              <a:t>enable</a:t>
            </a:r>
            <a:r>
              <a:rPr lang="en-US" altLang="en-US" sz="2800" dirty="0"/>
              <a:t> one of ordinary skill in the art to </a:t>
            </a:r>
            <a:r>
              <a:rPr lang="en-US" altLang="en-US" sz="2800" u="sng" dirty="0"/>
              <a:t>practice the invention without undue experimentation</a:t>
            </a:r>
            <a:r>
              <a:rPr lang="en-US" altLang="en-US" sz="2800" dirty="0"/>
              <a:t> and showing the inventor’s best </a:t>
            </a:r>
            <a:r>
              <a:rPr lang="en-US" altLang="en-US" sz="2800" dirty="0" smtClean="0"/>
              <a:t>mode”</a:t>
            </a:r>
            <a:endParaRPr lang="en-US" altLang="en-US" sz="2800" dirty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441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/>
              <a:t>Regular vs. </a:t>
            </a:r>
            <a:r>
              <a:rPr lang="en-US" altLang="en-US" sz="3600" dirty="0" smtClean="0"/>
              <a:t>Provisional  App - 1</a:t>
            </a:r>
            <a:endParaRPr lang="en-US" altLang="en-US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Regular Patent Application</a:t>
            </a:r>
          </a:p>
          <a:p>
            <a:pPr lvl="1"/>
            <a:r>
              <a:rPr lang="en-US" altLang="en-US" sz="2400" dirty="0" smtClean="0"/>
              <a:t>Highly detailed, formal, </a:t>
            </a:r>
            <a:r>
              <a:rPr lang="en-US" altLang="en-US" sz="2400" dirty="0" smtClean="0"/>
              <a:t>technical legal document</a:t>
            </a:r>
          </a:p>
          <a:p>
            <a:pPr lvl="1"/>
            <a:r>
              <a:rPr lang="en-US" altLang="en-US" sz="2400" dirty="0" smtClean="0"/>
              <a:t>Typically about 40 pages long 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Includes both specification and claims</a:t>
            </a:r>
          </a:p>
          <a:p>
            <a:pPr lvl="1"/>
            <a:r>
              <a:rPr lang="en-US" altLang="en-US" sz="2400" dirty="0" smtClean="0"/>
              <a:t>Claims will be Examined by the PTO</a:t>
            </a:r>
          </a:p>
          <a:p>
            <a:pPr lvl="1"/>
            <a:r>
              <a:rPr lang="en-US" altLang="en-US" sz="2400" dirty="0" smtClean="0"/>
              <a:t>May issue into an enforceable patent</a:t>
            </a:r>
            <a:endParaRPr lang="en-US" altLang="en-US" sz="24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635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005E1B6946A49860AC028463CB5B4" ma:contentTypeVersion="2" ma:contentTypeDescription="Create a new document." ma:contentTypeScope="" ma:versionID="f69aeb681850c4605b0c5e04e6b265e5">
  <xsd:schema xmlns:xsd="http://www.w3.org/2001/XMLSchema" xmlns:xs="http://www.w3.org/2001/XMLSchema" xmlns:p="http://schemas.microsoft.com/office/2006/metadata/properties" xmlns:ns2="a7c154a5-ab58-43eb-a700-59d968f79591" targetNamespace="http://schemas.microsoft.com/office/2006/metadata/properties" ma:root="true" ma:fieldsID="ceff9764acf4ffce1745680a203b50a1" ns2:_="">
    <xsd:import namespace="a7c154a5-ab58-43eb-a700-59d968f795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154a5-ab58-43eb-a700-59d968f795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3B7E11-4DF3-4102-B3F1-1DE103D00951}"/>
</file>

<file path=customXml/itemProps2.xml><?xml version="1.0" encoding="utf-8"?>
<ds:datastoreItem xmlns:ds="http://schemas.openxmlformats.org/officeDocument/2006/customXml" ds:itemID="{AF1FC5D8-36A2-4B5B-AB66-CB0AEE7D0508}"/>
</file>

<file path=customXml/itemProps3.xml><?xml version="1.0" encoding="utf-8"?>
<ds:datastoreItem xmlns:ds="http://schemas.openxmlformats.org/officeDocument/2006/customXml" ds:itemID="{F2791835-40B1-4A58-A2E9-DFFBB7CB9962}"/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1423</Words>
  <Application>Microsoft Office PowerPoint</Application>
  <PresentationFormat>On-screen Show (4:3)</PresentationFormat>
  <Paragraphs>171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Agenda</vt:lpstr>
      <vt:lpstr>Who is Joe Barich?</vt:lpstr>
      <vt:lpstr> What is a Patent? </vt:lpstr>
      <vt:lpstr>Transition to First-To-File </vt:lpstr>
      <vt:lpstr> Warning! - BAR DATES!</vt:lpstr>
      <vt:lpstr>Patent Application ≠ Patent</vt:lpstr>
      <vt:lpstr>What is a Patent Application? </vt:lpstr>
      <vt:lpstr>Regular vs. Provisional  App - 1</vt:lpstr>
      <vt:lpstr> </vt:lpstr>
      <vt:lpstr>Regular vs. Provisional  App - 2</vt:lpstr>
      <vt:lpstr>Provisional Application Hints - 1</vt:lpstr>
      <vt:lpstr>Provisional Application Hints - 2</vt:lpstr>
      <vt:lpstr>Provisional Horror Stories -1</vt:lpstr>
      <vt:lpstr>Provisional Horror Stories -2</vt:lpstr>
      <vt:lpstr>Provisional Application Hints - 3</vt:lpstr>
      <vt:lpstr> What is the IP/Patent Clinic?</vt:lpstr>
      <vt:lpstr>Summary</vt:lpstr>
      <vt:lpstr>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Archer Design</dc:creator>
  <cp:lastModifiedBy>Joe</cp:lastModifiedBy>
  <cp:revision>18</cp:revision>
  <dcterms:created xsi:type="dcterms:W3CDTF">2014-05-30T19:08:16Z</dcterms:created>
  <dcterms:modified xsi:type="dcterms:W3CDTF">2014-10-23T06:22:28Z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0x010100313005E1B6946A49860AC028463CB5B4</vt:lpwstr>
  </property>
</Properties>
</file>